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63" r:id="rId31"/>
    <p:sldId id="310" r:id="rId32"/>
    <p:sldId id="311" r:id="rId33"/>
    <p:sldId id="312" r:id="rId34"/>
    <p:sldId id="313" r:id="rId35"/>
    <p:sldId id="314" r:id="rId36"/>
    <p:sldId id="346" r:id="rId37"/>
    <p:sldId id="316" r:id="rId38"/>
    <p:sldId id="317" r:id="rId39"/>
    <p:sldId id="318" r:id="rId40"/>
    <p:sldId id="319" r:id="rId41"/>
    <p:sldId id="320" r:id="rId42"/>
    <p:sldId id="321" r:id="rId43"/>
    <p:sldId id="322" r:id="rId44"/>
    <p:sldId id="323" r:id="rId45"/>
    <p:sldId id="324" r:id="rId46"/>
    <p:sldId id="325" r:id="rId47"/>
    <p:sldId id="326" r:id="rId48"/>
    <p:sldId id="347" r:id="rId49"/>
    <p:sldId id="328" r:id="rId50"/>
    <p:sldId id="348" r:id="rId51"/>
    <p:sldId id="349" r:id="rId52"/>
    <p:sldId id="331" r:id="rId53"/>
    <p:sldId id="350" r:id="rId54"/>
    <p:sldId id="351" r:id="rId55"/>
    <p:sldId id="352" r:id="rId56"/>
    <p:sldId id="353" r:id="rId57"/>
    <p:sldId id="354" r:id="rId58"/>
    <p:sldId id="355" r:id="rId59"/>
    <p:sldId id="356" r:id="rId60"/>
    <p:sldId id="357" r:id="rId61"/>
    <p:sldId id="358" r:id="rId62"/>
    <p:sldId id="359" r:id="rId63"/>
    <p:sldId id="360" r:id="rId64"/>
    <p:sldId id="361" r:id="rId65"/>
    <p:sldId id="362" r:id="rId66"/>
    <p:sldId id="280" r:id="rId67"/>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0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58"/>
    <p:restoredTop sz="94626"/>
  </p:normalViewPr>
  <p:slideViewPr>
    <p:cSldViewPr snapToGrid="0">
      <p:cViewPr varScale="1">
        <p:scale>
          <a:sx n="59" d="100"/>
          <a:sy n="59" d="100"/>
        </p:scale>
        <p:origin x="120" y="10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14E95-2BAA-2C43-8756-CC790E5E71E9}" type="datetimeFigureOut">
              <a:rPr lang="en-TR" smtClean="0"/>
              <a:t>11/28/2023</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D2E3F0-B9A2-FD44-B5D4-CCD5D9868235}" type="slidenum">
              <a:rPr lang="en-TR" smtClean="0"/>
              <a:t>‹#›</a:t>
            </a:fld>
            <a:endParaRPr lang="en-TR"/>
          </a:p>
        </p:txBody>
      </p:sp>
    </p:spTree>
    <p:extLst>
      <p:ext uri="{BB962C8B-B14F-4D97-AF65-F5344CB8AC3E}">
        <p14:creationId xmlns:p14="http://schemas.microsoft.com/office/powerpoint/2010/main" val="4255404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yt Resmi Yer Tutucusu 1">
            <a:extLst>
              <a:ext uri="{FF2B5EF4-FFF2-40B4-BE49-F238E27FC236}">
                <a16:creationId xmlns:a16="http://schemas.microsoft.com/office/drawing/2014/main" id="{AA0D7656-FEAA-6938-4B9D-57FA647BEB1F}"/>
              </a:ext>
            </a:extLst>
          </p:cNvPr>
          <p:cNvSpPr>
            <a:spLocks noGrp="1" noRot="1" noChangeAspect="1" noChangeArrowheads="1" noTextEdit="1"/>
          </p:cNvSpPr>
          <p:nvPr>
            <p:ph type="sldImg"/>
          </p:nvPr>
        </p:nvSpPr>
        <p:spPr>
          <a:ln/>
        </p:spPr>
      </p:sp>
      <p:sp>
        <p:nvSpPr>
          <p:cNvPr id="55299" name="Not Yer Tutucusu 2">
            <a:extLst>
              <a:ext uri="{FF2B5EF4-FFF2-40B4-BE49-F238E27FC236}">
                <a16:creationId xmlns:a16="http://schemas.microsoft.com/office/drawing/2014/main" id="{CBE57C5F-0537-1C11-927A-27F96B61D57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55300" name="Slayt Numarası Yer Tutucusu 3">
            <a:extLst>
              <a:ext uri="{FF2B5EF4-FFF2-40B4-BE49-F238E27FC236}">
                <a16:creationId xmlns:a16="http://schemas.microsoft.com/office/drawing/2014/main" id="{B52D1930-2CD6-6402-2A3E-1ECC36F73D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68B0C1D-7077-4583-BED9-8E652F2BE5B1}" type="slidenum">
              <a:rPr lang="en-US" altLang="tr-TR" sz="1200" smtClean="0"/>
              <a:pPr/>
              <a:t>44</a:t>
            </a:fld>
            <a:endParaRPr lang="en-US" altLang="tr-TR" sz="1200"/>
          </a:p>
        </p:txBody>
      </p:sp>
    </p:spTree>
    <p:extLst>
      <p:ext uri="{BB962C8B-B14F-4D97-AF65-F5344CB8AC3E}">
        <p14:creationId xmlns:p14="http://schemas.microsoft.com/office/powerpoint/2010/main" val="4016948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6401-1B6C-D546-E238-7FA239EB99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A5D7FBC9-127A-144D-D567-8D1DB856BE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TR" dirty="0"/>
          </a:p>
        </p:txBody>
      </p:sp>
      <p:sp>
        <p:nvSpPr>
          <p:cNvPr id="4" name="Date Placeholder 3">
            <a:extLst>
              <a:ext uri="{FF2B5EF4-FFF2-40B4-BE49-F238E27FC236}">
                <a16:creationId xmlns:a16="http://schemas.microsoft.com/office/drawing/2014/main" id="{C8199978-3577-B3CD-4C01-B14ED0DBAB8A}"/>
              </a:ext>
            </a:extLst>
          </p:cNvPr>
          <p:cNvSpPr>
            <a:spLocks noGrp="1"/>
          </p:cNvSpPr>
          <p:nvPr>
            <p:ph type="dt" sz="half" idx="10"/>
          </p:nvPr>
        </p:nvSpPr>
        <p:spPr/>
        <p:txBody>
          <a:bodyPr/>
          <a:lstStyle/>
          <a:p>
            <a:fld id="{8B17F872-67CF-7E43-AF66-86ABAD4068AA}" type="datetimeFigureOut">
              <a:rPr lang="en-TR" smtClean="0"/>
              <a:t>11/28/2023</a:t>
            </a:fld>
            <a:endParaRPr lang="en-TR"/>
          </a:p>
        </p:txBody>
      </p:sp>
      <p:sp>
        <p:nvSpPr>
          <p:cNvPr id="5" name="Footer Placeholder 4">
            <a:extLst>
              <a:ext uri="{FF2B5EF4-FFF2-40B4-BE49-F238E27FC236}">
                <a16:creationId xmlns:a16="http://schemas.microsoft.com/office/drawing/2014/main" id="{41CDCCF2-5700-3B56-4C1E-FF79A45BCDFC}"/>
              </a:ext>
            </a:extLst>
          </p:cNvPr>
          <p:cNvSpPr>
            <a:spLocks noGrp="1"/>
          </p:cNvSpPr>
          <p:nvPr>
            <p:ph type="ftr" sz="quarter" idx="11"/>
          </p:nvPr>
        </p:nvSpPr>
        <p:spPr/>
        <p:txBody>
          <a:bodyPr/>
          <a:lstStyle/>
          <a:p>
            <a:endParaRPr lang="en-TR" dirty="0"/>
          </a:p>
        </p:txBody>
      </p:sp>
      <p:sp>
        <p:nvSpPr>
          <p:cNvPr id="6" name="Slide Number Placeholder 5">
            <a:extLst>
              <a:ext uri="{FF2B5EF4-FFF2-40B4-BE49-F238E27FC236}">
                <a16:creationId xmlns:a16="http://schemas.microsoft.com/office/drawing/2014/main" id="{9B59009F-EE94-F2AF-2E6D-73AE14CE32DF}"/>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239973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2FBF-30D3-4B82-8492-1E0806DCE10D}"/>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63BE2C4B-EEBC-05B4-6625-68AB134ADD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882B287D-7EAD-E44D-47A0-3BE575EC9C0C}"/>
              </a:ext>
            </a:extLst>
          </p:cNvPr>
          <p:cNvSpPr>
            <a:spLocks noGrp="1"/>
          </p:cNvSpPr>
          <p:nvPr>
            <p:ph type="dt" sz="half" idx="10"/>
          </p:nvPr>
        </p:nvSpPr>
        <p:spPr/>
        <p:txBody>
          <a:bodyPr/>
          <a:lstStyle/>
          <a:p>
            <a:fld id="{8B17F872-67CF-7E43-AF66-86ABAD4068AA}" type="datetimeFigureOut">
              <a:rPr lang="en-TR" smtClean="0"/>
              <a:t>11/28/2023</a:t>
            </a:fld>
            <a:endParaRPr lang="en-TR"/>
          </a:p>
        </p:txBody>
      </p:sp>
      <p:sp>
        <p:nvSpPr>
          <p:cNvPr id="5" name="Footer Placeholder 4">
            <a:extLst>
              <a:ext uri="{FF2B5EF4-FFF2-40B4-BE49-F238E27FC236}">
                <a16:creationId xmlns:a16="http://schemas.microsoft.com/office/drawing/2014/main" id="{F22F892C-41B0-804A-F006-E74E4D95C708}"/>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5E3CB936-CAC3-7968-E096-B9BD2864924C}"/>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381295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12A92-ECC5-4B88-3EEE-48B3EF5851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9E047898-E30A-ACF0-44F0-23ABFA3659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27B14B4F-D940-7429-86E8-B40A394FC4A2}"/>
              </a:ext>
            </a:extLst>
          </p:cNvPr>
          <p:cNvSpPr>
            <a:spLocks noGrp="1"/>
          </p:cNvSpPr>
          <p:nvPr>
            <p:ph type="dt" sz="half" idx="10"/>
          </p:nvPr>
        </p:nvSpPr>
        <p:spPr/>
        <p:txBody>
          <a:bodyPr/>
          <a:lstStyle/>
          <a:p>
            <a:fld id="{8B17F872-67CF-7E43-AF66-86ABAD4068AA}" type="datetimeFigureOut">
              <a:rPr lang="en-TR" smtClean="0"/>
              <a:t>11/28/2023</a:t>
            </a:fld>
            <a:endParaRPr lang="en-TR"/>
          </a:p>
        </p:txBody>
      </p:sp>
      <p:sp>
        <p:nvSpPr>
          <p:cNvPr id="5" name="Footer Placeholder 4">
            <a:extLst>
              <a:ext uri="{FF2B5EF4-FFF2-40B4-BE49-F238E27FC236}">
                <a16:creationId xmlns:a16="http://schemas.microsoft.com/office/drawing/2014/main" id="{D72BEE22-B8B2-2B12-D45D-FE4BFD36C1BE}"/>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75C2D10B-21CE-6309-EBA6-0BC297A54B0D}"/>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226308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212F7-1A40-F7CA-44A4-4D9D3DBBA109}"/>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88CE287C-4FEB-A813-8238-0681EF04DA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C17C739F-FE0C-C552-3F11-D4CC13940F19}"/>
              </a:ext>
            </a:extLst>
          </p:cNvPr>
          <p:cNvSpPr>
            <a:spLocks noGrp="1"/>
          </p:cNvSpPr>
          <p:nvPr>
            <p:ph type="dt" sz="half" idx="10"/>
          </p:nvPr>
        </p:nvSpPr>
        <p:spPr/>
        <p:txBody>
          <a:bodyPr/>
          <a:lstStyle/>
          <a:p>
            <a:fld id="{8B17F872-67CF-7E43-AF66-86ABAD4068AA}" type="datetimeFigureOut">
              <a:rPr lang="en-TR" smtClean="0"/>
              <a:t>11/28/2023</a:t>
            </a:fld>
            <a:endParaRPr lang="en-TR"/>
          </a:p>
        </p:txBody>
      </p:sp>
      <p:sp>
        <p:nvSpPr>
          <p:cNvPr id="5" name="Footer Placeholder 4">
            <a:extLst>
              <a:ext uri="{FF2B5EF4-FFF2-40B4-BE49-F238E27FC236}">
                <a16:creationId xmlns:a16="http://schemas.microsoft.com/office/drawing/2014/main" id="{94D12D34-C3D2-97FA-8DD5-A9CC69B92DA4}"/>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5ED06F9-6822-BB21-7BD1-2F817E87E5F6}"/>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159382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07C0927-96F6-AB19-D4B2-34F8C79B5CB5}"/>
              </a:ext>
            </a:extLst>
          </p:cNvPr>
          <p:cNvSpPr>
            <a:spLocks noGrp="1"/>
          </p:cNvSpPr>
          <p:nvPr>
            <p:ph type="dt" sz="half" idx="10"/>
          </p:nvPr>
        </p:nvSpPr>
        <p:spPr/>
        <p:txBody>
          <a:bodyPr/>
          <a:lstStyle/>
          <a:p>
            <a:fld id="{8B17F872-67CF-7E43-AF66-86ABAD4068AA}" type="datetimeFigureOut">
              <a:rPr lang="en-TR" smtClean="0"/>
              <a:t>11/28/2023</a:t>
            </a:fld>
            <a:endParaRPr lang="en-TR"/>
          </a:p>
        </p:txBody>
      </p:sp>
      <p:sp>
        <p:nvSpPr>
          <p:cNvPr id="6" name="Footer Placeholder 5">
            <a:extLst>
              <a:ext uri="{FF2B5EF4-FFF2-40B4-BE49-F238E27FC236}">
                <a16:creationId xmlns:a16="http://schemas.microsoft.com/office/drawing/2014/main" id="{B6A867E7-C4A7-ADB6-4AE8-64E8DC51F4EE}"/>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0351065F-8E43-14DA-B803-077B09F08473}"/>
              </a:ext>
            </a:extLst>
          </p:cNvPr>
          <p:cNvSpPr>
            <a:spLocks noGrp="1"/>
          </p:cNvSpPr>
          <p:nvPr>
            <p:ph type="sldNum" sz="quarter" idx="12"/>
          </p:nvPr>
        </p:nvSpPr>
        <p:spPr/>
        <p:txBody>
          <a:bodyPr/>
          <a:lstStyle/>
          <a:p>
            <a:fld id="{57D59C66-4626-414B-BCA8-AABC4EAE95C1}" type="slidenum">
              <a:rPr lang="en-TR" smtClean="0"/>
              <a:t>‹#›</a:t>
            </a:fld>
            <a:endParaRPr lang="en-TR"/>
          </a:p>
        </p:txBody>
      </p:sp>
      <p:sp>
        <p:nvSpPr>
          <p:cNvPr id="8" name="Title 1">
            <a:extLst>
              <a:ext uri="{FF2B5EF4-FFF2-40B4-BE49-F238E27FC236}">
                <a16:creationId xmlns:a16="http://schemas.microsoft.com/office/drawing/2014/main" id="{8AA33C54-7A93-B481-8D79-756B33FAABD9}"/>
              </a:ext>
            </a:extLst>
          </p:cNvPr>
          <p:cNvSpPr>
            <a:spLocks noGrp="1"/>
          </p:cNvSpPr>
          <p:nvPr>
            <p:ph type="title"/>
          </p:nvPr>
        </p:nvSpPr>
        <p:spPr>
          <a:xfrm>
            <a:off x="2209800" y="1543262"/>
            <a:ext cx="8382000" cy="3995208"/>
          </a:xfrm>
        </p:spPr>
        <p:txBody>
          <a:bodyPr>
            <a:noAutofit/>
          </a:bodyPr>
          <a:lstStyle/>
          <a:p>
            <a:r>
              <a:rPr lang="en-US" sz="2400" dirty="0"/>
              <a:t>LOREM IPSUM</a:t>
            </a:r>
            <a:br>
              <a:rPr lang="en-US" sz="2400" dirty="0"/>
            </a:br>
            <a:r>
              <a:rPr lang="en-US" sz="2400" dirty="0"/>
              <a:t>Lorem ipsum dolor sit </a:t>
            </a:r>
            <a:r>
              <a:rPr lang="en-US" sz="2400" dirty="0" err="1"/>
              <a:t>amet</a:t>
            </a:r>
            <a:r>
              <a:rPr lang="en-US" sz="2400" dirty="0"/>
              <a:t/>
            </a:r>
            <a:br>
              <a:rPr lang="en-US" sz="2400" dirty="0"/>
            </a:br>
            <a:r>
              <a:rPr lang="en-US" sz="2400" dirty="0" err="1"/>
              <a:t>Consectetur</a:t>
            </a:r>
            <a:r>
              <a:rPr lang="en-US" sz="2400" dirty="0"/>
              <a:t> </a:t>
            </a:r>
            <a:r>
              <a:rPr lang="en-US" sz="2400" dirty="0" err="1"/>
              <a:t>adipiscing</a:t>
            </a:r>
            <a:r>
              <a:rPr lang="en-US" sz="2400" dirty="0"/>
              <a:t> </a:t>
            </a:r>
            <a:r>
              <a:rPr lang="en-US" sz="2400" dirty="0" err="1"/>
              <a:t>elit</a:t>
            </a:r>
            <a:r>
              <a:rPr lang="en-US" sz="2400" dirty="0"/>
              <a:t/>
            </a:r>
            <a:br>
              <a:rPr lang="en-US" sz="2400" dirty="0"/>
            </a:br>
            <a:r>
              <a:rPr lang="en-US" sz="2400" dirty="0"/>
              <a:t>Donec </a:t>
            </a:r>
            <a:r>
              <a:rPr lang="en-US" sz="2400" dirty="0" err="1"/>
              <a:t>faucibus</a:t>
            </a:r>
            <a:r>
              <a:rPr lang="en-US" sz="2400" dirty="0"/>
              <a:t>, </a:t>
            </a:r>
            <a:r>
              <a:rPr lang="en-US" sz="2400" dirty="0" err="1"/>
              <a:t>metus</a:t>
            </a:r>
            <a:r>
              <a:rPr lang="en-US" sz="2400" dirty="0"/>
              <a:t> vel</a:t>
            </a:r>
            <a:br>
              <a:rPr lang="en-US" sz="2400" dirty="0"/>
            </a:br>
            <a:r>
              <a:rPr lang="en-US" sz="2400" dirty="0" err="1"/>
              <a:t>Aliquam</a:t>
            </a:r>
            <a:r>
              <a:rPr lang="en-US" sz="2400" dirty="0"/>
              <a:t> vestibulum ligula</a:t>
            </a:r>
            <a:br>
              <a:rPr lang="en-US" sz="2400" dirty="0"/>
            </a:br>
            <a:r>
              <a:rPr lang="en-US" sz="2400" dirty="0"/>
              <a:t/>
            </a:r>
            <a:br>
              <a:rPr lang="en-US" sz="2400" dirty="0"/>
            </a:br>
            <a:r>
              <a:rPr lang="en-US" sz="2400" dirty="0"/>
              <a:t>LOREM IPSUM</a:t>
            </a:r>
            <a:br>
              <a:rPr lang="en-US" sz="2400" dirty="0"/>
            </a:br>
            <a:r>
              <a:rPr lang="en-US" sz="2400" dirty="0" err="1"/>
              <a:t>Pellentesque</a:t>
            </a:r>
            <a:r>
              <a:rPr lang="en-US" sz="2400" dirty="0"/>
              <a:t> habitant </a:t>
            </a:r>
            <a:r>
              <a:rPr lang="en-US" sz="2400" dirty="0" err="1"/>
              <a:t>morbi</a:t>
            </a:r>
            <a:r>
              <a:rPr lang="en-US" sz="2400" dirty="0"/>
              <a:t/>
            </a:r>
            <a:br>
              <a:rPr lang="en-US" sz="2400" dirty="0"/>
            </a:br>
            <a:r>
              <a:rPr lang="en-US" sz="2400" dirty="0"/>
              <a:t>Donec </a:t>
            </a:r>
            <a:r>
              <a:rPr lang="en-US" sz="2400" dirty="0" err="1"/>
              <a:t>ut</a:t>
            </a:r>
            <a:r>
              <a:rPr lang="en-US" sz="2400" dirty="0"/>
              <a:t> </a:t>
            </a:r>
            <a:r>
              <a:rPr lang="en-US" sz="2400" dirty="0" err="1"/>
              <a:t>risus</a:t>
            </a:r>
            <a:r>
              <a:rPr lang="en-US" sz="2400" dirty="0"/>
              <a:t> </a:t>
            </a:r>
            <a:r>
              <a:rPr lang="en-US" sz="2400" dirty="0" err="1"/>
              <a:t>velit</a:t>
            </a:r>
            <a:r>
              <a:rPr lang="en-US" sz="2400" dirty="0"/>
              <a:t/>
            </a:r>
            <a:br>
              <a:rPr lang="en-US" sz="2400" dirty="0"/>
            </a:br>
            <a:r>
              <a:rPr lang="en-US" sz="2400" dirty="0" err="1"/>
              <a:t>Nulla</a:t>
            </a:r>
            <a:r>
              <a:rPr lang="en-US" sz="2400" dirty="0"/>
              <a:t> </a:t>
            </a:r>
            <a:r>
              <a:rPr lang="en-US" sz="2400" dirty="0" err="1"/>
              <a:t>ut</a:t>
            </a:r>
            <a:r>
              <a:rPr lang="en-US" sz="2400" dirty="0"/>
              <a:t> </a:t>
            </a:r>
            <a:r>
              <a:rPr lang="en-US" sz="2400" dirty="0" err="1"/>
              <a:t>egestas</a:t>
            </a:r>
            <a:r>
              <a:rPr lang="en-US" sz="2400" dirty="0"/>
              <a:t> mi</a:t>
            </a:r>
            <a:br>
              <a:rPr lang="en-US" sz="2400" dirty="0"/>
            </a:br>
            <a:r>
              <a:rPr lang="en-US" sz="2400" dirty="0" err="1"/>
              <a:t>Nullam</a:t>
            </a:r>
            <a:r>
              <a:rPr lang="en-US" sz="2400" dirty="0"/>
              <a:t> sed </a:t>
            </a:r>
            <a:r>
              <a:rPr lang="en-US" sz="2400" dirty="0" err="1"/>
              <a:t>lacus</a:t>
            </a:r>
            <a:r>
              <a:rPr lang="en-US" sz="2400" dirty="0"/>
              <a:t> </a:t>
            </a:r>
            <a:r>
              <a:rPr lang="en-US" sz="2400" dirty="0" err="1"/>
              <a:t>rutrum</a:t>
            </a:r>
            <a:endParaRPr lang="en-TR" sz="2400" dirty="0"/>
          </a:p>
        </p:txBody>
      </p:sp>
    </p:spTree>
    <p:extLst>
      <p:ext uri="{BB962C8B-B14F-4D97-AF65-F5344CB8AC3E}">
        <p14:creationId xmlns:p14="http://schemas.microsoft.com/office/powerpoint/2010/main" val="391115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52CF-545C-85DD-4EAB-12D63D1FF3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D6AFE593-F44F-54EB-9C5B-590A1CE60C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334A5-0A9B-C04A-4E41-FBCD53C8BBF6}"/>
              </a:ext>
            </a:extLst>
          </p:cNvPr>
          <p:cNvSpPr>
            <a:spLocks noGrp="1"/>
          </p:cNvSpPr>
          <p:nvPr>
            <p:ph type="dt" sz="half" idx="10"/>
          </p:nvPr>
        </p:nvSpPr>
        <p:spPr/>
        <p:txBody>
          <a:bodyPr/>
          <a:lstStyle/>
          <a:p>
            <a:fld id="{8B17F872-67CF-7E43-AF66-86ABAD4068AA}" type="datetimeFigureOut">
              <a:rPr lang="en-TR" smtClean="0"/>
              <a:t>11/28/2023</a:t>
            </a:fld>
            <a:endParaRPr lang="en-TR"/>
          </a:p>
        </p:txBody>
      </p:sp>
      <p:sp>
        <p:nvSpPr>
          <p:cNvPr id="5" name="Footer Placeholder 4">
            <a:extLst>
              <a:ext uri="{FF2B5EF4-FFF2-40B4-BE49-F238E27FC236}">
                <a16:creationId xmlns:a16="http://schemas.microsoft.com/office/drawing/2014/main" id="{90661ED3-0BDF-9757-A55B-5B9FEC4083E7}"/>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7275ABFC-993D-7857-F96F-FD0EFDCD2A55}"/>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71894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3A58F-C775-F33D-18EB-013DC275D31C}"/>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10C923B5-910A-96F4-A54E-6C1270B4F3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9E35D1B5-B4AF-33B6-E49F-06B75F92EC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E0398F1D-84E9-B42F-97CC-EC78C23D1AF2}"/>
              </a:ext>
            </a:extLst>
          </p:cNvPr>
          <p:cNvSpPr>
            <a:spLocks noGrp="1"/>
          </p:cNvSpPr>
          <p:nvPr>
            <p:ph type="dt" sz="half" idx="10"/>
          </p:nvPr>
        </p:nvSpPr>
        <p:spPr/>
        <p:txBody>
          <a:bodyPr/>
          <a:lstStyle/>
          <a:p>
            <a:fld id="{8B17F872-67CF-7E43-AF66-86ABAD4068AA}" type="datetimeFigureOut">
              <a:rPr lang="en-TR" smtClean="0"/>
              <a:t>11/28/2023</a:t>
            </a:fld>
            <a:endParaRPr lang="en-TR"/>
          </a:p>
        </p:txBody>
      </p:sp>
      <p:sp>
        <p:nvSpPr>
          <p:cNvPr id="6" name="Footer Placeholder 5">
            <a:extLst>
              <a:ext uri="{FF2B5EF4-FFF2-40B4-BE49-F238E27FC236}">
                <a16:creationId xmlns:a16="http://schemas.microsoft.com/office/drawing/2014/main" id="{7DF81BB3-C009-251F-F06D-67E86631C8DE}"/>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4A0F1536-9FC8-EEDE-8EED-043A7DFC7CC2}"/>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4018143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83BC-2A7B-8FBC-5222-3AA3BF2908E6}"/>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43DE539C-D77B-A7D5-79E1-D7173B60F2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05BAE2-71D7-6090-D9F9-B6189C3B37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67B74E8C-02FD-15EF-2F3E-142CF3299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38189F-49D8-BB00-F757-0379FFFF49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FC03F19D-12E8-9845-3444-B4B3A74769A1}"/>
              </a:ext>
            </a:extLst>
          </p:cNvPr>
          <p:cNvSpPr>
            <a:spLocks noGrp="1"/>
          </p:cNvSpPr>
          <p:nvPr>
            <p:ph type="dt" sz="half" idx="10"/>
          </p:nvPr>
        </p:nvSpPr>
        <p:spPr/>
        <p:txBody>
          <a:bodyPr/>
          <a:lstStyle/>
          <a:p>
            <a:fld id="{8B17F872-67CF-7E43-AF66-86ABAD4068AA}" type="datetimeFigureOut">
              <a:rPr lang="en-TR" smtClean="0"/>
              <a:t>11/28/2023</a:t>
            </a:fld>
            <a:endParaRPr lang="en-TR"/>
          </a:p>
        </p:txBody>
      </p:sp>
      <p:sp>
        <p:nvSpPr>
          <p:cNvPr id="8" name="Footer Placeholder 7">
            <a:extLst>
              <a:ext uri="{FF2B5EF4-FFF2-40B4-BE49-F238E27FC236}">
                <a16:creationId xmlns:a16="http://schemas.microsoft.com/office/drawing/2014/main" id="{F1EBC4E5-8DA2-1052-5FDE-412628E3D902}"/>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7E1A8EB2-ECA1-3B62-CB03-21E13B1D6962}"/>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2227694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1ADF-2865-C7BF-6159-238A62F4AC85}"/>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51DEA1FC-188B-3BCE-7FEE-1DC4426EC586}"/>
              </a:ext>
            </a:extLst>
          </p:cNvPr>
          <p:cNvSpPr>
            <a:spLocks noGrp="1"/>
          </p:cNvSpPr>
          <p:nvPr>
            <p:ph type="dt" sz="half" idx="10"/>
          </p:nvPr>
        </p:nvSpPr>
        <p:spPr/>
        <p:txBody>
          <a:bodyPr/>
          <a:lstStyle/>
          <a:p>
            <a:fld id="{8B17F872-67CF-7E43-AF66-86ABAD4068AA}" type="datetimeFigureOut">
              <a:rPr lang="en-TR" smtClean="0"/>
              <a:t>11/28/2023</a:t>
            </a:fld>
            <a:endParaRPr lang="en-TR"/>
          </a:p>
        </p:txBody>
      </p:sp>
      <p:sp>
        <p:nvSpPr>
          <p:cNvPr id="4" name="Footer Placeholder 3">
            <a:extLst>
              <a:ext uri="{FF2B5EF4-FFF2-40B4-BE49-F238E27FC236}">
                <a16:creationId xmlns:a16="http://schemas.microsoft.com/office/drawing/2014/main" id="{5BD55940-E0D9-A381-F3A7-01731A7EED75}"/>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7BF040AA-72EF-9BA7-8E7B-7440A95BF809}"/>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303702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1882C7-F975-6E2E-2398-27A49C2B1433}"/>
              </a:ext>
            </a:extLst>
          </p:cNvPr>
          <p:cNvSpPr>
            <a:spLocks noGrp="1"/>
          </p:cNvSpPr>
          <p:nvPr>
            <p:ph type="dt" sz="half" idx="10"/>
          </p:nvPr>
        </p:nvSpPr>
        <p:spPr/>
        <p:txBody>
          <a:bodyPr/>
          <a:lstStyle/>
          <a:p>
            <a:fld id="{8B17F872-67CF-7E43-AF66-86ABAD4068AA}" type="datetimeFigureOut">
              <a:rPr lang="en-TR" smtClean="0"/>
              <a:t>11/28/2023</a:t>
            </a:fld>
            <a:endParaRPr lang="en-TR"/>
          </a:p>
        </p:txBody>
      </p:sp>
      <p:sp>
        <p:nvSpPr>
          <p:cNvPr id="3" name="Footer Placeholder 2">
            <a:extLst>
              <a:ext uri="{FF2B5EF4-FFF2-40B4-BE49-F238E27FC236}">
                <a16:creationId xmlns:a16="http://schemas.microsoft.com/office/drawing/2014/main" id="{341C2639-476C-CAB7-8358-FD739D155477}"/>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69F17F3D-2C4B-B643-B8CD-F52A44433BC4}"/>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148460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F732-6701-47C0-29F8-BB8C44A2E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9ADB49C4-B083-66CE-06F2-940309D619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FA9FB498-E5C1-F221-C82B-AD59A5B64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0A0526-92EE-B1C8-66B3-42C4FC95D55A}"/>
              </a:ext>
            </a:extLst>
          </p:cNvPr>
          <p:cNvSpPr>
            <a:spLocks noGrp="1"/>
          </p:cNvSpPr>
          <p:nvPr>
            <p:ph type="dt" sz="half" idx="10"/>
          </p:nvPr>
        </p:nvSpPr>
        <p:spPr/>
        <p:txBody>
          <a:bodyPr/>
          <a:lstStyle/>
          <a:p>
            <a:fld id="{8B17F872-67CF-7E43-AF66-86ABAD4068AA}" type="datetimeFigureOut">
              <a:rPr lang="en-TR" smtClean="0"/>
              <a:t>11/28/2023</a:t>
            </a:fld>
            <a:endParaRPr lang="en-TR"/>
          </a:p>
        </p:txBody>
      </p:sp>
      <p:sp>
        <p:nvSpPr>
          <p:cNvPr id="6" name="Footer Placeholder 5">
            <a:extLst>
              <a:ext uri="{FF2B5EF4-FFF2-40B4-BE49-F238E27FC236}">
                <a16:creationId xmlns:a16="http://schemas.microsoft.com/office/drawing/2014/main" id="{B68C3E3E-ACD2-8F1F-ECFD-6A12E9D31F45}"/>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83EBFE0F-0CC6-B8F5-2972-9692781F31DF}"/>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405874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E61141-86D7-66E6-FBE3-B310934552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ADABE2FF-3288-7468-2295-907F45F319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2B44E17F-034D-5E28-BC9F-48D04BF6EF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7F872-67CF-7E43-AF66-86ABAD4068AA}" type="datetimeFigureOut">
              <a:rPr lang="en-TR" smtClean="0"/>
              <a:t>11/28/2023</a:t>
            </a:fld>
            <a:endParaRPr lang="en-TR"/>
          </a:p>
        </p:txBody>
      </p:sp>
      <p:sp>
        <p:nvSpPr>
          <p:cNvPr id="5" name="Footer Placeholder 4">
            <a:extLst>
              <a:ext uri="{FF2B5EF4-FFF2-40B4-BE49-F238E27FC236}">
                <a16:creationId xmlns:a16="http://schemas.microsoft.com/office/drawing/2014/main" id="{BEDCC2C0-3C20-7D98-27C6-E359D7DB0D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E4FA8DAC-470B-634E-7A15-0B8B5739E1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59C66-4626-414B-BCA8-AABC4EAE95C1}" type="slidenum">
              <a:rPr lang="en-TR" smtClean="0"/>
              <a:t>‹#›</a:t>
            </a:fld>
            <a:endParaRPr lang="en-TR"/>
          </a:p>
        </p:txBody>
      </p:sp>
    </p:spTree>
    <p:extLst>
      <p:ext uri="{BB962C8B-B14F-4D97-AF65-F5344CB8AC3E}">
        <p14:creationId xmlns:p14="http://schemas.microsoft.com/office/powerpoint/2010/main" val="1597254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Konu&#351;ma%20ve%20D&#252;&#351;&#252;nme.ppt#-1,3,Konu&#351;man&#305;n &#304;ki &#350;ekli Ve Amac&#30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38501A-C45F-D36B-5959-D8323B54F879}"/>
              </a:ext>
            </a:extLst>
          </p:cNvPr>
          <p:cNvSpPr>
            <a:spLocks noGrp="1"/>
          </p:cNvSpPr>
          <p:nvPr>
            <p:ph type="ctrTitle"/>
          </p:nvPr>
        </p:nvSpPr>
        <p:spPr>
          <a:xfrm>
            <a:off x="685800" y="642936"/>
            <a:ext cx="5003800" cy="1535306"/>
          </a:xfrm>
        </p:spPr>
        <p:txBody>
          <a:bodyPr>
            <a:noAutofit/>
          </a:bodyPr>
          <a:lstStyle/>
          <a:p>
            <a:pPr algn="l">
              <a:lnSpc>
                <a:spcPct val="100000"/>
              </a:lnSpc>
            </a:pPr>
            <a:r>
              <a:rPr lang="en-US" sz="2400" b="1" dirty="0">
                <a:solidFill>
                  <a:srgbClr val="29AAE1"/>
                </a:solidFill>
                <a:latin typeface="Corbel" panose="020B0503020204020204" pitchFamily="34" charset="0"/>
                <a:cs typeface="Futura Medium" panose="020B0602020204020303" pitchFamily="34" charset="-79"/>
              </a:rPr>
              <a:t>TESK UNICEF ÇOCUK HAKLARI VE İŞ İLKELERİ PROGRAMI </a:t>
            </a:r>
            <a:endParaRPr lang="en-TR" sz="2400" b="1" dirty="0">
              <a:solidFill>
                <a:srgbClr val="29AAE1"/>
              </a:solidFill>
              <a:latin typeface="Corbel" panose="020B0503020204020204" pitchFamily="34" charset="0"/>
              <a:cs typeface="Futura Medium" panose="020B0602020204020303" pitchFamily="34" charset="-79"/>
            </a:endParaRPr>
          </a:p>
        </p:txBody>
      </p:sp>
      <p:sp>
        <p:nvSpPr>
          <p:cNvPr id="6" name="TextBox 5">
            <a:extLst>
              <a:ext uri="{FF2B5EF4-FFF2-40B4-BE49-F238E27FC236}">
                <a16:creationId xmlns:a16="http://schemas.microsoft.com/office/drawing/2014/main" id="{F04C815B-2722-974D-A31B-931114F56431}"/>
              </a:ext>
            </a:extLst>
          </p:cNvPr>
          <p:cNvSpPr txBox="1"/>
          <p:nvPr/>
        </p:nvSpPr>
        <p:spPr>
          <a:xfrm>
            <a:off x="-438150" y="2832783"/>
            <a:ext cx="8267700" cy="846386"/>
          </a:xfrm>
          <a:prstGeom prst="rect">
            <a:avLst/>
          </a:prstGeom>
          <a:noFill/>
        </p:spPr>
        <p:txBody>
          <a:bodyPr wrap="square" rtlCol="0">
            <a:spAutoFit/>
          </a:bodyPr>
          <a:lstStyle/>
          <a:p>
            <a:pPr algn="ctr"/>
            <a:r>
              <a:rPr lang="it-IT" sz="2800" b="1" dirty="0" smtClean="0">
                <a:solidFill>
                  <a:srgbClr val="1B325F"/>
                </a:solidFill>
                <a:effectLst>
                  <a:outerShdw blurRad="38100" dist="38100" dir="2700000" algn="tl">
                    <a:srgbClr val="000000">
                      <a:alpha val="43137"/>
                    </a:srgbClr>
                  </a:outerShdw>
                </a:effectLst>
              </a:rPr>
              <a:t>İLETİŞİM BECERİLERİ</a:t>
            </a:r>
            <a:endParaRPr lang="it-IT" sz="2400" b="1" dirty="0">
              <a:solidFill>
                <a:srgbClr val="1B325F"/>
              </a:solidFill>
              <a:effectLst>
                <a:outerShdw blurRad="38100" dist="38100" dir="2700000" algn="tl">
                  <a:srgbClr val="000000">
                    <a:alpha val="43137"/>
                  </a:srgbClr>
                </a:outerShdw>
              </a:effectLst>
            </a:endParaRPr>
          </a:p>
          <a:p>
            <a:pPr algn="ctr">
              <a:lnSpc>
                <a:spcPct val="150000"/>
              </a:lnSpc>
            </a:pPr>
            <a:r>
              <a:rPr lang="it-IT" sz="1400" b="1" dirty="0" smtClean="0">
                <a:solidFill>
                  <a:srgbClr val="1B325F"/>
                </a:solidFill>
              </a:rPr>
              <a:t>Dr. Murat Çağatay</a:t>
            </a:r>
            <a:endParaRPr lang="x-none" sz="1400" b="1" dirty="0">
              <a:solidFill>
                <a:srgbClr val="1B325F"/>
              </a:solidFill>
            </a:endParaRPr>
          </a:p>
        </p:txBody>
      </p:sp>
      <p:sp>
        <p:nvSpPr>
          <p:cNvPr id="7" name="TextBox 6">
            <a:extLst>
              <a:ext uri="{FF2B5EF4-FFF2-40B4-BE49-F238E27FC236}">
                <a16:creationId xmlns:a16="http://schemas.microsoft.com/office/drawing/2014/main" id="{F04C815B-2722-974D-A31B-931114F56431}"/>
              </a:ext>
            </a:extLst>
          </p:cNvPr>
          <p:cNvSpPr txBox="1"/>
          <p:nvPr/>
        </p:nvSpPr>
        <p:spPr>
          <a:xfrm>
            <a:off x="127000" y="4110056"/>
            <a:ext cx="7594600" cy="692497"/>
          </a:xfrm>
          <a:prstGeom prst="rect">
            <a:avLst/>
          </a:prstGeom>
          <a:noFill/>
        </p:spPr>
        <p:txBody>
          <a:bodyPr wrap="square" rtlCol="0">
            <a:spAutoFit/>
          </a:bodyPr>
          <a:lstStyle/>
          <a:p>
            <a:pPr algn="r">
              <a:lnSpc>
                <a:spcPct val="150000"/>
              </a:lnSpc>
            </a:pPr>
            <a:r>
              <a:rPr lang="tr-TR" sz="1400" b="1" dirty="0">
                <a:solidFill>
                  <a:srgbClr val="29AAE1"/>
                </a:solidFill>
                <a:latin typeface="Corbel" panose="020B0503020204020204" pitchFamily="34" charset="0"/>
                <a:ea typeface="+mj-ea"/>
                <a:cs typeface="Segoe UI" panose="020B0502040204020203" pitchFamily="34" charset="0"/>
              </a:rPr>
              <a:t>ÇOCUK HAKLARI VE İŞ İLKELERİNİN BENİMSENMESİ</a:t>
            </a:r>
            <a:r>
              <a:rPr lang="en-US" sz="1400" b="1" dirty="0">
                <a:solidFill>
                  <a:srgbClr val="29AAE1"/>
                </a:solidFill>
                <a:latin typeface="Corbel" panose="020B0503020204020204" pitchFamily="34" charset="0"/>
                <a:ea typeface="+mj-ea"/>
                <a:cs typeface="Segoe UI" panose="020B0502040204020203" pitchFamily="34" charset="0"/>
              </a:rPr>
              <a:t> </a:t>
            </a:r>
            <a:r>
              <a:rPr lang="tr-TR" sz="1400" b="1" dirty="0">
                <a:solidFill>
                  <a:srgbClr val="29AAE1"/>
                </a:solidFill>
                <a:latin typeface="Corbel" panose="020B0503020204020204" pitchFamily="34" charset="0"/>
                <a:ea typeface="+mj-ea"/>
                <a:cs typeface="Segoe UI" panose="020B0502040204020203" pitchFamily="34" charset="0"/>
              </a:rPr>
              <a:t>VE</a:t>
            </a:r>
            <a:r>
              <a:rPr lang="en-US" sz="1400" b="1" dirty="0">
                <a:solidFill>
                  <a:srgbClr val="29AAE1"/>
                </a:solidFill>
                <a:latin typeface="Corbel" panose="020B0503020204020204" pitchFamily="34" charset="0"/>
                <a:ea typeface="+mj-ea"/>
                <a:cs typeface="Segoe UI" panose="020B0502040204020203" pitchFamily="34" charset="0"/>
              </a:rPr>
              <a:t> </a:t>
            </a:r>
            <a:r>
              <a:rPr lang="tr-TR" sz="1400" b="1" dirty="0">
                <a:solidFill>
                  <a:srgbClr val="29AAE1"/>
                </a:solidFill>
                <a:latin typeface="Corbel" panose="020B0503020204020204" pitchFamily="34" charset="0"/>
                <a:ea typeface="+mj-ea"/>
                <a:cs typeface="Segoe UI" panose="020B0502040204020203" pitchFamily="34" charset="0"/>
              </a:rPr>
              <a:t>UYGULANMASI EĞİTİMİ</a:t>
            </a:r>
            <a:endParaRPr lang="en-US" sz="1400" b="1" dirty="0">
              <a:solidFill>
                <a:srgbClr val="29AAE1"/>
              </a:solidFill>
              <a:latin typeface="Corbel" panose="020B0503020204020204" pitchFamily="34" charset="0"/>
              <a:ea typeface="+mj-ea"/>
              <a:cs typeface="Segoe UI" panose="020B0502040204020203" pitchFamily="34" charset="0"/>
            </a:endParaRPr>
          </a:p>
          <a:p>
            <a:pPr algn="r">
              <a:lnSpc>
                <a:spcPct val="150000"/>
              </a:lnSpc>
            </a:pPr>
            <a:r>
              <a:rPr lang="en-US" sz="1200" b="1" dirty="0">
                <a:solidFill>
                  <a:srgbClr val="29AAE1"/>
                </a:solidFill>
                <a:latin typeface="Corbel" panose="020B0503020204020204" pitchFamily="34" charset="0"/>
                <a:ea typeface="+mj-ea"/>
                <a:cs typeface="Segoe UI" panose="020B0502040204020203" pitchFamily="34" charset="0"/>
              </a:rPr>
              <a:t>21-22 Kasım 2023, Bursa</a:t>
            </a:r>
          </a:p>
        </p:txBody>
      </p:sp>
    </p:spTree>
    <p:extLst>
      <p:ext uri="{BB962C8B-B14F-4D97-AF65-F5344CB8AC3E}">
        <p14:creationId xmlns:p14="http://schemas.microsoft.com/office/powerpoint/2010/main" val="369215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DB6B206-CD09-E2CD-CBBC-17F061F8D655}"/>
              </a:ext>
            </a:extLst>
          </p:cNvPr>
          <p:cNvSpPr>
            <a:spLocks noGrp="1"/>
          </p:cNvSpPr>
          <p:nvPr>
            <p:ph idx="1"/>
          </p:nvPr>
        </p:nvSpPr>
        <p:spPr>
          <a:xfrm>
            <a:off x="838200" y="1825625"/>
            <a:ext cx="7255213" cy="4351338"/>
          </a:xfrm>
        </p:spPr>
        <p:txBody>
          <a:bodyPr/>
          <a:lstStyle/>
          <a:p>
            <a:r>
              <a:rPr lang="tr-TR" altLang="tr-TR" sz="2800" dirty="0"/>
              <a:t>Konuşma ve dinleme eylemleri birlikte gerçekleştiğinde ve bu dinleme, anlamaya yönelik olarak sürdürüldüğünde bir iletişim girişiminden bahsetmek olanaklı olur.</a:t>
            </a:r>
            <a:endParaRPr lang="en-US" altLang="tr-TR" sz="2800" dirty="0"/>
          </a:p>
          <a:p>
            <a:endParaRPr lang="tr-TR" dirty="0"/>
          </a:p>
        </p:txBody>
      </p:sp>
    </p:spTree>
    <p:extLst>
      <p:ext uri="{BB962C8B-B14F-4D97-AF65-F5344CB8AC3E}">
        <p14:creationId xmlns:p14="http://schemas.microsoft.com/office/powerpoint/2010/main" val="403756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9BDC27C-BD01-046A-E822-D7A23DBC259D}"/>
              </a:ext>
            </a:extLst>
          </p:cNvPr>
          <p:cNvSpPr>
            <a:spLocks noGrp="1" noChangeArrowheads="1"/>
          </p:cNvSpPr>
          <p:nvPr>
            <p:ph type="title"/>
          </p:nvPr>
        </p:nvSpPr>
        <p:spPr bwMode="auto">
          <a:xfrm>
            <a:off x="2209799" y="908050"/>
            <a:ext cx="820223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tr-TR" altLang="tr-TR" dirty="0">
                <a:solidFill>
                  <a:schemeClr val="accent1">
                    <a:lumMod val="50000"/>
                  </a:schemeClr>
                </a:solidFill>
              </a:rPr>
              <a:t>İletişim sürecinin temel düsturu (2)</a:t>
            </a:r>
            <a:endParaRPr lang="en-US" altLang="tr-TR" dirty="0">
              <a:solidFill>
                <a:schemeClr val="accent1">
                  <a:lumMod val="50000"/>
                </a:schemeClr>
              </a:solidFill>
            </a:endParaRPr>
          </a:p>
        </p:txBody>
      </p:sp>
      <p:sp>
        <p:nvSpPr>
          <p:cNvPr id="20483" name="Rectangle 3">
            <a:extLst>
              <a:ext uri="{FF2B5EF4-FFF2-40B4-BE49-F238E27FC236}">
                <a16:creationId xmlns:a16="http://schemas.microsoft.com/office/drawing/2014/main" id="{B8901455-2AAB-EDD9-E272-E371B1887A62}"/>
              </a:ext>
            </a:extLst>
          </p:cNvPr>
          <p:cNvSpPr>
            <a:spLocks noGrp="1" noChangeArrowheads="1"/>
          </p:cNvSpPr>
          <p:nvPr>
            <p:ph type="body" idx="1"/>
          </p:nvPr>
        </p:nvSpPr>
        <p:spPr bwMode="auto">
          <a:xfrm>
            <a:off x="2209800" y="183515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eaLnBrk="1" hangingPunct="1"/>
            <a:r>
              <a:rPr lang="tr-TR" altLang="tr-TR" dirty="0"/>
              <a:t>Duyulmak fiziksel bir olaydır. Sesinizin karşı tarafa gittiğinden emin olmalısınız.</a:t>
            </a:r>
          </a:p>
          <a:p>
            <a:pPr algn="just" eaLnBrk="1" hangingPunct="1"/>
            <a:r>
              <a:rPr lang="tr-TR" altLang="tr-TR" dirty="0"/>
              <a:t>Dinlemek ise iradi bir olaydır. Karşı tarafın sizi dinlediğinden emin olmalısınız. Hem iletişimin buraya kadar sayılan faktörleri, hem de çevresel faktörler hesaba katılmalıdır.</a:t>
            </a:r>
            <a:endParaRPr lang="en-US" altLang="tr-TR" dirty="0"/>
          </a:p>
        </p:txBody>
      </p:sp>
    </p:spTree>
    <p:extLst>
      <p:ext uri="{BB962C8B-B14F-4D97-AF65-F5344CB8AC3E}">
        <p14:creationId xmlns:p14="http://schemas.microsoft.com/office/powerpoint/2010/main" val="105670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7CB5AA4-BBEC-2805-A737-80A99B4FA2B3}"/>
              </a:ext>
            </a:extLst>
          </p:cNvPr>
          <p:cNvSpPr>
            <a:spLocks noGrp="1" noChangeArrowheads="1"/>
          </p:cNvSpPr>
          <p:nvPr>
            <p:ph type="title"/>
          </p:nvPr>
        </p:nvSpPr>
        <p:spPr bwMode="auto">
          <a:xfrm>
            <a:off x="838200" y="856291"/>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Dinleme Engelleri</a:t>
            </a:r>
          </a:p>
        </p:txBody>
      </p:sp>
      <p:sp>
        <p:nvSpPr>
          <p:cNvPr id="21507" name="Rectangle 3">
            <a:extLst>
              <a:ext uri="{FF2B5EF4-FFF2-40B4-BE49-F238E27FC236}">
                <a16:creationId xmlns:a16="http://schemas.microsoft.com/office/drawing/2014/main" id="{207F3487-E9CF-900F-70C5-8FED295C7D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buFontTx/>
              <a:buAutoNum type="arabicPeriod"/>
            </a:pPr>
            <a:r>
              <a:rPr lang="tr-TR" altLang="tr-TR">
                <a:solidFill>
                  <a:srgbClr val="FF0000"/>
                </a:solidFill>
              </a:rPr>
              <a:t>Karşılaştırma / Kıyas:</a:t>
            </a:r>
          </a:p>
          <a:p>
            <a:pPr marL="609600" indent="-609600">
              <a:buNone/>
            </a:pPr>
            <a:r>
              <a:rPr lang="tr-TR" altLang="tr-TR"/>
              <a:t> Dinlerken anlatan ile kendini karşılaştırmak.</a:t>
            </a:r>
          </a:p>
          <a:p>
            <a:pPr marL="609600" indent="-609600"/>
            <a:r>
              <a:rPr lang="tr-TR" altLang="tr-TR"/>
              <a:t>Ben olsaydım şunu yapardım....</a:t>
            </a:r>
          </a:p>
          <a:p>
            <a:pPr marL="609600" indent="-609600"/>
            <a:r>
              <a:rPr lang="tr-TR" altLang="tr-TR"/>
              <a:t>Ben olsaydım şöyle söylerdim...</a:t>
            </a:r>
          </a:p>
          <a:p>
            <a:pPr marL="609600" indent="-609600"/>
            <a:r>
              <a:rPr lang="tr-TR" altLang="tr-TR"/>
              <a:t>Ben daha iyisini yapardım.....</a:t>
            </a:r>
          </a:p>
        </p:txBody>
      </p:sp>
    </p:spTree>
    <p:extLst>
      <p:ext uri="{BB962C8B-B14F-4D97-AF65-F5344CB8AC3E}">
        <p14:creationId xmlns:p14="http://schemas.microsoft.com/office/powerpoint/2010/main" val="926520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61C5C9F-3F4B-1F55-36DC-2F8366AC881B}"/>
              </a:ext>
            </a:extLst>
          </p:cNvPr>
          <p:cNvSpPr>
            <a:spLocks noGrp="1" noChangeArrowheads="1"/>
          </p:cNvSpPr>
          <p:nvPr>
            <p:ph type="title"/>
          </p:nvPr>
        </p:nvSpPr>
        <p:spPr bwMode="auto">
          <a:xfrm>
            <a:off x="838200" y="899863"/>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Dinleme Engelleri</a:t>
            </a:r>
          </a:p>
        </p:txBody>
      </p:sp>
      <p:sp>
        <p:nvSpPr>
          <p:cNvPr id="22531" name="Rectangle 3">
            <a:extLst>
              <a:ext uri="{FF2B5EF4-FFF2-40B4-BE49-F238E27FC236}">
                <a16:creationId xmlns:a16="http://schemas.microsoft.com/office/drawing/2014/main" id="{7C49EEC2-2065-A7D4-75DB-E1E10D84C1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buFontTx/>
              <a:buAutoNum type="arabicPeriod" startAt="2"/>
            </a:pPr>
            <a:r>
              <a:rPr lang="tr-TR" altLang="tr-TR" dirty="0">
                <a:solidFill>
                  <a:srgbClr val="FF0000"/>
                </a:solidFill>
              </a:rPr>
              <a:t>Akıl Okuma:</a:t>
            </a:r>
          </a:p>
          <a:p>
            <a:pPr marL="609600" indent="-609600">
              <a:buNone/>
            </a:pPr>
            <a:r>
              <a:rPr lang="tr-TR" altLang="tr-TR" dirty="0"/>
              <a:t> Düşünce okuma, anlatanı dinlemekten çok onun düşüncesini okumaya çalışmak.</a:t>
            </a:r>
          </a:p>
          <a:p>
            <a:pPr marL="609600" indent="-609600"/>
            <a:r>
              <a:rPr lang="tr-TR" altLang="tr-TR" dirty="0"/>
              <a:t>....diyor ama aslında ne demek istiyor</a:t>
            </a:r>
          </a:p>
          <a:p>
            <a:pPr marL="609600" indent="-609600"/>
            <a:r>
              <a:rPr lang="tr-TR" altLang="tr-TR" dirty="0"/>
              <a:t>.... derken ne düşünüyor acaba</a:t>
            </a:r>
          </a:p>
          <a:p>
            <a:pPr marL="609600" indent="-609600"/>
            <a:r>
              <a:rPr lang="tr-TR" altLang="tr-TR" dirty="0"/>
              <a:t>Benim hakkımda ne düşünüyor acaba?</a:t>
            </a:r>
          </a:p>
        </p:txBody>
      </p:sp>
    </p:spTree>
    <p:extLst>
      <p:ext uri="{BB962C8B-B14F-4D97-AF65-F5344CB8AC3E}">
        <p14:creationId xmlns:p14="http://schemas.microsoft.com/office/powerpoint/2010/main" val="3042746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1398693-9803-B54F-718A-57821977F105}"/>
              </a:ext>
            </a:extLst>
          </p:cNvPr>
          <p:cNvSpPr>
            <a:spLocks noGrp="1" noChangeArrowheads="1"/>
          </p:cNvSpPr>
          <p:nvPr>
            <p:ph type="title"/>
          </p:nvPr>
        </p:nvSpPr>
        <p:spPr bwMode="auto">
          <a:xfrm>
            <a:off x="2209800" y="12065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Dinleme Engelleri</a:t>
            </a:r>
          </a:p>
        </p:txBody>
      </p:sp>
      <p:sp>
        <p:nvSpPr>
          <p:cNvPr id="23555" name="Rectangle 3">
            <a:extLst>
              <a:ext uri="{FF2B5EF4-FFF2-40B4-BE49-F238E27FC236}">
                <a16:creationId xmlns:a16="http://schemas.microsoft.com/office/drawing/2014/main" id="{DE7DF36E-3D35-7646-CE42-BCE3DEBCF51B}"/>
              </a:ext>
            </a:extLst>
          </p:cNvPr>
          <p:cNvSpPr>
            <a:spLocks noGrp="1" noChangeArrowheads="1"/>
          </p:cNvSpPr>
          <p:nvPr>
            <p:ph type="body" idx="1"/>
          </p:nvPr>
        </p:nvSpPr>
        <p:spPr bwMode="auto">
          <a:xfrm>
            <a:off x="2209800" y="234950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buFontTx/>
              <a:buAutoNum type="arabicPeriod" startAt="3"/>
            </a:pPr>
            <a:r>
              <a:rPr lang="tr-TR" altLang="tr-TR" dirty="0">
                <a:solidFill>
                  <a:srgbClr val="FF0000"/>
                </a:solidFill>
              </a:rPr>
              <a:t>Hazırlık Yapmak:</a:t>
            </a:r>
          </a:p>
          <a:p>
            <a:pPr marL="609600" indent="-609600">
              <a:buNone/>
            </a:pPr>
            <a:r>
              <a:rPr lang="tr-TR" altLang="tr-TR" dirty="0"/>
              <a:t> Dinlemekten çok bir adım sonra konuşma </a:t>
            </a:r>
            <a:r>
              <a:rPr lang="tr-TR" altLang="tr-TR" dirty="0" smtClean="0"/>
              <a:t>sırası</a:t>
            </a:r>
            <a:r>
              <a:rPr lang="en-US" altLang="tr-TR" dirty="0" smtClean="0"/>
              <a:t> </a:t>
            </a:r>
            <a:r>
              <a:rPr lang="tr-TR" altLang="tr-TR" dirty="0" smtClean="0"/>
              <a:t>kendisine </a:t>
            </a:r>
            <a:r>
              <a:rPr lang="tr-TR" altLang="tr-TR" dirty="0"/>
              <a:t>geldiğinde ne söyleyeceğini hazırlamak / kurgulamak.</a:t>
            </a:r>
          </a:p>
          <a:p>
            <a:pPr marL="609600" indent="-609600">
              <a:buNone/>
            </a:pPr>
            <a:endParaRPr lang="tr-TR" altLang="tr-TR" dirty="0"/>
          </a:p>
        </p:txBody>
      </p:sp>
    </p:spTree>
    <p:extLst>
      <p:ext uri="{BB962C8B-B14F-4D97-AF65-F5344CB8AC3E}">
        <p14:creationId xmlns:p14="http://schemas.microsoft.com/office/powerpoint/2010/main" val="3125293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9B52A6C-CD5A-B5B7-C713-5F350CC5700B}"/>
              </a:ext>
            </a:extLst>
          </p:cNvPr>
          <p:cNvSpPr>
            <a:spLocks noGrp="1" noChangeArrowheads="1"/>
          </p:cNvSpPr>
          <p:nvPr>
            <p:ph type="title"/>
          </p:nvPr>
        </p:nvSpPr>
        <p:spPr bwMode="auto">
          <a:xfrm>
            <a:off x="838200" y="894811"/>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Dinleme Engelleri</a:t>
            </a:r>
          </a:p>
        </p:txBody>
      </p:sp>
      <p:sp>
        <p:nvSpPr>
          <p:cNvPr id="24579" name="Rectangle 3">
            <a:extLst>
              <a:ext uri="{FF2B5EF4-FFF2-40B4-BE49-F238E27FC236}">
                <a16:creationId xmlns:a16="http://schemas.microsoft.com/office/drawing/2014/main" id="{6AC7CB8B-014E-84B5-F65B-ACC76BA3FB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buFontTx/>
              <a:buAutoNum type="arabicPeriod" startAt="4"/>
            </a:pPr>
            <a:r>
              <a:rPr lang="tr-TR" altLang="tr-TR">
                <a:solidFill>
                  <a:srgbClr val="FF0000"/>
                </a:solidFill>
              </a:rPr>
              <a:t>Filtrelemek:</a:t>
            </a:r>
          </a:p>
          <a:p>
            <a:pPr marL="609600" indent="-609600">
              <a:buNone/>
            </a:pPr>
            <a:r>
              <a:rPr lang="tr-TR" altLang="tr-TR"/>
              <a:t> Odaklanılan konu ve/veya sonuç hakkında duymayı beklediklerini seçmek, konuşmanın diğer bölümlerini dinlememek. Bunun yanında negatif, saldırgan, eleştirsel kısımları ayıklamak.</a:t>
            </a:r>
          </a:p>
          <a:p>
            <a:pPr marL="609600" indent="-609600">
              <a:buNone/>
            </a:pPr>
            <a:r>
              <a:rPr lang="tr-TR" altLang="tr-TR"/>
              <a:t>eeee......sadede gel.....sonuçta ....yaptın mı?</a:t>
            </a:r>
          </a:p>
          <a:p>
            <a:pPr marL="609600" indent="-609600">
              <a:buNone/>
            </a:pPr>
            <a:endParaRPr lang="tr-TR" altLang="tr-TR"/>
          </a:p>
        </p:txBody>
      </p:sp>
    </p:spTree>
    <p:extLst>
      <p:ext uri="{BB962C8B-B14F-4D97-AF65-F5344CB8AC3E}">
        <p14:creationId xmlns:p14="http://schemas.microsoft.com/office/powerpoint/2010/main" val="632259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69DE5E6-FC05-8F39-8744-A2E5F47FA23B}"/>
              </a:ext>
            </a:extLst>
          </p:cNvPr>
          <p:cNvSpPr>
            <a:spLocks noGrp="1" noChangeArrowheads="1"/>
          </p:cNvSpPr>
          <p:nvPr>
            <p:ph type="title"/>
          </p:nvPr>
        </p:nvSpPr>
        <p:spPr bwMode="auto">
          <a:xfrm>
            <a:off x="838200" y="899863"/>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Dinleme Engelleri</a:t>
            </a:r>
          </a:p>
        </p:txBody>
      </p:sp>
      <p:sp>
        <p:nvSpPr>
          <p:cNvPr id="25603" name="Rectangle 3">
            <a:extLst>
              <a:ext uri="{FF2B5EF4-FFF2-40B4-BE49-F238E27FC236}">
                <a16:creationId xmlns:a16="http://schemas.microsoft.com/office/drawing/2014/main" id="{58E2B33A-90B2-CD49-D74C-17518BD32D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buFontTx/>
              <a:buAutoNum type="arabicPeriod" startAt="5"/>
            </a:pPr>
            <a:r>
              <a:rPr lang="tr-TR" altLang="tr-TR">
                <a:solidFill>
                  <a:srgbClr val="FF0000"/>
                </a:solidFill>
              </a:rPr>
              <a:t>Hüküm Vermek:</a:t>
            </a:r>
          </a:p>
          <a:p>
            <a:pPr marL="609600" indent="-609600">
              <a:buNone/>
            </a:pPr>
            <a:r>
              <a:rPr lang="tr-TR" altLang="tr-TR"/>
              <a:t> Önyargı ve kişileri kategorizasyona tabi tutarak dinlemek.</a:t>
            </a:r>
          </a:p>
          <a:p>
            <a:pPr marL="609600" indent="-609600"/>
            <a:r>
              <a:rPr lang="tr-TR" altLang="tr-TR"/>
              <a:t>Bu bunu bilmez / bundan anlamaz</a:t>
            </a:r>
          </a:p>
          <a:p>
            <a:pPr marL="609600" indent="-609600"/>
            <a:r>
              <a:rPr lang="tr-TR" altLang="tr-TR"/>
              <a:t>Kesin abartıyordur / Yalandır</a:t>
            </a:r>
          </a:p>
          <a:p>
            <a:pPr marL="609600" indent="-609600"/>
            <a:r>
              <a:rPr lang="tr-TR" altLang="tr-TR"/>
              <a:t>Kadın/çocuk/genç’ tir anlamaz</a:t>
            </a:r>
          </a:p>
          <a:p>
            <a:pPr marL="609600" indent="-609600">
              <a:buNone/>
            </a:pPr>
            <a:endParaRPr lang="tr-TR" altLang="tr-TR"/>
          </a:p>
        </p:txBody>
      </p:sp>
    </p:spTree>
    <p:extLst>
      <p:ext uri="{BB962C8B-B14F-4D97-AF65-F5344CB8AC3E}">
        <p14:creationId xmlns:p14="http://schemas.microsoft.com/office/powerpoint/2010/main" val="2584067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EC0ACAE-6FC7-AD72-719A-FAFAFAFBF421}"/>
              </a:ext>
            </a:extLst>
          </p:cNvPr>
          <p:cNvSpPr>
            <a:spLocks noGrp="1" noChangeArrowheads="1"/>
          </p:cNvSpPr>
          <p:nvPr>
            <p:ph type="title"/>
          </p:nvPr>
        </p:nvSpPr>
        <p:spPr bwMode="auto">
          <a:xfrm>
            <a:off x="838200" y="682625"/>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Dinleme Engelleri</a:t>
            </a:r>
          </a:p>
        </p:txBody>
      </p:sp>
      <p:sp>
        <p:nvSpPr>
          <p:cNvPr id="26627" name="Rectangle 3">
            <a:extLst>
              <a:ext uri="{FF2B5EF4-FFF2-40B4-BE49-F238E27FC236}">
                <a16:creationId xmlns:a16="http://schemas.microsoft.com/office/drawing/2014/main" id="{E3BACDEE-36B3-7ED2-EB5E-6D31649025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buFontTx/>
              <a:buAutoNum type="arabicPeriod" startAt="6"/>
            </a:pPr>
            <a:r>
              <a:rPr lang="tr-TR" altLang="tr-TR">
                <a:solidFill>
                  <a:srgbClr val="FF0000"/>
                </a:solidFill>
              </a:rPr>
              <a:t>Hayal Kurmak:</a:t>
            </a:r>
          </a:p>
          <a:p>
            <a:pPr marL="609600" indent="-609600">
              <a:buNone/>
            </a:pPr>
            <a:r>
              <a:rPr lang="tr-TR" altLang="tr-TR"/>
              <a:t> Konuşanın söyledikleri içinde bir konu veya kelimenin birden dikkati çekmesi ve o andan sonra yarı dinliyor pozisyonunda kalıp aslında o kafaya takılan konuu düşünmek / hayal kurmak.</a:t>
            </a:r>
          </a:p>
          <a:p>
            <a:pPr marL="609600" indent="-609600">
              <a:buNone/>
            </a:pPr>
            <a:r>
              <a:rPr lang="tr-TR" altLang="tr-TR"/>
              <a:t>Yemek, tatil, para, piyango, terfi,........</a:t>
            </a:r>
          </a:p>
          <a:p>
            <a:pPr marL="609600" indent="-609600">
              <a:buNone/>
            </a:pPr>
            <a:endParaRPr lang="tr-TR" altLang="tr-TR"/>
          </a:p>
        </p:txBody>
      </p:sp>
    </p:spTree>
    <p:extLst>
      <p:ext uri="{BB962C8B-B14F-4D97-AF65-F5344CB8AC3E}">
        <p14:creationId xmlns:p14="http://schemas.microsoft.com/office/powerpoint/2010/main" val="2927833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424366E-B40A-B48A-69D8-5815E817FB67}"/>
              </a:ext>
            </a:extLst>
          </p:cNvPr>
          <p:cNvSpPr>
            <a:spLocks noGrp="1" noChangeArrowheads="1"/>
          </p:cNvSpPr>
          <p:nvPr>
            <p:ph type="title"/>
          </p:nvPr>
        </p:nvSpPr>
        <p:spPr bwMode="auto">
          <a:xfrm>
            <a:off x="952500" y="101512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Dinleme Engelleri</a:t>
            </a:r>
          </a:p>
        </p:txBody>
      </p:sp>
      <p:sp>
        <p:nvSpPr>
          <p:cNvPr id="27651" name="Rectangle 3">
            <a:extLst>
              <a:ext uri="{FF2B5EF4-FFF2-40B4-BE49-F238E27FC236}">
                <a16:creationId xmlns:a16="http://schemas.microsoft.com/office/drawing/2014/main" id="{CB0E9DEE-9587-739A-8CC3-0DCA63B8F2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buFontTx/>
              <a:buAutoNum type="arabicPeriod" startAt="7"/>
            </a:pPr>
            <a:r>
              <a:rPr lang="tr-TR" altLang="tr-TR">
                <a:solidFill>
                  <a:srgbClr val="FF0000"/>
                </a:solidFill>
              </a:rPr>
              <a:t>Tanımlama / Eşleştirme: (Identification)</a:t>
            </a:r>
          </a:p>
          <a:p>
            <a:pPr marL="609600" indent="-609600">
              <a:buNone/>
            </a:pPr>
            <a:r>
              <a:rPr lang="tr-TR" altLang="tr-TR"/>
              <a:t> Anlatıcının hemen her söylediğini kendi hayatımızdan bir örnek ile karşılaştırmak.</a:t>
            </a:r>
          </a:p>
          <a:p>
            <a:pPr marL="609600" indent="-609600">
              <a:buNone/>
            </a:pPr>
            <a:r>
              <a:rPr lang="tr-TR" altLang="tr-TR"/>
              <a:t>Diş ağrısı, araba kazası, düğün, bebek....</a:t>
            </a:r>
          </a:p>
          <a:p>
            <a:pPr marL="609600" indent="-609600">
              <a:buNone/>
            </a:pPr>
            <a:r>
              <a:rPr lang="tr-TR" altLang="tr-TR"/>
              <a:t>Onun hikayesini dinlemek yerine kendimizinkini yaşamak.</a:t>
            </a:r>
          </a:p>
          <a:p>
            <a:pPr marL="609600" indent="-609600">
              <a:buNone/>
            </a:pPr>
            <a:endParaRPr lang="tr-TR" altLang="tr-TR"/>
          </a:p>
        </p:txBody>
      </p:sp>
    </p:spTree>
    <p:extLst>
      <p:ext uri="{BB962C8B-B14F-4D97-AF65-F5344CB8AC3E}">
        <p14:creationId xmlns:p14="http://schemas.microsoft.com/office/powerpoint/2010/main" val="3803907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A3F07B5-8A48-3C53-79E6-13AF8CD2DA12}"/>
              </a:ext>
            </a:extLst>
          </p:cNvPr>
          <p:cNvSpPr>
            <a:spLocks noGrp="1" noChangeArrowheads="1"/>
          </p:cNvSpPr>
          <p:nvPr>
            <p:ph type="title"/>
          </p:nvPr>
        </p:nvSpPr>
        <p:spPr bwMode="auto">
          <a:xfrm>
            <a:off x="838200" y="963822"/>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Dinleme Engelleri</a:t>
            </a:r>
          </a:p>
        </p:txBody>
      </p:sp>
      <p:sp>
        <p:nvSpPr>
          <p:cNvPr id="28675" name="Rectangle 3">
            <a:extLst>
              <a:ext uri="{FF2B5EF4-FFF2-40B4-BE49-F238E27FC236}">
                <a16:creationId xmlns:a16="http://schemas.microsoft.com/office/drawing/2014/main" id="{A1551AF0-56B8-AF3A-17F9-E81B9231AB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buFontTx/>
              <a:buAutoNum type="arabicPeriod" startAt="8"/>
            </a:pPr>
            <a:r>
              <a:rPr lang="tr-TR" altLang="tr-TR">
                <a:solidFill>
                  <a:srgbClr val="FF0000"/>
                </a:solidFill>
              </a:rPr>
              <a:t>Tavsiye Vermek:</a:t>
            </a:r>
          </a:p>
          <a:p>
            <a:pPr marL="609600" indent="-609600">
              <a:buNone/>
            </a:pPr>
            <a:r>
              <a:rPr lang="tr-TR" altLang="tr-TR"/>
              <a:t> Daha anlatanın birkaç cümlesi bitmeden doğru tavsiyeyi bulup vermeye çalışmak.</a:t>
            </a:r>
          </a:p>
          <a:p>
            <a:pPr marL="609600" indent="-609600">
              <a:buNone/>
            </a:pPr>
            <a:r>
              <a:rPr lang="tr-TR" altLang="tr-TR"/>
              <a:t>Genel öğretici / abi pozisyonu almak.</a:t>
            </a:r>
          </a:p>
          <a:p>
            <a:pPr marL="609600" indent="-609600">
              <a:buNone/>
            </a:pPr>
            <a:endParaRPr lang="tr-TR" altLang="tr-TR"/>
          </a:p>
        </p:txBody>
      </p:sp>
    </p:spTree>
    <p:extLst>
      <p:ext uri="{BB962C8B-B14F-4D97-AF65-F5344CB8AC3E}">
        <p14:creationId xmlns:p14="http://schemas.microsoft.com/office/powerpoint/2010/main" val="69276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F85C8B4-6885-BFFB-FB08-4346942C750D}"/>
              </a:ext>
            </a:extLst>
          </p:cNvPr>
          <p:cNvSpPr>
            <a:spLocks noGrp="1" noChangeArrowheads="1"/>
          </p:cNvSpPr>
          <p:nvPr>
            <p:ph type="title"/>
          </p:nvPr>
        </p:nvSpPr>
        <p:spPr bwMode="auto">
          <a:xfrm>
            <a:off x="2209800" y="533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İçerik</a:t>
            </a:r>
            <a:endParaRPr lang="en-US" altLang="tr-TR" dirty="0">
              <a:solidFill>
                <a:schemeClr val="accent1">
                  <a:lumMod val="50000"/>
                </a:schemeClr>
              </a:solidFill>
            </a:endParaRPr>
          </a:p>
        </p:txBody>
      </p:sp>
      <p:sp>
        <p:nvSpPr>
          <p:cNvPr id="11267" name="Rectangle 3">
            <a:extLst>
              <a:ext uri="{FF2B5EF4-FFF2-40B4-BE49-F238E27FC236}">
                <a16:creationId xmlns:a16="http://schemas.microsoft.com/office/drawing/2014/main" id="{5BACB4D7-0459-EEBB-F3D1-5C8260D15879}"/>
              </a:ext>
            </a:extLst>
          </p:cNvPr>
          <p:cNvSpPr>
            <a:spLocks noGrp="1" noChangeArrowheads="1"/>
          </p:cNvSpPr>
          <p:nvPr>
            <p:ph type="body" idx="1"/>
          </p:nvPr>
        </p:nvSpPr>
        <p:spPr bwMode="auto">
          <a:xfrm>
            <a:off x="2209800" y="1317172"/>
            <a:ext cx="77724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eaLnBrk="1" hangingPunct="1">
              <a:lnSpc>
                <a:spcPct val="90000"/>
              </a:lnSpc>
            </a:pPr>
            <a:r>
              <a:rPr lang="tr-TR" altLang="tr-TR" dirty="0"/>
              <a:t>İletişim nedir?</a:t>
            </a:r>
          </a:p>
          <a:p>
            <a:pPr eaLnBrk="1" hangingPunct="1">
              <a:lnSpc>
                <a:spcPct val="90000"/>
              </a:lnSpc>
            </a:pPr>
            <a:r>
              <a:rPr lang="tr-TR" altLang="tr-TR" dirty="0"/>
              <a:t>İletişim ile konuşmanın farkları nelerdir?</a:t>
            </a:r>
          </a:p>
          <a:p>
            <a:pPr eaLnBrk="1" hangingPunct="1">
              <a:lnSpc>
                <a:spcPct val="90000"/>
              </a:lnSpc>
            </a:pPr>
            <a:r>
              <a:rPr lang="tr-TR" altLang="tr-TR" dirty="0"/>
              <a:t>İletişimin amacı nedir?</a:t>
            </a:r>
          </a:p>
          <a:p>
            <a:pPr eaLnBrk="1" hangingPunct="1">
              <a:lnSpc>
                <a:spcPct val="90000"/>
              </a:lnSpc>
            </a:pPr>
            <a:r>
              <a:rPr lang="tr-TR" altLang="tr-TR" dirty="0"/>
              <a:t>Doğru iletişimin ilkeleri nelerdir?</a:t>
            </a:r>
          </a:p>
          <a:p>
            <a:pPr eaLnBrk="1" hangingPunct="1">
              <a:lnSpc>
                <a:spcPct val="90000"/>
              </a:lnSpc>
            </a:pPr>
            <a:r>
              <a:rPr lang="tr-TR" altLang="tr-TR" dirty="0"/>
              <a:t>İletişim çatışmaları nelerdir?</a:t>
            </a:r>
          </a:p>
          <a:p>
            <a:pPr eaLnBrk="1" hangingPunct="1">
              <a:lnSpc>
                <a:spcPct val="90000"/>
              </a:lnSpc>
            </a:pPr>
            <a:r>
              <a:rPr lang="tr-TR" altLang="tr-TR" dirty="0"/>
              <a:t>Bu güne kadar ki iletişim bilgilerimizin ne kadarı doğru?</a:t>
            </a:r>
          </a:p>
          <a:p>
            <a:pPr eaLnBrk="1" hangingPunct="1">
              <a:lnSpc>
                <a:spcPct val="90000"/>
              </a:lnSpc>
            </a:pPr>
            <a:r>
              <a:rPr lang="tr-TR" altLang="tr-TR" dirty="0"/>
              <a:t>Neleri değiştirmeliyiz?</a:t>
            </a:r>
          </a:p>
          <a:p>
            <a:pPr eaLnBrk="1" hangingPunct="1">
              <a:lnSpc>
                <a:spcPct val="90000"/>
              </a:lnSpc>
            </a:pPr>
            <a:r>
              <a:rPr lang="tr-TR" altLang="tr-TR" dirty="0"/>
              <a:t>Doğru iletişim bize ne kazandırır?</a:t>
            </a:r>
            <a:endParaRPr lang="en-US" altLang="tr-TR" dirty="0"/>
          </a:p>
        </p:txBody>
      </p:sp>
    </p:spTree>
    <p:extLst>
      <p:ext uri="{BB962C8B-B14F-4D97-AF65-F5344CB8AC3E}">
        <p14:creationId xmlns:p14="http://schemas.microsoft.com/office/powerpoint/2010/main" val="1652645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4049E12-6CB7-4721-CC9F-B05C5D41FFB5}"/>
              </a:ext>
            </a:extLst>
          </p:cNvPr>
          <p:cNvSpPr>
            <a:spLocks noGrp="1" noChangeArrowheads="1"/>
          </p:cNvSpPr>
          <p:nvPr>
            <p:ph type="title"/>
          </p:nvPr>
        </p:nvSpPr>
        <p:spPr bwMode="auto">
          <a:xfrm>
            <a:off x="952500" y="101512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Dinleme Engelleri</a:t>
            </a:r>
          </a:p>
        </p:txBody>
      </p:sp>
      <p:sp>
        <p:nvSpPr>
          <p:cNvPr id="29699" name="Rectangle 3">
            <a:extLst>
              <a:ext uri="{FF2B5EF4-FFF2-40B4-BE49-F238E27FC236}">
                <a16:creationId xmlns:a16="http://schemas.microsoft.com/office/drawing/2014/main" id="{08BBF26E-5E65-C1E3-860B-56049CB338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buFontTx/>
              <a:buAutoNum type="arabicPeriod" startAt="9"/>
            </a:pPr>
            <a:r>
              <a:rPr lang="tr-TR" altLang="tr-TR">
                <a:solidFill>
                  <a:srgbClr val="FF0000"/>
                </a:solidFill>
              </a:rPr>
              <a:t>Dalaşmak / Terslenmek:</a:t>
            </a:r>
          </a:p>
          <a:p>
            <a:pPr marL="609600" indent="-609600">
              <a:buNone/>
            </a:pPr>
            <a:r>
              <a:rPr lang="tr-TR" altLang="tr-TR"/>
              <a:t> Dinlerken anlatanın cümlelerine ters cümleler ile cevap vermek / söz kesmek.</a:t>
            </a:r>
          </a:p>
          <a:p>
            <a:pPr marL="609600" indent="-609600"/>
            <a:r>
              <a:rPr lang="tr-TR" altLang="tr-TR"/>
              <a:t>Sana demiştim.</a:t>
            </a:r>
          </a:p>
          <a:p>
            <a:pPr marL="609600" indent="-609600"/>
            <a:r>
              <a:rPr lang="tr-TR" altLang="tr-TR"/>
              <a:t>Beni dinleseydin..</a:t>
            </a:r>
          </a:p>
          <a:p>
            <a:pPr marL="609600" indent="-609600"/>
            <a:r>
              <a:rPr lang="tr-TR" altLang="tr-TR"/>
              <a:t>Biraz daha akıllı olsaydın...</a:t>
            </a:r>
          </a:p>
          <a:p>
            <a:pPr marL="609600" indent="-609600">
              <a:buNone/>
            </a:pPr>
            <a:endParaRPr lang="tr-TR" altLang="tr-TR"/>
          </a:p>
        </p:txBody>
      </p:sp>
    </p:spTree>
    <p:extLst>
      <p:ext uri="{BB962C8B-B14F-4D97-AF65-F5344CB8AC3E}">
        <p14:creationId xmlns:p14="http://schemas.microsoft.com/office/powerpoint/2010/main" val="426061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B007389-1170-66B3-C11E-03579DA80B28}"/>
              </a:ext>
            </a:extLst>
          </p:cNvPr>
          <p:cNvSpPr>
            <a:spLocks noGrp="1" noChangeArrowheads="1"/>
          </p:cNvSpPr>
          <p:nvPr>
            <p:ph type="title"/>
          </p:nvPr>
        </p:nvSpPr>
        <p:spPr bwMode="auto">
          <a:xfrm>
            <a:off x="838200" y="946569"/>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Dinleme Engelleri</a:t>
            </a:r>
          </a:p>
        </p:txBody>
      </p:sp>
      <p:sp>
        <p:nvSpPr>
          <p:cNvPr id="30723" name="Rectangle 3">
            <a:extLst>
              <a:ext uri="{FF2B5EF4-FFF2-40B4-BE49-F238E27FC236}">
                <a16:creationId xmlns:a16="http://schemas.microsoft.com/office/drawing/2014/main" id="{2AF05D43-A1AD-5D7B-5263-5715DCBF0C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buFontTx/>
              <a:buAutoNum type="arabicPeriod" startAt="10"/>
            </a:pPr>
            <a:r>
              <a:rPr lang="tr-TR" altLang="tr-TR">
                <a:solidFill>
                  <a:srgbClr val="FF0000"/>
                </a:solidFill>
              </a:rPr>
              <a:t>Haklı Olmak:</a:t>
            </a:r>
          </a:p>
          <a:p>
            <a:pPr marL="609600" indent="-609600">
              <a:buNone/>
            </a:pPr>
            <a:r>
              <a:rPr lang="tr-TR" altLang="tr-TR"/>
              <a:t> Bir konuda yanlış / haksız olmaya dayanamama, haklı çıkmak için herşeyi yapmak.</a:t>
            </a:r>
          </a:p>
          <a:p>
            <a:pPr marL="609600" indent="-609600">
              <a:buNone/>
            </a:pPr>
            <a:r>
              <a:rPr lang="tr-TR" altLang="tr-TR"/>
              <a:t>Sabit fikirli (idefix) davranmak. Gerekirse haksızlığı ortaya çıkmasın diye dinlemeyi reddetmek.</a:t>
            </a:r>
          </a:p>
          <a:p>
            <a:pPr marL="609600" indent="-609600">
              <a:buNone/>
            </a:pPr>
            <a:endParaRPr lang="tr-TR" altLang="tr-TR"/>
          </a:p>
        </p:txBody>
      </p:sp>
    </p:spTree>
    <p:extLst>
      <p:ext uri="{BB962C8B-B14F-4D97-AF65-F5344CB8AC3E}">
        <p14:creationId xmlns:p14="http://schemas.microsoft.com/office/powerpoint/2010/main" val="1499551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3CA6D16-A9BD-5427-CB1D-09A26BC078B3}"/>
              </a:ext>
            </a:extLst>
          </p:cNvPr>
          <p:cNvSpPr>
            <a:spLocks noGrp="1" noChangeArrowheads="1"/>
          </p:cNvSpPr>
          <p:nvPr>
            <p:ph type="title"/>
          </p:nvPr>
        </p:nvSpPr>
        <p:spPr bwMode="auto">
          <a:xfrm>
            <a:off x="838200" y="101512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Dinleme Engelleri</a:t>
            </a:r>
          </a:p>
        </p:txBody>
      </p:sp>
      <p:sp>
        <p:nvSpPr>
          <p:cNvPr id="31747" name="Rectangle 3">
            <a:extLst>
              <a:ext uri="{FF2B5EF4-FFF2-40B4-BE49-F238E27FC236}">
                <a16:creationId xmlns:a16="http://schemas.microsoft.com/office/drawing/2014/main" id="{A699907F-46BC-48A3-9006-AC13AC53BF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buFontTx/>
              <a:buAutoNum type="arabicPeriod" startAt="11"/>
            </a:pPr>
            <a:r>
              <a:rPr lang="tr-TR" altLang="tr-TR">
                <a:solidFill>
                  <a:srgbClr val="FF0000"/>
                </a:solidFill>
              </a:rPr>
              <a:t>Raydan Çıkarma:</a:t>
            </a:r>
          </a:p>
          <a:p>
            <a:pPr marL="609600" indent="-609600">
              <a:buNone/>
            </a:pPr>
            <a:r>
              <a:rPr lang="tr-TR" altLang="tr-TR"/>
              <a:t> Aniden konu değiştirmek. Genellikle bir konudan sıkılınca veya hoşnut değilken başka bir konuya atlamak.</a:t>
            </a:r>
          </a:p>
          <a:p>
            <a:pPr marL="609600" indent="-609600"/>
            <a:r>
              <a:rPr lang="tr-TR" altLang="tr-TR"/>
              <a:t>...dedin de aklıma geldi......</a:t>
            </a:r>
          </a:p>
          <a:p>
            <a:pPr marL="609600" indent="-609600"/>
            <a:r>
              <a:rPr lang="tr-TR" altLang="tr-TR"/>
              <a:t>Sen onu bırak da ..........ya ne diyorsun?</a:t>
            </a:r>
          </a:p>
          <a:p>
            <a:pPr marL="609600" indent="-609600">
              <a:buNone/>
            </a:pPr>
            <a:endParaRPr lang="tr-TR" altLang="tr-TR"/>
          </a:p>
        </p:txBody>
      </p:sp>
    </p:spTree>
    <p:extLst>
      <p:ext uri="{BB962C8B-B14F-4D97-AF65-F5344CB8AC3E}">
        <p14:creationId xmlns:p14="http://schemas.microsoft.com/office/powerpoint/2010/main" val="1956964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C6D4581-2705-7DFF-7E8B-231F400DD411}"/>
              </a:ext>
            </a:extLst>
          </p:cNvPr>
          <p:cNvSpPr>
            <a:spLocks noGrp="1" noChangeArrowheads="1"/>
          </p:cNvSpPr>
          <p:nvPr>
            <p:ph type="title"/>
          </p:nvPr>
        </p:nvSpPr>
        <p:spPr bwMode="auto">
          <a:xfrm>
            <a:off x="2222500" y="12065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Dinleme Engelleri</a:t>
            </a:r>
          </a:p>
        </p:txBody>
      </p:sp>
      <p:sp>
        <p:nvSpPr>
          <p:cNvPr id="32771" name="Rectangle 3">
            <a:extLst>
              <a:ext uri="{FF2B5EF4-FFF2-40B4-BE49-F238E27FC236}">
                <a16:creationId xmlns:a16="http://schemas.microsoft.com/office/drawing/2014/main" id="{FCCD05C0-67DE-2596-2C96-3B464A95DB88}"/>
              </a:ext>
            </a:extLst>
          </p:cNvPr>
          <p:cNvSpPr>
            <a:spLocks noGrp="1" noChangeArrowheads="1"/>
          </p:cNvSpPr>
          <p:nvPr>
            <p:ph type="body" idx="1"/>
          </p:nvPr>
        </p:nvSpPr>
        <p:spPr bwMode="auto">
          <a:xfrm>
            <a:off x="2222500" y="234950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buFontTx/>
              <a:buAutoNum type="arabicPeriod" startAt="12"/>
            </a:pPr>
            <a:r>
              <a:rPr lang="tr-TR" altLang="tr-TR">
                <a:solidFill>
                  <a:srgbClr val="FF0000"/>
                </a:solidFill>
              </a:rPr>
              <a:t>Yatıştırma / Yalakalık:</a:t>
            </a:r>
          </a:p>
          <a:p>
            <a:pPr marL="609600" indent="-609600">
              <a:buNone/>
            </a:pPr>
            <a:r>
              <a:rPr lang="tr-TR" altLang="tr-TR"/>
              <a:t> Dinlenilen her şeye Doğru, evet, güzel vb. Onay vermek. Beğeni ve kabul amacı ile her söylenilene katılmak.</a:t>
            </a:r>
          </a:p>
          <a:p>
            <a:pPr marL="609600" indent="-609600">
              <a:buNone/>
            </a:pPr>
            <a:endParaRPr lang="tr-TR" altLang="tr-TR"/>
          </a:p>
        </p:txBody>
      </p:sp>
    </p:spTree>
    <p:extLst>
      <p:ext uri="{BB962C8B-B14F-4D97-AF65-F5344CB8AC3E}">
        <p14:creationId xmlns:p14="http://schemas.microsoft.com/office/powerpoint/2010/main" val="4278881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75F820B-5252-FFE0-D354-387C43BB9B24}"/>
              </a:ext>
            </a:extLst>
          </p:cNvPr>
          <p:cNvSpPr>
            <a:spLocks noGrp="1" noChangeArrowheads="1"/>
          </p:cNvSpPr>
          <p:nvPr>
            <p:ph type="title"/>
          </p:nvPr>
        </p:nvSpPr>
        <p:spPr bwMode="auto">
          <a:xfrm>
            <a:off x="838200" y="946569"/>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Etkili Dinlemenin 4 Adımı</a:t>
            </a:r>
          </a:p>
        </p:txBody>
      </p:sp>
      <p:sp>
        <p:nvSpPr>
          <p:cNvPr id="33795" name="Rectangle 3">
            <a:extLst>
              <a:ext uri="{FF2B5EF4-FFF2-40B4-BE49-F238E27FC236}">
                <a16:creationId xmlns:a16="http://schemas.microsoft.com/office/drawing/2014/main" id="{4C8DE9D3-7C22-81B4-EC9F-D61AD6E737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buFontTx/>
              <a:buAutoNum type="arabicPeriod"/>
            </a:pPr>
            <a:r>
              <a:rPr lang="tr-TR" altLang="tr-TR">
                <a:solidFill>
                  <a:srgbClr val="FF0000"/>
                </a:solidFill>
              </a:rPr>
              <a:t>Aktif Dinleme:</a:t>
            </a:r>
          </a:p>
          <a:p>
            <a:pPr marL="609600" indent="-609600"/>
            <a:r>
              <a:rPr lang="tr-TR" altLang="tr-TR"/>
              <a:t> Göz teması</a:t>
            </a:r>
          </a:p>
          <a:p>
            <a:pPr marL="609600" indent="-609600"/>
            <a:r>
              <a:rPr lang="tr-TR" altLang="tr-TR"/>
              <a:t>Baş hareketi (nodding)</a:t>
            </a:r>
          </a:p>
          <a:p>
            <a:pPr marL="609600" indent="-609600"/>
            <a:r>
              <a:rPr lang="tr-TR" altLang="tr-TR"/>
              <a:t>Kendi sözlerinle anlatma (paraphrase)</a:t>
            </a:r>
          </a:p>
          <a:p>
            <a:pPr marL="609600" indent="-609600"/>
            <a:r>
              <a:rPr lang="tr-TR" altLang="tr-TR"/>
              <a:t>Geribesleme (feedback)</a:t>
            </a:r>
          </a:p>
        </p:txBody>
      </p:sp>
    </p:spTree>
    <p:extLst>
      <p:ext uri="{BB962C8B-B14F-4D97-AF65-F5344CB8AC3E}">
        <p14:creationId xmlns:p14="http://schemas.microsoft.com/office/powerpoint/2010/main" val="484632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5AE98E4-25A8-FBE1-6811-A40ECD40AA9D}"/>
              </a:ext>
            </a:extLst>
          </p:cNvPr>
          <p:cNvSpPr>
            <a:spLocks noGrp="1" noChangeArrowheads="1"/>
          </p:cNvSpPr>
          <p:nvPr>
            <p:ph type="title"/>
          </p:nvPr>
        </p:nvSpPr>
        <p:spPr bwMode="auto">
          <a:xfrm>
            <a:off x="952500" y="787168"/>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Etkili Dinlemenin 4 Adımı</a:t>
            </a:r>
          </a:p>
        </p:txBody>
      </p:sp>
      <p:sp>
        <p:nvSpPr>
          <p:cNvPr id="34819" name="Rectangle 3">
            <a:extLst>
              <a:ext uri="{FF2B5EF4-FFF2-40B4-BE49-F238E27FC236}">
                <a16:creationId xmlns:a16="http://schemas.microsoft.com/office/drawing/2014/main" id="{FD288B96-970A-124A-F7B7-AF84F9BB6B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buFontTx/>
              <a:buAutoNum type="arabicPeriod" startAt="2"/>
            </a:pPr>
            <a:r>
              <a:rPr lang="tr-TR" altLang="tr-TR">
                <a:solidFill>
                  <a:srgbClr val="FF0000"/>
                </a:solidFill>
              </a:rPr>
              <a:t>Empatik Dinleme:</a:t>
            </a:r>
          </a:p>
          <a:p>
            <a:pPr marL="609600" indent="-609600"/>
            <a:r>
              <a:rPr lang="tr-TR" altLang="tr-TR"/>
              <a:t>Kendini karşı tarafın yerine koyma</a:t>
            </a:r>
          </a:p>
          <a:p>
            <a:pPr marL="1371600" lvl="2" indent="-457200"/>
            <a:r>
              <a:rPr lang="tr-TR" altLang="tr-TR"/>
              <a:t>Neden sinirli?</a:t>
            </a:r>
          </a:p>
          <a:p>
            <a:pPr marL="1371600" lvl="2" indent="-457200"/>
            <a:r>
              <a:rPr lang="tr-TR" altLang="tr-TR"/>
              <a:t>Neden öyle düşünüyor?</a:t>
            </a:r>
          </a:p>
          <a:p>
            <a:pPr marL="1371600" lvl="2" indent="-457200"/>
            <a:r>
              <a:rPr lang="tr-TR" altLang="tr-TR"/>
              <a:t>İhtiyacı ne?</a:t>
            </a:r>
          </a:p>
          <a:p>
            <a:pPr marL="1371600" lvl="2" indent="-457200"/>
            <a:r>
              <a:rPr lang="tr-TR" altLang="tr-TR"/>
              <a:t>Ne anlatmak istiyor?</a:t>
            </a:r>
          </a:p>
        </p:txBody>
      </p:sp>
    </p:spTree>
    <p:extLst>
      <p:ext uri="{BB962C8B-B14F-4D97-AF65-F5344CB8AC3E}">
        <p14:creationId xmlns:p14="http://schemas.microsoft.com/office/powerpoint/2010/main" val="3204038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BDE941E-E18D-D677-1F93-B4688DF102D1}"/>
              </a:ext>
            </a:extLst>
          </p:cNvPr>
          <p:cNvSpPr>
            <a:spLocks noGrp="1" noChangeArrowheads="1"/>
          </p:cNvSpPr>
          <p:nvPr>
            <p:ph type="title"/>
          </p:nvPr>
        </p:nvSpPr>
        <p:spPr bwMode="auto">
          <a:xfrm>
            <a:off x="952500" y="787168"/>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Etkili Dinlemenin 4 Adımı</a:t>
            </a:r>
          </a:p>
        </p:txBody>
      </p:sp>
      <p:sp>
        <p:nvSpPr>
          <p:cNvPr id="35843" name="Rectangle 3">
            <a:extLst>
              <a:ext uri="{FF2B5EF4-FFF2-40B4-BE49-F238E27FC236}">
                <a16:creationId xmlns:a16="http://schemas.microsoft.com/office/drawing/2014/main" id="{8E494D5C-07FB-899D-AC82-A15DF959E5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buFontTx/>
              <a:buAutoNum type="arabicPeriod" startAt="3"/>
            </a:pPr>
            <a:r>
              <a:rPr lang="tr-TR" altLang="tr-TR">
                <a:solidFill>
                  <a:srgbClr val="FF0000"/>
                </a:solidFill>
              </a:rPr>
              <a:t>Açıklıkla Dinleme:</a:t>
            </a:r>
          </a:p>
          <a:p>
            <a:pPr marL="609600" indent="-609600"/>
            <a:r>
              <a:rPr lang="tr-TR" altLang="tr-TR"/>
              <a:t>Bütün stereotiplerden, kategorizasyonlardan, genellemelerden ve önyargılardan uzak olarak karşındakini dinlemek.</a:t>
            </a:r>
          </a:p>
        </p:txBody>
      </p:sp>
    </p:spTree>
    <p:extLst>
      <p:ext uri="{BB962C8B-B14F-4D97-AF65-F5344CB8AC3E}">
        <p14:creationId xmlns:p14="http://schemas.microsoft.com/office/powerpoint/2010/main" val="4018396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45F0E2E-F025-7684-1683-DDE8B42B586B}"/>
              </a:ext>
            </a:extLst>
          </p:cNvPr>
          <p:cNvSpPr>
            <a:spLocks noGrp="1" noChangeArrowheads="1"/>
          </p:cNvSpPr>
          <p:nvPr>
            <p:ph type="title"/>
          </p:nvPr>
        </p:nvSpPr>
        <p:spPr bwMode="auto">
          <a:xfrm>
            <a:off x="2209800" y="1196975"/>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Etkili Dinlemenin 4 Adımı</a:t>
            </a:r>
          </a:p>
        </p:txBody>
      </p:sp>
      <p:sp>
        <p:nvSpPr>
          <p:cNvPr id="36867" name="Rectangle 3">
            <a:extLst>
              <a:ext uri="{FF2B5EF4-FFF2-40B4-BE49-F238E27FC236}">
                <a16:creationId xmlns:a16="http://schemas.microsoft.com/office/drawing/2014/main" id="{5F5EF9ED-31D6-9272-F52F-FDD574CCFC26}"/>
              </a:ext>
            </a:extLst>
          </p:cNvPr>
          <p:cNvSpPr>
            <a:spLocks noGrp="1" noChangeArrowheads="1"/>
          </p:cNvSpPr>
          <p:nvPr>
            <p:ph type="body" idx="1"/>
          </p:nvPr>
        </p:nvSpPr>
        <p:spPr bwMode="auto">
          <a:xfrm>
            <a:off x="2209800" y="2339975"/>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buFontTx/>
              <a:buAutoNum type="arabicPeriod" startAt="4"/>
            </a:pPr>
            <a:r>
              <a:rPr lang="tr-TR" altLang="tr-TR">
                <a:solidFill>
                  <a:srgbClr val="FF0000"/>
                </a:solidFill>
              </a:rPr>
              <a:t>Farkındalıkla Dinleme:</a:t>
            </a:r>
          </a:p>
          <a:p>
            <a:pPr marL="609600" indent="-609600"/>
            <a:r>
              <a:rPr lang="tr-TR" altLang="tr-TR"/>
              <a:t>Karşı tarafın (ve kendinin) ses tonu, vücut dili, jest ve mimiklerini de dikkate alarak bütüncül dinleme.</a:t>
            </a:r>
          </a:p>
        </p:txBody>
      </p:sp>
    </p:spTree>
    <p:extLst>
      <p:ext uri="{BB962C8B-B14F-4D97-AF65-F5344CB8AC3E}">
        <p14:creationId xmlns:p14="http://schemas.microsoft.com/office/powerpoint/2010/main" val="3391632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7E9076C-F5E6-0128-84FE-9A191FB5586A}"/>
              </a:ext>
            </a:extLst>
          </p:cNvPr>
          <p:cNvSpPr>
            <a:spLocks noGrp="1" noChangeArrowheads="1"/>
          </p:cNvSpPr>
          <p:nvPr>
            <p:ph type="title"/>
          </p:nvPr>
        </p:nvSpPr>
        <p:spPr bwMode="auto">
          <a:xfrm>
            <a:off x="2209799" y="908050"/>
            <a:ext cx="836618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tr-TR" altLang="tr-TR" dirty="0">
                <a:solidFill>
                  <a:schemeClr val="accent1">
                    <a:lumMod val="50000"/>
                  </a:schemeClr>
                </a:solidFill>
              </a:rPr>
              <a:t>İletişim sürecinin temel düsturu (3)</a:t>
            </a:r>
            <a:endParaRPr lang="en-US" altLang="tr-TR" dirty="0">
              <a:solidFill>
                <a:schemeClr val="accent1">
                  <a:lumMod val="50000"/>
                </a:schemeClr>
              </a:solidFill>
            </a:endParaRPr>
          </a:p>
        </p:txBody>
      </p:sp>
      <p:sp>
        <p:nvSpPr>
          <p:cNvPr id="37891" name="Rectangle 3">
            <a:extLst>
              <a:ext uri="{FF2B5EF4-FFF2-40B4-BE49-F238E27FC236}">
                <a16:creationId xmlns:a16="http://schemas.microsoft.com/office/drawing/2014/main" id="{EE49A51B-E784-4F03-0667-25FC8FA9BC6E}"/>
              </a:ext>
            </a:extLst>
          </p:cNvPr>
          <p:cNvSpPr>
            <a:spLocks noGrp="1" noChangeArrowheads="1"/>
          </p:cNvSpPr>
          <p:nvPr>
            <p:ph type="body" idx="1"/>
          </p:nvPr>
        </p:nvSpPr>
        <p:spPr bwMode="auto">
          <a:xfrm>
            <a:off x="2209800" y="201930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eaLnBrk="1" hangingPunct="1"/>
            <a:r>
              <a:rPr lang="tr-TR" altLang="tr-TR" dirty="0"/>
              <a:t>Karşı tarafın dinlemesi kadar dinlediğinden ne anladığı da önemlidir. Bu durumu açık uçlu sorular sorarak ve karşı tarafa söz hakkı vererek kontrol etmelisiniz.</a:t>
            </a:r>
          </a:p>
          <a:p>
            <a:pPr algn="just" eaLnBrk="1" hangingPunct="1"/>
            <a:r>
              <a:rPr lang="tr-TR" altLang="tr-TR" dirty="0"/>
              <a:t>Anlamak kadar doğru anlamak da önemlidir. Buradaki doğru, sizin gerçekte anlatmak istediğinizi ifade eder. Yani karşı taraf sizi, sizin anlatmak istediğiniz gibi anlamalıdır.</a:t>
            </a:r>
            <a:endParaRPr lang="en-US" altLang="tr-TR" dirty="0"/>
          </a:p>
        </p:txBody>
      </p:sp>
    </p:spTree>
    <p:extLst>
      <p:ext uri="{BB962C8B-B14F-4D97-AF65-F5344CB8AC3E}">
        <p14:creationId xmlns:p14="http://schemas.microsoft.com/office/powerpoint/2010/main" val="719459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6C43329-5E28-ADA3-9154-0ED9DA4699C8}"/>
              </a:ext>
            </a:extLst>
          </p:cNvPr>
          <p:cNvSpPr>
            <a:spLocks noGrp="1" noChangeArrowheads="1"/>
          </p:cNvSpPr>
          <p:nvPr>
            <p:ph type="title"/>
          </p:nvPr>
        </p:nvSpPr>
        <p:spPr bwMode="auto">
          <a:xfrm>
            <a:off x="2259013" y="876300"/>
            <a:ext cx="802602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tr-TR" altLang="tr-TR" dirty="0">
                <a:solidFill>
                  <a:schemeClr val="accent1">
                    <a:lumMod val="50000"/>
                  </a:schemeClr>
                </a:solidFill>
              </a:rPr>
              <a:t>İletişim sürecinin temel düsturu (4)</a:t>
            </a:r>
            <a:endParaRPr lang="en-US" altLang="tr-TR" dirty="0">
              <a:solidFill>
                <a:schemeClr val="accent1">
                  <a:lumMod val="50000"/>
                </a:schemeClr>
              </a:solidFill>
            </a:endParaRPr>
          </a:p>
        </p:txBody>
      </p:sp>
      <p:sp>
        <p:nvSpPr>
          <p:cNvPr id="38915" name="Rectangle 3">
            <a:extLst>
              <a:ext uri="{FF2B5EF4-FFF2-40B4-BE49-F238E27FC236}">
                <a16:creationId xmlns:a16="http://schemas.microsoft.com/office/drawing/2014/main" id="{B0769B11-25AB-D1E5-3DD3-7D81278B2F21}"/>
              </a:ext>
            </a:extLst>
          </p:cNvPr>
          <p:cNvSpPr>
            <a:spLocks noGrp="1" noChangeArrowheads="1"/>
          </p:cNvSpPr>
          <p:nvPr>
            <p:ph type="body" idx="1"/>
          </p:nvPr>
        </p:nvSpPr>
        <p:spPr bwMode="auto">
          <a:xfrm>
            <a:off x="2146299" y="1911350"/>
            <a:ext cx="813873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eaLnBrk="1" hangingPunct="1"/>
            <a:r>
              <a:rPr lang="tr-TR" altLang="tr-TR" dirty="0"/>
              <a:t>Doğru iletişim için, karşı tarafın sizi doğru anlaması; onun için de öncelikle sizin karşı taraf hakkında doğru ve yeterli bilgiye sahip olarak anlatmak istediklerinizi ona göre düzenlemeniz gerekmektedir. </a:t>
            </a:r>
          </a:p>
          <a:p>
            <a:pPr algn="just" eaLnBrk="1" hangingPunct="1"/>
            <a:r>
              <a:rPr lang="tr-TR" altLang="tr-TR" dirty="0"/>
              <a:t>Genelde söylenilenin aksine, yanlış anlamak değil, yanlış anlatmak söz konusudur.</a:t>
            </a:r>
          </a:p>
          <a:p>
            <a:pPr algn="just" eaLnBrk="1" hangingPunct="1">
              <a:buFontTx/>
              <a:buNone/>
            </a:pPr>
            <a:endParaRPr lang="en-US" altLang="tr-TR" dirty="0"/>
          </a:p>
        </p:txBody>
      </p:sp>
    </p:spTree>
    <p:extLst>
      <p:ext uri="{BB962C8B-B14F-4D97-AF65-F5344CB8AC3E}">
        <p14:creationId xmlns:p14="http://schemas.microsoft.com/office/powerpoint/2010/main" val="2281937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93B573B-B706-0AD4-96B3-08C0745228D9}"/>
              </a:ext>
            </a:extLst>
          </p:cNvPr>
          <p:cNvSpPr>
            <a:spLocks noGrp="1" noChangeArrowheads="1"/>
          </p:cNvSpPr>
          <p:nvPr>
            <p:ph type="title"/>
          </p:nvPr>
        </p:nvSpPr>
        <p:spPr bwMode="auto">
          <a:xfrm>
            <a:off x="2209800" y="914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İletişimin amacı nedir?</a:t>
            </a:r>
            <a:endParaRPr lang="en-US" altLang="tr-TR" dirty="0">
              <a:solidFill>
                <a:schemeClr val="accent1">
                  <a:lumMod val="50000"/>
                </a:schemeClr>
              </a:solidFill>
            </a:endParaRPr>
          </a:p>
        </p:txBody>
      </p:sp>
      <p:sp>
        <p:nvSpPr>
          <p:cNvPr id="12291" name="Rectangle 3">
            <a:extLst>
              <a:ext uri="{FF2B5EF4-FFF2-40B4-BE49-F238E27FC236}">
                <a16:creationId xmlns:a16="http://schemas.microsoft.com/office/drawing/2014/main" id="{CE6401ED-9365-DE68-A664-0487EDF79EFE}"/>
              </a:ext>
            </a:extLst>
          </p:cNvPr>
          <p:cNvSpPr>
            <a:spLocks noGrp="1" noChangeArrowheads="1"/>
          </p:cNvSpPr>
          <p:nvPr>
            <p:ph type="body" idx="1"/>
          </p:nvPr>
        </p:nvSpPr>
        <p:spPr bwMode="auto">
          <a:xfrm>
            <a:off x="2137163" y="1891006"/>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eaLnBrk="1" hangingPunct="1"/>
            <a:r>
              <a:rPr lang="tr-TR" altLang="tr-TR" dirty="0"/>
              <a:t>İletişimin amacı, insanın kendi kendisine gideremeyeceği ihtiyaçlarını, çözemeyeceği sorunlarını ve gerçekleştiremeyeceği eylemlerini yapabilmesi için ikinci bir taraftan/kişiden yardım talebidir.</a:t>
            </a:r>
            <a:endParaRPr lang="en-US" altLang="tr-TR" dirty="0"/>
          </a:p>
        </p:txBody>
      </p:sp>
    </p:spTree>
    <p:extLst>
      <p:ext uri="{BB962C8B-B14F-4D97-AF65-F5344CB8AC3E}">
        <p14:creationId xmlns:p14="http://schemas.microsoft.com/office/powerpoint/2010/main" val="2817619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F8DFE7C7-6155-03C6-9065-4137A664C9E8}"/>
              </a:ext>
            </a:extLst>
          </p:cNvPr>
          <p:cNvSpPr>
            <a:spLocks noGrp="1" noChangeArrowheads="1"/>
          </p:cNvSpPr>
          <p:nvPr>
            <p:ph type="title"/>
          </p:nvPr>
        </p:nvSpPr>
        <p:spPr bwMode="auto">
          <a:xfrm>
            <a:off x="2209800" y="1066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Doğru iletişimin ilkeleri nelerdir?</a:t>
            </a:r>
            <a:endParaRPr lang="en-US" altLang="tr-TR" dirty="0">
              <a:solidFill>
                <a:schemeClr val="accent1">
                  <a:lumMod val="50000"/>
                </a:schemeClr>
              </a:solidFill>
            </a:endParaRPr>
          </a:p>
        </p:txBody>
      </p:sp>
      <p:sp>
        <p:nvSpPr>
          <p:cNvPr id="7" name="Rectangle 3">
            <a:extLst>
              <a:ext uri="{FF2B5EF4-FFF2-40B4-BE49-F238E27FC236}">
                <a16:creationId xmlns:a16="http://schemas.microsoft.com/office/drawing/2014/main" id="{2D31AC4D-9C66-D3A6-B207-8969A128A1A3}"/>
              </a:ext>
            </a:extLst>
          </p:cNvPr>
          <p:cNvSpPr txBox="1">
            <a:spLocks noChangeArrowheads="1"/>
          </p:cNvSpPr>
          <p:nvPr/>
        </p:nvSpPr>
        <p:spPr bwMode="auto">
          <a:xfrm>
            <a:off x="3124200" y="2209800"/>
            <a:ext cx="5867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mtClean="0"/>
              <a:t>Söylediğinin duyulduğuna,</a:t>
            </a:r>
          </a:p>
          <a:p>
            <a:r>
              <a:rPr lang="tr-TR" altLang="tr-TR" smtClean="0"/>
              <a:t>Duyulanın dinlendiğine</a:t>
            </a:r>
          </a:p>
          <a:p>
            <a:r>
              <a:rPr lang="tr-TR" altLang="tr-TR" smtClean="0"/>
              <a:t>Dinlenenin anlaşıldığına</a:t>
            </a:r>
          </a:p>
          <a:p>
            <a:r>
              <a:rPr lang="tr-TR" altLang="tr-TR" smtClean="0"/>
              <a:t>Anlaşılanın doğru anlaşıldığına emin olmak.</a:t>
            </a:r>
            <a:endParaRPr lang="en-US" altLang="tr-TR" dirty="0"/>
          </a:p>
        </p:txBody>
      </p:sp>
    </p:spTree>
    <p:extLst>
      <p:ext uri="{BB962C8B-B14F-4D97-AF65-F5344CB8AC3E}">
        <p14:creationId xmlns:p14="http://schemas.microsoft.com/office/powerpoint/2010/main" val="449076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0D5A821-F3C2-7EE8-6D2E-9188E31FE888}"/>
              </a:ext>
            </a:extLst>
          </p:cNvPr>
          <p:cNvSpPr>
            <a:spLocks noGrp="1" noChangeArrowheads="1"/>
          </p:cNvSpPr>
          <p:nvPr>
            <p:ph type="title"/>
          </p:nvPr>
        </p:nvSpPr>
        <p:spPr bwMode="auto">
          <a:xfrm>
            <a:off x="952500" y="787168"/>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İletişim sürecinin temel düsturu</a:t>
            </a:r>
            <a:endParaRPr lang="en-US" altLang="tr-TR" dirty="0">
              <a:solidFill>
                <a:schemeClr val="accent1">
                  <a:lumMod val="50000"/>
                </a:schemeClr>
              </a:solidFill>
            </a:endParaRPr>
          </a:p>
        </p:txBody>
      </p:sp>
      <p:sp>
        <p:nvSpPr>
          <p:cNvPr id="40963" name="Rectangle 3">
            <a:extLst>
              <a:ext uri="{FF2B5EF4-FFF2-40B4-BE49-F238E27FC236}">
                <a16:creationId xmlns:a16="http://schemas.microsoft.com/office/drawing/2014/main" id="{DBE85DBB-A87C-E990-C7F3-703621BBD3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lnSpc>
                <a:spcPct val="90000"/>
              </a:lnSpc>
            </a:pPr>
            <a:r>
              <a:rPr lang="tr-TR" altLang="tr-TR" dirty="0"/>
              <a:t>İletişim sürecinin temel düsturu şudur:</a:t>
            </a:r>
          </a:p>
          <a:p>
            <a:pPr eaLnBrk="1" hangingPunct="1">
              <a:lnSpc>
                <a:spcPct val="90000"/>
              </a:lnSpc>
            </a:pPr>
            <a:r>
              <a:rPr lang="tr-TR" altLang="tr-TR" dirty="0"/>
              <a:t>Her söylediğiniz duyulduğu anlamına gelmez.</a:t>
            </a:r>
          </a:p>
          <a:p>
            <a:pPr eaLnBrk="1" hangingPunct="1">
              <a:lnSpc>
                <a:spcPct val="90000"/>
              </a:lnSpc>
            </a:pPr>
            <a:r>
              <a:rPr lang="tr-TR" altLang="tr-TR" dirty="0"/>
              <a:t>Her duyulan dinleniliyor anlamına gelmez.</a:t>
            </a:r>
          </a:p>
          <a:p>
            <a:pPr eaLnBrk="1" hangingPunct="1">
              <a:lnSpc>
                <a:spcPct val="90000"/>
              </a:lnSpc>
            </a:pPr>
            <a:r>
              <a:rPr lang="tr-TR" altLang="tr-TR" dirty="0"/>
              <a:t>Her dinlenilen anlaşılıyor anlamına gelmez.</a:t>
            </a:r>
          </a:p>
          <a:p>
            <a:pPr eaLnBrk="1" hangingPunct="1">
              <a:lnSpc>
                <a:spcPct val="90000"/>
              </a:lnSpc>
            </a:pPr>
            <a:r>
              <a:rPr lang="tr-TR" altLang="tr-TR" dirty="0"/>
              <a:t>Her anlaşılan da doğru anlaşılıyor anlamına gelmez.</a:t>
            </a:r>
          </a:p>
          <a:p>
            <a:pPr eaLnBrk="1" hangingPunct="1">
              <a:lnSpc>
                <a:spcPct val="90000"/>
              </a:lnSpc>
              <a:buFontTx/>
              <a:buNone/>
            </a:pPr>
            <a:r>
              <a:rPr lang="tr-TR" altLang="tr-TR" dirty="0"/>
              <a:t>Dolayısıyla söylediklerinizin duyulduğundan, </a:t>
            </a:r>
            <a:r>
              <a:rPr lang="tr-TR" altLang="tr-TR" dirty="0" err="1"/>
              <a:t>dinlendiğindan</a:t>
            </a:r>
            <a:r>
              <a:rPr lang="tr-TR" altLang="tr-TR" dirty="0"/>
              <a:t>, anlaşıldığından ve de doğru anlaşıldığından emin olmanız gerekir.</a:t>
            </a:r>
          </a:p>
          <a:p>
            <a:pPr eaLnBrk="1" hangingPunct="1">
              <a:lnSpc>
                <a:spcPct val="90000"/>
              </a:lnSpc>
            </a:pPr>
            <a:endParaRPr lang="tr-TR" altLang="tr-TR" dirty="0"/>
          </a:p>
        </p:txBody>
      </p:sp>
    </p:spTree>
    <p:extLst>
      <p:ext uri="{BB962C8B-B14F-4D97-AF65-F5344CB8AC3E}">
        <p14:creationId xmlns:p14="http://schemas.microsoft.com/office/powerpoint/2010/main" val="1291061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42B651D-5C4C-2675-E578-9743FFF9E04E}"/>
              </a:ext>
            </a:extLst>
          </p:cNvPr>
          <p:cNvSpPr>
            <a:spLocks noChangeArrowheads="1"/>
          </p:cNvSpPr>
          <p:nvPr/>
        </p:nvSpPr>
        <p:spPr bwMode="auto">
          <a:xfrm>
            <a:off x="1752600" y="2362200"/>
            <a:ext cx="914400" cy="2057400"/>
          </a:xfrm>
          <a:prstGeom prst="rect">
            <a:avLst/>
          </a:prstGeom>
          <a:solidFill>
            <a:srgbClr val="FF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41987" name="Rectangle 3">
            <a:extLst>
              <a:ext uri="{FF2B5EF4-FFF2-40B4-BE49-F238E27FC236}">
                <a16:creationId xmlns:a16="http://schemas.microsoft.com/office/drawing/2014/main" id="{D9EE6EA8-352F-1B4D-65D9-C8CC27ECDF4E}"/>
              </a:ext>
            </a:extLst>
          </p:cNvPr>
          <p:cNvSpPr>
            <a:spLocks noChangeArrowheads="1"/>
          </p:cNvSpPr>
          <p:nvPr/>
        </p:nvSpPr>
        <p:spPr bwMode="auto">
          <a:xfrm>
            <a:off x="9372600" y="2286000"/>
            <a:ext cx="914400" cy="2133600"/>
          </a:xfrm>
          <a:prstGeom prst="rect">
            <a:avLst/>
          </a:prstGeom>
          <a:solidFill>
            <a:srgbClr val="FF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41988" name="Oval 4">
            <a:extLst>
              <a:ext uri="{FF2B5EF4-FFF2-40B4-BE49-F238E27FC236}">
                <a16:creationId xmlns:a16="http://schemas.microsoft.com/office/drawing/2014/main" id="{8CA1EC9E-DADE-D7E0-0A22-0D28B659EDAC}"/>
              </a:ext>
            </a:extLst>
          </p:cNvPr>
          <p:cNvSpPr>
            <a:spLocks noChangeArrowheads="1"/>
          </p:cNvSpPr>
          <p:nvPr/>
        </p:nvSpPr>
        <p:spPr bwMode="auto">
          <a:xfrm>
            <a:off x="2743200" y="990600"/>
            <a:ext cx="6521450" cy="4876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41989" name="Oval 5">
            <a:extLst>
              <a:ext uri="{FF2B5EF4-FFF2-40B4-BE49-F238E27FC236}">
                <a16:creationId xmlns:a16="http://schemas.microsoft.com/office/drawing/2014/main" id="{70393D5C-D7CB-0374-D6A3-E5715115A07B}"/>
              </a:ext>
            </a:extLst>
          </p:cNvPr>
          <p:cNvSpPr>
            <a:spLocks noChangeArrowheads="1"/>
          </p:cNvSpPr>
          <p:nvPr/>
        </p:nvSpPr>
        <p:spPr bwMode="auto">
          <a:xfrm>
            <a:off x="4114800" y="1981200"/>
            <a:ext cx="3886200" cy="2743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41990" name="AutoShape 6">
            <a:extLst>
              <a:ext uri="{FF2B5EF4-FFF2-40B4-BE49-F238E27FC236}">
                <a16:creationId xmlns:a16="http://schemas.microsoft.com/office/drawing/2014/main" id="{E5B9CCB0-F9B8-9159-69E3-A331EB813157}"/>
              </a:ext>
            </a:extLst>
          </p:cNvPr>
          <p:cNvSpPr>
            <a:spLocks noChangeArrowheads="1"/>
          </p:cNvSpPr>
          <p:nvPr/>
        </p:nvSpPr>
        <p:spPr bwMode="auto">
          <a:xfrm>
            <a:off x="2667001" y="2819401"/>
            <a:ext cx="1433513" cy="942975"/>
          </a:xfrm>
          <a:prstGeom prst="rightArrow">
            <a:avLst>
              <a:gd name="adj1" fmla="val 50000"/>
              <a:gd name="adj2" fmla="val 38005"/>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41991" name="WordArt 7">
            <a:extLst>
              <a:ext uri="{FF2B5EF4-FFF2-40B4-BE49-F238E27FC236}">
                <a16:creationId xmlns:a16="http://schemas.microsoft.com/office/drawing/2014/main" id="{80EAF297-3EF7-88A0-3ECB-17F4E89CD2A8}"/>
              </a:ext>
            </a:extLst>
          </p:cNvPr>
          <p:cNvSpPr>
            <a:spLocks noChangeArrowheads="1" noChangeShapeType="1" noTextEdit="1"/>
          </p:cNvSpPr>
          <p:nvPr/>
        </p:nvSpPr>
        <p:spPr bwMode="auto">
          <a:xfrm rot="5400000">
            <a:off x="1323976" y="3155951"/>
            <a:ext cx="1755775" cy="466725"/>
          </a:xfrm>
          <a:prstGeom prst="rect">
            <a:avLst/>
          </a:prstGeom>
        </p:spPr>
        <p:txBody>
          <a:bodyPr vert="wordArtVert" wrap="none" fromWordArt="1">
            <a:prstTxWarp prst="textPlain">
              <a:avLst>
                <a:gd name="adj" fmla="val 50000"/>
              </a:avLst>
            </a:prstTxWarp>
          </a:bodyPr>
          <a:lstStyle/>
          <a:p>
            <a:pPr algn="ctr" fontAlgn="auto"/>
            <a:r>
              <a:rPr lang="tr-TR" sz="3200" kern="10">
                <a:ln w="9525">
                  <a:solidFill>
                    <a:srgbClr val="000000"/>
                  </a:solidFill>
                  <a:round/>
                  <a:headEnd/>
                  <a:tailEnd/>
                </a:ln>
                <a:solidFill>
                  <a:srgbClr val="000000"/>
                </a:solidFill>
                <a:cs typeface="Times New Roman" panose="02020603050405020304" pitchFamily="18" charset="0"/>
              </a:rPr>
              <a:t>gönderen</a:t>
            </a:r>
          </a:p>
        </p:txBody>
      </p:sp>
      <p:sp>
        <p:nvSpPr>
          <p:cNvPr id="41992" name="WordArt 8">
            <a:extLst>
              <a:ext uri="{FF2B5EF4-FFF2-40B4-BE49-F238E27FC236}">
                <a16:creationId xmlns:a16="http://schemas.microsoft.com/office/drawing/2014/main" id="{79675CBF-8F3F-294A-FAF8-B01DF0A11D5E}"/>
              </a:ext>
            </a:extLst>
          </p:cNvPr>
          <p:cNvSpPr>
            <a:spLocks noChangeArrowheads="1" noChangeShapeType="1" noTextEdit="1"/>
          </p:cNvSpPr>
          <p:nvPr/>
        </p:nvSpPr>
        <p:spPr bwMode="auto">
          <a:xfrm rot="5400000">
            <a:off x="9034463" y="3157538"/>
            <a:ext cx="1600200" cy="466725"/>
          </a:xfrm>
          <a:prstGeom prst="rect">
            <a:avLst/>
          </a:prstGeom>
        </p:spPr>
        <p:txBody>
          <a:bodyPr vert="wordArtVert" wrap="none" fromWordArt="1">
            <a:prstTxWarp prst="textPlain">
              <a:avLst>
                <a:gd name="adj" fmla="val 50000"/>
              </a:avLst>
            </a:prstTxWarp>
          </a:bodyPr>
          <a:lstStyle/>
          <a:p>
            <a:pPr algn="ctr" fontAlgn="auto"/>
            <a:r>
              <a:rPr lang="tr-TR" sz="3200" kern="10">
                <a:ln w="9525">
                  <a:solidFill>
                    <a:srgbClr val="000000"/>
                  </a:solidFill>
                  <a:round/>
                  <a:headEnd/>
                  <a:tailEnd/>
                </a:ln>
                <a:solidFill>
                  <a:srgbClr val="000000"/>
                </a:solidFill>
                <a:cs typeface="Times New Roman" panose="02020603050405020304" pitchFamily="18" charset="0"/>
              </a:rPr>
              <a:t>alıcı</a:t>
            </a:r>
          </a:p>
        </p:txBody>
      </p:sp>
      <p:sp>
        <p:nvSpPr>
          <p:cNvPr id="41993" name="AutoShape 9">
            <a:extLst>
              <a:ext uri="{FF2B5EF4-FFF2-40B4-BE49-F238E27FC236}">
                <a16:creationId xmlns:a16="http://schemas.microsoft.com/office/drawing/2014/main" id="{720BDB45-DC16-F69A-160E-185074CEB177}"/>
              </a:ext>
            </a:extLst>
          </p:cNvPr>
          <p:cNvSpPr>
            <a:spLocks noChangeArrowheads="1"/>
          </p:cNvSpPr>
          <p:nvPr/>
        </p:nvSpPr>
        <p:spPr bwMode="auto">
          <a:xfrm>
            <a:off x="8001000" y="2819400"/>
            <a:ext cx="1371600" cy="914400"/>
          </a:xfrm>
          <a:prstGeom prst="rightArrow">
            <a:avLst>
              <a:gd name="adj1" fmla="val 50000"/>
              <a:gd name="adj2" fmla="val 37500"/>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41994" name="WordArt 10">
            <a:extLst>
              <a:ext uri="{FF2B5EF4-FFF2-40B4-BE49-F238E27FC236}">
                <a16:creationId xmlns:a16="http://schemas.microsoft.com/office/drawing/2014/main" id="{6A330B7D-4882-8D95-EB17-B42A850A685D}"/>
              </a:ext>
            </a:extLst>
          </p:cNvPr>
          <p:cNvSpPr>
            <a:spLocks noChangeArrowheads="1" noChangeShapeType="1" noTextEdit="1"/>
          </p:cNvSpPr>
          <p:nvPr/>
        </p:nvSpPr>
        <p:spPr bwMode="auto">
          <a:xfrm>
            <a:off x="2819400" y="3124201"/>
            <a:ext cx="914400" cy="314325"/>
          </a:xfrm>
          <a:prstGeom prst="rect">
            <a:avLst/>
          </a:prstGeom>
        </p:spPr>
        <p:txBody>
          <a:bodyPr wrap="none" fromWordArt="1">
            <a:prstTxWarp prst="textPlain">
              <a:avLst>
                <a:gd name="adj" fmla="val 50000"/>
              </a:avLst>
            </a:prstTxWarp>
          </a:bodyPr>
          <a:lstStyle/>
          <a:p>
            <a:pPr algn="ctr"/>
            <a:r>
              <a:rPr lang="tr-TR" sz="3200" kern="10">
                <a:ln w="9525">
                  <a:solidFill>
                    <a:srgbClr val="000000"/>
                  </a:solidFill>
                  <a:round/>
                  <a:headEnd/>
                  <a:tailEnd/>
                </a:ln>
                <a:solidFill>
                  <a:srgbClr val="000000"/>
                </a:solidFill>
                <a:latin typeface="Arial" panose="020B0604020202020204" pitchFamily="34" charset="0"/>
                <a:cs typeface="Arial" panose="020B0604020202020204" pitchFamily="34" charset="0"/>
              </a:rPr>
              <a:t>kanal</a:t>
            </a:r>
          </a:p>
        </p:txBody>
      </p:sp>
      <p:sp>
        <p:nvSpPr>
          <p:cNvPr id="41995" name="WordArt 11">
            <a:extLst>
              <a:ext uri="{FF2B5EF4-FFF2-40B4-BE49-F238E27FC236}">
                <a16:creationId xmlns:a16="http://schemas.microsoft.com/office/drawing/2014/main" id="{18BDD50B-FD5A-D3EA-43DC-B7BD63D2AEFF}"/>
              </a:ext>
            </a:extLst>
          </p:cNvPr>
          <p:cNvSpPr>
            <a:spLocks noChangeArrowheads="1" noChangeShapeType="1" noTextEdit="1"/>
          </p:cNvSpPr>
          <p:nvPr/>
        </p:nvSpPr>
        <p:spPr bwMode="auto">
          <a:xfrm>
            <a:off x="8153400" y="3114676"/>
            <a:ext cx="914400" cy="314325"/>
          </a:xfrm>
          <a:prstGeom prst="rect">
            <a:avLst/>
          </a:prstGeom>
        </p:spPr>
        <p:txBody>
          <a:bodyPr wrap="none" fromWordArt="1">
            <a:prstTxWarp prst="textPlain">
              <a:avLst>
                <a:gd name="adj" fmla="val 50000"/>
              </a:avLst>
            </a:prstTxWarp>
          </a:bodyPr>
          <a:lstStyle/>
          <a:p>
            <a:pPr algn="ctr"/>
            <a:r>
              <a:rPr lang="tr-TR" sz="3200" kern="10">
                <a:ln w="9525">
                  <a:solidFill>
                    <a:srgbClr val="000000"/>
                  </a:solidFill>
                  <a:round/>
                  <a:headEnd/>
                  <a:tailEnd/>
                </a:ln>
                <a:solidFill>
                  <a:srgbClr val="000000"/>
                </a:solidFill>
                <a:latin typeface="Arial" panose="020B0604020202020204" pitchFamily="34" charset="0"/>
                <a:cs typeface="Arial" panose="020B0604020202020204" pitchFamily="34" charset="0"/>
              </a:rPr>
              <a:t>kanal</a:t>
            </a:r>
          </a:p>
        </p:txBody>
      </p:sp>
      <p:sp>
        <p:nvSpPr>
          <p:cNvPr id="41996" name="WordArt 12">
            <a:extLst>
              <a:ext uri="{FF2B5EF4-FFF2-40B4-BE49-F238E27FC236}">
                <a16:creationId xmlns:a16="http://schemas.microsoft.com/office/drawing/2014/main" id="{9EF924D1-EAEC-5C8A-2D65-CCF874C910CD}"/>
              </a:ext>
            </a:extLst>
          </p:cNvPr>
          <p:cNvSpPr>
            <a:spLocks noChangeArrowheads="1" noChangeShapeType="1" noTextEdit="1"/>
          </p:cNvSpPr>
          <p:nvPr/>
        </p:nvSpPr>
        <p:spPr bwMode="auto">
          <a:xfrm>
            <a:off x="4953001" y="2708276"/>
            <a:ext cx="2079625" cy="1482725"/>
          </a:xfrm>
          <a:prstGeom prst="rect">
            <a:avLst/>
          </a:prstGeom>
        </p:spPr>
        <p:txBody>
          <a:bodyPr wrap="none" fromWordArt="1">
            <a:prstTxWarp prst="textPlain">
              <a:avLst>
                <a:gd name="adj" fmla="val 50000"/>
              </a:avLst>
            </a:prstTxWarp>
          </a:bodyPr>
          <a:lstStyle/>
          <a:p>
            <a:pPr algn="ctr"/>
            <a:r>
              <a:rPr lang="tr-TR" sz="3600" kern="10">
                <a:ln w="9525">
                  <a:solidFill>
                    <a:srgbClr val="000000"/>
                  </a:solidFill>
                  <a:round/>
                  <a:headEnd/>
                  <a:tailEnd/>
                </a:ln>
                <a:solidFill>
                  <a:srgbClr val="000000"/>
                </a:solidFill>
                <a:cs typeface="Times New Roman" panose="02020603050405020304" pitchFamily="18" charset="0"/>
              </a:rPr>
              <a:t>Mesaj</a:t>
            </a:r>
          </a:p>
          <a:p>
            <a:pPr algn="ctr"/>
            <a:r>
              <a:rPr lang="tr-TR" sz="3600" kern="10">
                <a:ln w="9525">
                  <a:solidFill>
                    <a:srgbClr val="000000"/>
                  </a:solidFill>
                  <a:round/>
                  <a:headEnd/>
                  <a:tailEnd/>
                </a:ln>
                <a:solidFill>
                  <a:srgbClr val="000000"/>
                </a:solidFill>
                <a:cs typeface="Times New Roman" panose="02020603050405020304" pitchFamily="18" charset="0"/>
              </a:rPr>
              <a:t>Bilgi</a:t>
            </a:r>
          </a:p>
        </p:txBody>
      </p:sp>
      <p:sp>
        <p:nvSpPr>
          <p:cNvPr id="41997" name="WordArt 13">
            <a:extLst>
              <a:ext uri="{FF2B5EF4-FFF2-40B4-BE49-F238E27FC236}">
                <a16:creationId xmlns:a16="http://schemas.microsoft.com/office/drawing/2014/main" id="{EEEE1D01-0062-8DD3-88FD-45B4F9BD5D40}"/>
              </a:ext>
            </a:extLst>
          </p:cNvPr>
          <p:cNvSpPr>
            <a:spLocks noChangeArrowheads="1" noChangeShapeType="1" noTextEdit="1"/>
          </p:cNvSpPr>
          <p:nvPr/>
        </p:nvSpPr>
        <p:spPr bwMode="auto">
          <a:xfrm>
            <a:off x="4953000" y="1143000"/>
            <a:ext cx="2006600" cy="685800"/>
          </a:xfrm>
          <a:prstGeom prst="rect">
            <a:avLst/>
          </a:prstGeom>
        </p:spPr>
        <p:txBody>
          <a:bodyPr wrap="none" fromWordArt="1">
            <a:prstTxWarp prst="textPlain">
              <a:avLst>
                <a:gd name="adj" fmla="val 50000"/>
              </a:avLst>
            </a:prstTxWarp>
          </a:bodyPr>
          <a:lstStyle/>
          <a:p>
            <a:pPr algn="ctr"/>
            <a:r>
              <a:rPr lang="tr-TR" sz="3600" kern="10">
                <a:ln w="9525">
                  <a:solidFill>
                    <a:srgbClr val="000000"/>
                  </a:solidFill>
                  <a:round/>
                  <a:headEnd/>
                  <a:tailEnd/>
                </a:ln>
                <a:solidFill>
                  <a:srgbClr val="000000"/>
                </a:solidFill>
                <a:cs typeface="Times New Roman" panose="02020603050405020304" pitchFamily="18" charset="0"/>
              </a:rPr>
              <a:t>gürültü</a:t>
            </a:r>
          </a:p>
        </p:txBody>
      </p:sp>
      <p:sp>
        <p:nvSpPr>
          <p:cNvPr id="41998" name="Line 14">
            <a:extLst>
              <a:ext uri="{FF2B5EF4-FFF2-40B4-BE49-F238E27FC236}">
                <a16:creationId xmlns:a16="http://schemas.microsoft.com/office/drawing/2014/main" id="{5FC22EE5-389F-59A5-4B08-FF132C0449B7}"/>
              </a:ext>
            </a:extLst>
          </p:cNvPr>
          <p:cNvSpPr>
            <a:spLocks noChangeShapeType="1"/>
          </p:cNvSpPr>
          <p:nvPr/>
        </p:nvSpPr>
        <p:spPr bwMode="auto">
          <a:xfrm>
            <a:off x="9829800" y="4419600"/>
            <a:ext cx="0" cy="14478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1999" name="Line 15">
            <a:extLst>
              <a:ext uri="{FF2B5EF4-FFF2-40B4-BE49-F238E27FC236}">
                <a16:creationId xmlns:a16="http://schemas.microsoft.com/office/drawing/2014/main" id="{DA0F54B3-EC03-CAD9-8E30-8A1BADADBAB4}"/>
              </a:ext>
            </a:extLst>
          </p:cNvPr>
          <p:cNvSpPr>
            <a:spLocks noChangeShapeType="1"/>
          </p:cNvSpPr>
          <p:nvPr/>
        </p:nvSpPr>
        <p:spPr bwMode="auto">
          <a:xfrm flipH="1">
            <a:off x="2133600" y="5867400"/>
            <a:ext cx="76962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2000" name="Line 16">
            <a:extLst>
              <a:ext uri="{FF2B5EF4-FFF2-40B4-BE49-F238E27FC236}">
                <a16:creationId xmlns:a16="http://schemas.microsoft.com/office/drawing/2014/main" id="{CE990DA6-1672-B0F1-9F71-1041FAA197A0}"/>
              </a:ext>
            </a:extLst>
          </p:cNvPr>
          <p:cNvSpPr>
            <a:spLocks noChangeShapeType="1"/>
          </p:cNvSpPr>
          <p:nvPr/>
        </p:nvSpPr>
        <p:spPr bwMode="auto">
          <a:xfrm flipV="1">
            <a:off x="2133600" y="4419600"/>
            <a:ext cx="0" cy="14478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2001" name="WordArt 17">
            <a:extLst>
              <a:ext uri="{FF2B5EF4-FFF2-40B4-BE49-F238E27FC236}">
                <a16:creationId xmlns:a16="http://schemas.microsoft.com/office/drawing/2014/main" id="{138B7235-2DAF-B825-6A27-D02F5BAEE2AA}"/>
              </a:ext>
            </a:extLst>
          </p:cNvPr>
          <p:cNvSpPr>
            <a:spLocks noChangeArrowheads="1" noChangeShapeType="1" noTextEdit="1"/>
          </p:cNvSpPr>
          <p:nvPr/>
        </p:nvSpPr>
        <p:spPr bwMode="auto">
          <a:xfrm>
            <a:off x="5029200" y="4951414"/>
            <a:ext cx="2286000" cy="763587"/>
          </a:xfrm>
          <a:prstGeom prst="rect">
            <a:avLst/>
          </a:prstGeom>
        </p:spPr>
        <p:txBody>
          <a:bodyPr wrap="none" fromWordArt="1">
            <a:prstTxWarp prst="textPlain">
              <a:avLst>
                <a:gd name="adj" fmla="val 50000"/>
              </a:avLst>
            </a:prstTxWarp>
          </a:bodyPr>
          <a:lstStyle/>
          <a:p>
            <a:pPr algn="ctr"/>
            <a:r>
              <a:rPr lang="tr-TR" sz="3600" kern="10">
                <a:ln w="9525">
                  <a:solidFill>
                    <a:srgbClr val="000000"/>
                  </a:solidFill>
                  <a:round/>
                  <a:headEnd/>
                  <a:tailEnd/>
                </a:ln>
                <a:solidFill>
                  <a:srgbClr val="000000"/>
                </a:solidFill>
                <a:cs typeface="Times New Roman" panose="02020603050405020304" pitchFamily="18" charset="0"/>
              </a:rPr>
              <a:t>geribesleme</a:t>
            </a:r>
          </a:p>
        </p:txBody>
      </p:sp>
      <p:sp>
        <p:nvSpPr>
          <p:cNvPr id="42002" name="Text Box 18">
            <a:extLst>
              <a:ext uri="{FF2B5EF4-FFF2-40B4-BE49-F238E27FC236}">
                <a16:creationId xmlns:a16="http://schemas.microsoft.com/office/drawing/2014/main" id="{072D561C-7F51-BF51-EC2F-2838683B2EC2}"/>
              </a:ext>
            </a:extLst>
          </p:cNvPr>
          <p:cNvSpPr txBox="1">
            <a:spLocks noChangeArrowheads="1"/>
          </p:cNvSpPr>
          <p:nvPr/>
        </p:nvSpPr>
        <p:spPr bwMode="auto">
          <a:xfrm>
            <a:off x="2667000" y="4343401"/>
            <a:ext cx="1371600" cy="461665"/>
          </a:xfrm>
          <a:prstGeom prst="rect">
            <a:avLst/>
          </a:prstGeom>
          <a:solidFill>
            <a:srgbClr val="CCC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a:t>kodlama</a:t>
            </a:r>
            <a:endParaRPr lang="ru-RU" altLang="tr-TR"/>
          </a:p>
        </p:txBody>
      </p:sp>
      <p:sp>
        <p:nvSpPr>
          <p:cNvPr id="42003" name="Text Box 19">
            <a:extLst>
              <a:ext uri="{FF2B5EF4-FFF2-40B4-BE49-F238E27FC236}">
                <a16:creationId xmlns:a16="http://schemas.microsoft.com/office/drawing/2014/main" id="{40A03BAC-8004-E7A7-1EF7-4029E479C2BC}"/>
              </a:ext>
            </a:extLst>
          </p:cNvPr>
          <p:cNvSpPr txBox="1">
            <a:spLocks noChangeArrowheads="1"/>
          </p:cNvSpPr>
          <p:nvPr/>
        </p:nvSpPr>
        <p:spPr bwMode="auto">
          <a:xfrm>
            <a:off x="7848600" y="4394201"/>
            <a:ext cx="1524000" cy="461665"/>
          </a:xfrm>
          <a:prstGeom prst="rect">
            <a:avLst/>
          </a:prstGeom>
          <a:solidFill>
            <a:srgbClr val="CCC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a:t>Kod açma</a:t>
            </a:r>
            <a:endParaRPr lang="ru-RU" altLang="tr-TR"/>
          </a:p>
        </p:txBody>
      </p:sp>
    </p:spTree>
    <p:extLst>
      <p:ext uri="{BB962C8B-B14F-4D97-AF65-F5344CB8AC3E}">
        <p14:creationId xmlns:p14="http://schemas.microsoft.com/office/powerpoint/2010/main" val="86270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AC202EE-0C58-F843-570A-95986A38677F}"/>
              </a:ext>
            </a:extLst>
          </p:cNvPr>
          <p:cNvSpPr>
            <a:spLocks noGrp="1" noChangeArrowheads="1"/>
          </p:cNvSpPr>
          <p:nvPr>
            <p:ph type="title"/>
          </p:nvPr>
        </p:nvSpPr>
        <p:spPr bwMode="auto">
          <a:xfrm>
            <a:off x="2192058" y="744846"/>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Kodlama / </a:t>
            </a:r>
            <a:r>
              <a:rPr lang="tr-TR" altLang="tr-TR" dirty="0" err="1">
                <a:solidFill>
                  <a:schemeClr val="accent1">
                    <a:lumMod val="50000"/>
                  </a:schemeClr>
                </a:solidFill>
              </a:rPr>
              <a:t>Kad</a:t>
            </a:r>
            <a:r>
              <a:rPr lang="tr-TR" altLang="tr-TR" dirty="0">
                <a:solidFill>
                  <a:schemeClr val="accent1">
                    <a:lumMod val="50000"/>
                  </a:schemeClr>
                </a:solidFill>
              </a:rPr>
              <a:t> açma</a:t>
            </a:r>
            <a:endParaRPr lang="ru-RU" altLang="tr-TR" dirty="0">
              <a:solidFill>
                <a:schemeClr val="accent1">
                  <a:lumMod val="50000"/>
                </a:schemeClr>
              </a:solidFill>
            </a:endParaRPr>
          </a:p>
        </p:txBody>
      </p:sp>
      <p:sp>
        <p:nvSpPr>
          <p:cNvPr id="43011" name="Rectangle 3">
            <a:extLst>
              <a:ext uri="{FF2B5EF4-FFF2-40B4-BE49-F238E27FC236}">
                <a16:creationId xmlns:a16="http://schemas.microsoft.com/office/drawing/2014/main" id="{47F97F01-8A69-2EBB-5CC2-0BCB9697F825}"/>
              </a:ext>
            </a:extLst>
          </p:cNvPr>
          <p:cNvSpPr>
            <a:spLocks noGrp="1" noChangeArrowheads="1"/>
          </p:cNvSpPr>
          <p:nvPr>
            <p:ph type="body" idx="1"/>
          </p:nvPr>
        </p:nvSpPr>
        <p:spPr bwMode="auto">
          <a:xfrm>
            <a:off x="2209800" y="1700213"/>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lnSpc>
                <a:spcPct val="90000"/>
              </a:lnSpc>
            </a:pPr>
            <a:r>
              <a:rPr lang="tr-TR" altLang="tr-TR"/>
              <a:t>Gönderen, anlatmak istediklerini kendi zihinsel haritası, değerleri, kültürü ve düşünce sistemine uygun olarak kodlar</a:t>
            </a:r>
          </a:p>
          <a:p>
            <a:pPr eaLnBrk="1" hangingPunct="1">
              <a:lnSpc>
                <a:spcPct val="90000"/>
              </a:lnSpc>
            </a:pPr>
            <a:r>
              <a:rPr lang="tr-TR" altLang="tr-TR"/>
              <a:t>Alıcı da kod açma işlemini kendi zihinsel haritası, değerleri, kültürü ve düşünce sistemine uygun olarak açar.</a:t>
            </a:r>
          </a:p>
          <a:p>
            <a:pPr eaLnBrk="1" hangingPunct="1">
              <a:lnSpc>
                <a:spcPct val="90000"/>
              </a:lnSpc>
            </a:pPr>
            <a:r>
              <a:rPr lang="tr-TR" altLang="tr-TR"/>
              <a:t>Eğer kodlama ile kod açma sistemi arasında farklılık varsa mesaj doğru anlaşılamaz!</a:t>
            </a:r>
            <a:endParaRPr lang="ru-RU" altLang="tr-TR"/>
          </a:p>
        </p:txBody>
      </p:sp>
    </p:spTree>
    <p:extLst>
      <p:ext uri="{BB962C8B-B14F-4D97-AF65-F5344CB8AC3E}">
        <p14:creationId xmlns:p14="http://schemas.microsoft.com/office/powerpoint/2010/main" val="225787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50298E2-DD4D-BEE2-EE2B-855E9FCA7F73}"/>
              </a:ext>
            </a:extLst>
          </p:cNvPr>
          <p:cNvSpPr>
            <a:spLocks noGrp="1" noChangeArrowheads="1"/>
          </p:cNvSpPr>
          <p:nvPr>
            <p:ph type="title"/>
          </p:nvPr>
        </p:nvSpPr>
        <p:spPr bwMode="auto">
          <a:xfrm>
            <a:off x="952500" y="821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Kodlama / </a:t>
            </a:r>
            <a:r>
              <a:rPr lang="tr-TR" altLang="tr-TR" dirty="0" err="1">
                <a:solidFill>
                  <a:schemeClr val="accent1">
                    <a:lumMod val="50000"/>
                  </a:schemeClr>
                </a:solidFill>
              </a:rPr>
              <a:t>Kad</a:t>
            </a:r>
            <a:r>
              <a:rPr lang="tr-TR" altLang="tr-TR" dirty="0">
                <a:solidFill>
                  <a:schemeClr val="accent1">
                    <a:lumMod val="50000"/>
                  </a:schemeClr>
                </a:solidFill>
              </a:rPr>
              <a:t> açma 2</a:t>
            </a:r>
            <a:endParaRPr lang="ru-RU" altLang="tr-TR" dirty="0">
              <a:solidFill>
                <a:schemeClr val="accent1">
                  <a:lumMod val="50000"/>
                </a:schemeClr>
              </a:solidFill>
            </a:endParaRPr>
          </a:p>
        </p:txBody>
      </p:sp>
      <p:sp>
        <p:nvSpPr>
          <p:cNvPr id="44035" name="Rectangle 3">
            <a:extLst>
              <a:ext uri="{FF2B5EF4-FFF2-40B4-BE49-F238E27FC236}">
                <a16:creationId xmlns:a16="http://schemas.microsoft.com/office/drawing/2014/main" id="{67B135C0-8D66-90E3-B92D-36121F85BB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eaLnBrk="1" hangingPunct="1"/>
            <a:r>
              <a:rPr lang="tr-TR" altLang="tr-TR" dirty="0"/>
              <a:t>Gönderenin kodlarken, kod açan karşı tarafın kod açma sistemini hesaba katması gerekir.</a:t>
            </a:r>
          </a:p>
          <a:p>
            <a:pPr algn="just" eaLnBrk="1" hangingPunct="1"/>
            <a:r>
              <a:rPr lang="tr-TR" altLang="tr-TR" dirty="0"/>
              <a:t>Alıcı da gönderenin kodlama sistemi hakkında olabildiğince bilgi sahibi olmalıdır.</a:t>
            </a:r>
          </a:p>
          <a:p>
            <a:pPr algn="just" eaLnBrk="1" hangingPunct="1"/>
            <a:r>
              <a:rPr lang="tr-TR" altLang="tr-TR" dirty="0"/>
              <a:t>Bu iki durumdan birisinin ve her ikisinin eksikliği, yanlış iletişime yol açar.</a:t>
            </a:r>
            <a:endParaRPr lang="ru-RU" altLang="tr-TR" dirty="0"/>
          </a:p>
          <a:p>
            <a:pPr algn="just" eaLnBrk="1" hangingPunct="1">
              <a:buFontTx/>
              <a:buNone/>
            </a:pPr>
            <a:r>
              <a:rPr lang="tr-TR" altLang="tr-TR" dirty="0"/>
              <a:t> </a:t>
            </a:r>
            <a:endParaRPr lang="en-US" altLang="tr-TR" dirty="0"/>
          </a:p>
        </p:txBody>
      </p:sp>
    </p:spTree>
    <p:extLst>
      <p:ext uri="{BB962C8B-B14F-4D97-AF65-F5344CB8AC3E}">
        <p14:creationId xmlns:p14="http://schemas.microsoft.com/office/powerpoint/2010/main" val="3753845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6">
            <a:extLst>
              <a:ext uri="{FF2B5EF4-FFF2-40B4-BE49-F238E27FC236}">
                <a16:creationId xmlns:a16="http://schemas.microsoft.com/office/drawing/2014/main" id="{60018F0B-6226-0641-2D0A-4866B825D144}"/>
              </a:ext>
            </a:extLst>
          </p:cNvPr>
          <p:cNvSpPr>
            <a:spLocks noGrp="1" noChangeArrowheads="1"/>
          </p:cNvSpPr>
          <p:nvPr>
            <p:ph type="title"/>
          </p:nvPr>
        </p:nvSpPr>
        <p:spPr bwMode="auto">
          <a:xfrm>
            <a:off x="740433" y="1942381"/>
            <a:ext cx="8041257"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tr-TR" altLang="tr-TR" b="1" dirty="0">
                <a:solidFill>
                  <a:schemeClr val="accent1">
                    <a:lumMod val="50000"/>
                  </a:schemeClr>
                </a:solidFill>
              </a:rPr>
              <a:t>İletişimin İkinci Aşaması</a:t>
            </a:r>
            <a:br>
              <a:rPr lang="tr-TR" altLang="tr-TR" b="1" dirty="0">
                <a:solidFill>
                  <a:schemeClr val="accent1">
                    <a:lumMod val="50000"/>
                  </a:schemeClr>
                </a:solidFill>
              </a:rPr>
            </a:br>
            <a:r>
              <a:rPr lang="tr-TR" altLang="tr-TR" b="1" dirty="0">
                <a:solidFill>
                  <a:schemeClr val="accent1">
                    <a:lumMod val="50000"/>
                  </a:schemeClr>
                </a:solidFill>
              </a:rPr>
              <a:t>5N+1K</a:t>
            </a:r>
            <a:endParaRPr lang="en-US" altLang="tr-TR" b="1" dirty="0">
              <a:solidFill>
                <a:schemeClr val="accent1">
                  <a:lumMod val="50000"/>
                </a:schemeClr>
              </a:solidFill>
            </a:endParaRPr>
          </a:p>
        </p:txBody>
      </p:sp>
    </p:spTree>
    <p:extLst>
      <p:ext uri="{BB962C8B-B14F-4D97-AF65-F5344CB8AC3E}">
        <p14:creationId xmlns:p14="http://schemas.microsoft.com/office/powerpoint/2010/main" val="1901363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778FD4E-EC8C-2412-E1A0-87892CF0D123}"/>
              </a:ext>
            </a:extLst>
          </p:cNvPr>
          <p:cNvSpPr>
            <a:spLocks noChangeArrowheads="1"/>
          </p:cNvSpPr>
          <p:nvPr/>
        </p:nvSpPr>
        <p:spPr bwMode="auto">
          <a:xfrm>
            <a:off x="3946447" y="1099996"/>
            <a:ext cx="5181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Tx/>
              <a:buChar char="•"/>
            </a:pPr>
            <a:r>
              <a:rPr lang="tr-TR" altLang="tr-TR" sz="3600" dirty="0">
                <a:latin typeface="+mn-lt"/>
              </a:rPr>
              <a:t>Neyi</a:t>
            </a:r>
          </a:p>
          <a:p>
            <a:pPr eaLnBrk="1" hangingPunct="1">
              <a:spcBef>
                <a:spcPct val="20000"/>
              </a:spcBef>
              <a:buFontTx/>
              <a:buChar char="•"/>
            </a:pPr>
            <a:r>
              <a:rPr lang="tr-TR" altLang="tr-TR" sz="3600" dirty="0">
                <a:latin typeface="+mn-lt"/>
              </a:rPr>
              <a:t>Ne zaman</a:t>
            </a:r>
          </a:p>
          <a:p>
            <a:pPr eaLnBrk="1" hangingPunct="1">
              <a:spcBef>
                <a:spcPct val="20000"/>
              </a:spcBef>
              <a:buFontTx/>
              <a:buChar char="•"/>
            </a:pPr>
            <a:r>
              <a:rPr lang="tr-TR" altLang="tr-TR" sz="3600" dirty="0">
                <a:latin typeface="+mn-lt"/>
              </a:rPr>
              <a:t>Nasıl </a:t>
            </a:r>
          </a:p>
          <a:p>
            <a:pPr eaLnBrk="1" hangingPunct="1">
              <a:spcBef>
                <a:spcPct val="20000"/>
              </a:spcBef>
              <a:buFontTx/>
              <a:buChar char="•"/>
            </a:pPr>
            <a:r>
              <a:rPr lang="tr-TR" altLang="tr-TR" sz="3600" dirty="0">
                <a:latin typeface="+mn-lt"/>
              </a:rPr>
              <a:t>Nerede </a:t>
            </a:r>
          </a:p>
          <a:p>
            <a:pPr eaLnBrk="1" hangingPunct="1">
              <a:spcBef>
                <a:spcPct val="20000"/>
              </a:spcBef>
              <a:buFontTx/>
              <a:buChar char="•"/>
            </a:pPr>
            <a:r>
              <a:rPr lang="tr-TR" altLang="tr-TR" sz="3600" dirty="0">
                <a:latin typeface="+mn-lt"/>
              </a:rPr>
              <a:t>Neden</a:t>
            </a:r>
          </a:p>
          <a:p>
            <a:pPr eaLnBrk="1" hangingPunct="1">
              <a:spcBef>
                <a:spcPct val="20000"/>
              </a:spcBef>
              <a:buFontTx/>
              <a:buChar char="•"/>
            </a:pPr>
            <a:r>
              <a:rPr lang="tr-TR" altLang="tr-TR" sz="3600" dirty="0">
                <a:latin typeface="+mn-lt"/>
              </a:rPr>
              <a:t>Kime</a:t>
            </a:r>
          </a:p>
          <a:p>
            <a:pPr eaLnBrk="1" hangingPunct="1">
              <a:spcBef>
                <a:spcPct val="20000"/>
              </a:spcBef>
            </a:pPr>
            <a:r>
              <a:rPr lang="tr-TR" altLang="tr-TR" sz="3600" dirty="0">
                <a:latin typeface="+mn-lt"/>
              </a:rPr>
              <a:t>Söyleyeceğini bilmek.</a:t>
            </a:r>
          </a:p>
          <a:p>
            <a:pPr eaLnBrk="1" hangingPunct="1">
              <a:spcBef>
                <a:spcPct val="20000"/>
              </a:spcBef>
              <a:buFontTx/>
              <a:buChar char="•"/>
            </a:pPr>
            <a:endParaRPr lang="en-US" altLang="tr-TR" sz="2800" dirty="0">
              <a:latin typeface="+mn-lt"/>
            </a:endParaRPr>
          </a:p>
        </p:txBody>
      </p:sp>
    </p:spTree>
    <p:extLst>
      <p:ext uri="{BB962C8B-B14F-4D97-AF65-F5344CB8AC3E}">
        <p14:creationId xmlns:p14="http://schemas.microsoft.com/office/powerpoint/2010/main" val="1827436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11B0389-D446-D516-952C-06E1ED560672}"/>
              </a:ext>
            </a:extLst>
          </p:cNvPr>
          <p:cNvSpPr>
            <a:spLocks noGrp="1" noChangeArrowheads="1"/>
          </p:cNvSpPr>
          <p:nvPr>
            <p:ph type="title"/>
          </p:nvPr>
        </p:nvSpPr>
        <p:spPr bwMode="auto">
          <a:xfrm>
            <a:off x="2209800" y="90805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Ne Söyleyeceğiz?</a:t>
            </a:r>
            <a:endParaRPr lang="en-US" altLang="tr-TR" dirty="0">
              <a:solidFill>
                <a:schemeClr val="accent1">
                  <a:lumMod val="50000"/>
                </a:schemeClr>
              </a:solidFill>
            </a:endParaRPr>
          </a:p>
        </p:txBody>
      </p:sp>
      <p:sp>
        <p:nvSpPr>
          <p:cNvPr id="47107" name="Rectangle 3">
            <a:extLst>
              <a:ext uri="{FF2B5EF4-FFF2-40B4-BE49-F238E27FC236}">
                <a16:creationId xmlns:a16="http://schemas.microsoft.com/office/drawing/2014/main" id="{FD752F1A-B47D-4257-CE41-416A12910AD1}"/>
              </a:ext>
            </a:extLst>
          </p:cNvPr>
          <p:cNvSpPr>
            <a:spLocks noGrp="1" noChangeArrowheads="1"/>
          </p:cNvSpPr>
          <p:nvPr>
            <p:ph type="body" idx="1"/>
          </p:nvPr>
        </p:nvSpPr>
        <p:spPr bwMode="auto">
          <a:xfrm>
            <a:off x="2209800" y="1831975"/>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eaLnBrk="1" hangingPunct="1">
              <a:lnSpc>
                <a:spcPct val="90000"/>
              </a:lnSpc>
            </a:pPr>
            <a:r>
              <a:rPr lang="tr-TR" altLang="tr-TR" dirty="0"/>
              <a:t>İnsanlar genelde evden çıkarken nereye gideceklerine karar verir ve ona göre bir rota izlerler. Sinemaya gidecekleri zaman da filmi ve sinemayı önceden seçer ve ona göre hareket ederler.</a:t>
            </a:r>
          </a:p>
          <a:p>
            <a:pPr algn="just" eaLnBrk="1" hangingPunct="1">
              <a:lnSpc>
                <a:spcPct val="90000"/>
              </a:lnSpc>
            </a:pPr>
            <a:r>
              <a:rPr lang="tr-TR" altLang="tr-TR" dirty="0"/>
              <a:t>Ama insanlar çoğu zaman konuşmaya </a:t>
            </a:r>
            <a:r>
              <a:rPr lang="tr-TR" altLang="tr-TR" dirty="0" err="1"/>
              <a:t>başladıklarıklarında</a:t>
            </a:r>
            <a:r>
              <a:rPr lang="tr-TR" altLang="tr-TR" dirty="0"/>
              <a:t> sözü nereye getireceklerini veya sözün nereye vardığına pek dikkat etmezler. Bu genellikle konuşmanın veya konuşanın o andaki ruh haline göre bir seyir izler.</a:t>
            </a:r>
            <a:endParaRPr lang="en-US" altLang="tr-TR" dirty="0"/>
          </a:p>
        </p:txBody>
      </p:sp>
    </p:spTree>
    <p:extLst>
      <p:ext uri="{BB962C8B-B14F-4D97-AF65-F5344CB8AC3E}">
        <p14:creationId xmlns:p14="http://schemas.microsoft.com/office/powerpoint/2010/main" val="3961754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F506C30-B04D-498B-B547-383A7D73B7E2}"/>
              </a:ext>
            </a:extLst>
          </p:cNvPr>
          <p:cNvSpPr>
            <a:spLocks noGrp="1" noChangeArrowheads="1"/>
          </p:cNvSpPr>
          <p:nvPr>
            <p:ph type="title"/>
          </p:nvPr>
        </p:nvSpPr>
        <p:spPr bwMode="auto">
          <a:xfrm>
            <a:off x="838200" y="843053"/>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Ne Söyleyeceğiz? (2)</a:t>
            </a:r>
            <a:endParaRPr lang="en-US" altLang="tr-TR" dirty="0">
              <a:solidFill>
                <a:schemeClr val="accent1">
                  <a:lumMod val="50000"/>
                </a:schemeClr>
              </a:solidFill>
            </a:endParaRPr>
          </a:p>
        </p:txBody>
      </p:sp>
      <p:sp>
        <p:nvSpPr>
          <p:cNvPr id="48131" name="Rectangle 3">
            <a:extLst>
              <a:ext uri="{FF2B5EF4-FFF2-40B4-BE49-F238E27FC236}">
                <a16:creationId xmlns:a16="http://schemas.microsoft.com/office/drawing/2014/main" id="{6156F011-22B2-615F-C0F6-F14BA67569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eaLnBrk="1" hangingPunct="1"/>
            <a:r>
              <a:rPr lang="tr-TR" altLang="tr-TR" dirty="0"/>
              <a:t>İletişim kurma ve bu iletişim aracılığıyla çözülmek istenen sorun veya karşılanmak istenen ihtiyaçlar hemen her seferinde farklılık göstermesine karşın, insanlar çoğu kez </a:t>
            </a:r>
            <a:r>
              <a:rPr lang="tr-TR" altLang="tr-TR" b="1" dirty="0"/>
              <a:t>aynı kelimeleri</a:t>
            </a:r>
            <a:r>
              <a:rPr lang="tr-TR" altLang="tr-TR" dirty="0"/>
              <a:t> ve </a:t>
            </a:r>
            <a:r>
              <a:rPr lang="tr-TR" altLang="tr-TR" b="1" dirty="0"/>
              <a:t>aynı üslubu</a:t>
            </a:r>
            <a:r>
              <a:rPr lang="tr-TR" altLang="tr-TR" dirty="0"/>
              <a:t> her tür iletişim girişiminde </a:t>
            </a:r>
            <a:r>
              <a:rPr lang="tr-TR" altLang="tr-TR" dirty="0" err="1"/>
              <a:t>kulanmak</a:t>
            </a:r>
            <a:r>
              <a:rPr lang="tr-TR" altLang="tr-TR" dirty="0"/>
              <a:t> </a:t>
            </a:r>
            <a:r>
              <a:rPr lang="tr-TR" altLang="tr-TR" dirty="0" err="1"/>
              <a:t>eğilimindedirler.İletişim</a:t>
            </a:r>
            <a:r>
              <a:rPr lang="tr-TR" altLang="tr-TR" dirty="0"/>
              <a:t> sonucu varılmak istenen amaca göre bir yöntem izlenmelidir.</a:t>
            </a:r>
            <a:endParaRPr lang="en-US" altLang="tr-TR" dirty="0"/>
          </a:p>
        </p:txBody>
      </p:sp>
    </p:spTree>
    <p:extLst>
      <p:ext uri="{BB962C8B-B14F-4D97-AF65-F5344CB8AC3E}">
        <p14:creationId xmlns:p14="http://schemas.microsoft.com/office/powerpoint/2010/main" val="1381364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EC75E10-C046-0EC9-7B96-DD64B45A1853}"/>
              </a:ext>
            </a:extLst>
          </p:cNvPr>
          <p:cNvSpPr>
            <a:spLocks noGrp="1" noChangeArrowheads="1"/>
          </p:cNvSpPr>
          <p:nvPr>
            <p:ph type="title"/>
          </p:nvPr>
        </p:nvSpPr>
        <p:spPr bwMode="auto">
          <a:xfrm>
            <a:off x="952500" y="899863"/>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Ne zaman Söyleyeceğiz?</a:t>
            </a:r>
            <a:endParaRPr lang="en-US" altLang="tr-TR" dirty="0">
              <a:solidFill>
                <a:schemeClr val="accent1">
                  <a:lumMod val="50000"/>
                </a:schemeClr>
              </a:solidFill>
            </a:endParaRPr>
          </a:p>
        </p:txBody>
      </p:sp>
      <p:sp>
        <p:nvSpPr>
          <p:cNvPr id="49155" name="Rectangle 3">
            <a:extLst>
              <a:ext uri="{FF2B5EF4-FFF2-40B4-BE49-F238E27FC236}">
                <a16:creationId xmlns:a16="http://schemas.microsoft.com/office/drawing/2014/main" id="{BC5315BD-C880-2FDE-8252-9406BCD4C7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a:t>Her insanın aynı gün içinde bile farklı ruh halleri vardır. Bununla birlikte mesai veya boş zaman, gece veya gündüz, kişinin konuya hazırlıklı olması veya olmaması gibi pek çok zaman boyutu, iletişim girişimlerinde başarılı olabilmek için hesaba katılmalıdır.</a:t>
            </a:r>
            <a:endParaRPr lang="en-US" altLang="tr-TR"/>
          </a:p>
        </p:txBody>
      </p:sp>
    </p:spTree>
    <p:extLst>
      <p:ext uri="{BB962C8B-B14F-4D97-AF65-F5344CB8AC3E}">
        <p14:creationId xmlns:p14="http://schemas.microsoft.com/office/powerpoint/2010/main" val="1988475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lt Bilgi Yer Tutucusu 4">
            <a:extLst>
              <a:ext uri="{FF2B5EF4-FFF2-40B4-BE49-F238E27FC236}">
                <a16:creationId xmlns:a16="http://schemas.microsoft.com/office/drawing/2014/main" id="{8F4035DA-5E02-2CC6-32B3-E59381076C24}"/>
              </a:ext>
            </a:extLst>
          </p:cNvPr>
          <p:cNvSpPr>
            <a:spLocks noGrp="1"/>
          </p:cNvSpPr>
          <p:nvPr>
            <p:ph type="ftr" sz="quarter" idx="4294967295"/>
          </p:nvPr>
        </p:nvSpPr>
        <p:spPr bwMode="auto">
          <a:xfrm>
            <a:off x="4648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tr-TR" sz="1400" dirty="0"/>
              <a:t>© LİDEA 2001</a:t>
            </a:r>
          </a:p>
        </p:txBody>
      </p:sp>
      <p:sp>
        <p:nvSpPr>
          <p:cNvPr id="13315" name="Rectangle 2">
            <a:extLst>
              <a:ext uri="{FF2B5EF4-FFF2-40B4-BE49-F238E27FC236}">
                <a16:creationId xmlns:a16="http://schemas.microsoft.com/office/drawing/2014/main" id="{E4AF7404-2A3D-54C9-A599-334AEAF1DA1F}"/>
              </a:ext>
            </a:extLst>
          </p:cNvPr>
          <p:cNvSpPr>
            <a:spLocks noGrp="1" noChangeArrowheads="1"/>
          </p:cNvSpPr>
          <p:nvPr>
            <p:ph type="title"/>
          </p:nvPr>
        </p:nvSpPr>
        <p:spPr bwMode="auto">
          <a:xfrm>
            <a:off x="838199" y="987515"/>
            <a:ext cx="973778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tr-TR" altLang="tr-TR" dirty="0">
                <a:solidFill>
                  <a:schemeClr val="accent1">
                    <a:lumMod val="50000"/>
                  </a:schemeClr>
                </a:solidFill>
              </a:rPr>
              <a:t>İletişim ile konuşmanın farkları nelerdir?</a:t>
            </a:r>
            <a:br>
              <a:rPr lang="tr-TR" altLang="tr-TR" dirty="0">
                <a:solidFill>
                  <a:schemeClr val="accent1">
                    <a:lumMod val="50000"/>
                  </a:schemeClr>
                </a:solidFill>
              </a:rPr>
            </a:br>
            <a:endParaRPr lang="en-US" altLang="tr-TR" dirty="0">
              <a:solidFill>
                <a:schemeClr val="accent1">
                  <a:lumMod val="50000"/>
                </a:schemeClr>
              </a:solidFill>
            </a:endParaRPr>
          </a:p>
        </p:txBody>
      </p:sp>
      <p:sp>
        <p:nvSpPr>
          <p:cNvPr id="13316" name="Rectangle 3">
            <a:extLst>
              <a:ext uri="{FF2B5EF4-FFF2-40B4-BE49-F238E27FC236}">
                <a16:creationId xmlns:a16="http://schemas.microsoft.com/office/drawing/2014/main" id="{26CFE4B1-D757-9EA3-FC77-274A1340CD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t>İletişim, tanımında da belirtildiği gibi etkileşime, yani karşılıklılığa dayalı bir süreçtir. </a:t>
            </a:r>
          </a:p>
          <a:p>
            <a:pPr eaLnBrk="1" hangingPunct="1"/>
            <a:r>
              <a:rPr lang="tr-TR" altLang="tr-TR" dirty="0"/>
              <a:t>Konuşma, söyleme, belirtme, gösterme, emir verme gibi eylemler tek taraflı oldukları sürece iletişim kapsamı dahilinde değildirler.</a:t>
            </a:r>
            <a:endParaRPr lang="en-US" altLang="tr-TR" dirty="0"/>
          </a:p>
        </p:txBody>
      </p:sp>
    </p:spTree>
    <p:extLst>
      <p:ext uri="{BB962C8B-B14F-4D97-AF65-F5344CB8AC3E}">
        <p14:creationId xmlns:p14="http://schemas.microsoft.com/office/powerpoint/2010/main" val="976747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4A78E47-538A-80DC-741F-A8A92281A0E3}"/>
              </a:ext>
            </a:extLst>
          </p:cNvPr>
          <p:cNvSpPr>
            <a:spLocks noGrp="1" noChangeArrowheads="1"/>
          </p:cNvSpPr>
          <p:nvPr>
            <p:ph type="title"/>
          </p:nvPr>
        </p:nvSpPr>
        <p:spPr bwMode="auto">
          <a:xfrm>
            <a:off x="2279650" y="1066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Nasıl Söyleyeceğiz?</a:t>
            </a:r>
            <a:endParaRPr lang="en-US" altLang="tr-TR" dirty="0">
              <a:solidFill>
                <a:schemeClr val="accent1">
                  <a:lumMod val="50000"/>
                </a:schemeClr>
              </a:solidFill>
            </a:endParaRPr>
          </a:p>
        </p:txBody>
      </p:sp>
      <p:sp>
        <p:nvSpPr>
          <p:cNvPr id="50179" name="Rectangle 3">
            <a:extLst>
              <a:ext uri="{FF2B5EF4-FFF2-40B4-BE49-F238E27FC236}">
                <a16:creationId xmlns:a16="http://schemas.microsoft.com/office/drawing/2014/main" id="{9A21E61E-54D5-5759-A404-671E3D478F1B}"/>
              </a:ext>
            </a:extLst>
          </p:cNvPr>
          <p:cNvSpPr>
            <a:spLocks noGrp="1" noChangeArrowheads="1"/>
          </p:cNvSpPr>
          <p:nvPr>
            <p:ph type="body" idx="1"/>
          </p:nvPr>
        </p:nvSpPr>
        <p:spPr bwMode="auto">
          <a:xfrm>
            <a:off x="2209800" y="1989138"/>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eaLnBrk="1" hangingPunct="1"/>
            <a:r>
              <a:rPr lang="tr-TR" altLang="tr-TR" dirty="0"/>
              <a:t>Karşımızdaki taraf/kişi bizi doğru anlamadığı sürece iletişim ile ulaşmak istediğimiz amaca ulaşmamız güçleşir. O halde karşı tarafın bizi anlamasının ön koşulu olarak biz onu iyi anlamalı ve onun neyi nasıl anladığını, düşündüğünü, değerlerini, kültürünü ve inançlarını hesaba katmalıyız.</a:t>
            </a:r>
            <a:endParaRPr lang="en-US" altLang="tr-TR" dirty="0"/>
          </a:p>
        </p:txBody>
      </p:sp>
    </p:spTree>
    <p:extLst>
      <p:ext uri="{BB962C8B-B14F-4D97-AF65-F5344CB8AC3E}">
        <p14:creationId xmlns:p14="http://schemas.microsoft.com/office/powerpoint/2010/main" val="144235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04B02DD-7F17-45C6-1471-C0A52DF7E8FF}"/>
              </a:ext>
            </a:extLst>
          </p:cNvPr>
          <p:cNvSpPr>
            <a:spLocks noGrp="1" noChangeArrowheads="1"/>
          </p:cNvSpPr>
          <p:nvPr>
            <p:ph type="title"/>
          </p:nvPr>
        </p:nvSpPr>
        <p:spPr bwMode="auto">
          <a:xfrm>
            <a:off x="2209800" y="9525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Nasıl Söyleyeceğiz? (2)</a:t>
            </a:r>
            <a:endParaRPr lang="en-US" altLang="tr-TR" dirty="0">
              <a:solidFill>
                <a:schemeClr val="accent1">
                  <a:lumMod val="50000"/>
                </a:schemeClr>
              </a:solidFill>
            </a:endParaRPr>
          </a:p>
        </p:txBody>
      </p:sp>
      <p:sp>
        <p:nvSpPr>
          <p:cNvPr id="51203" name="Rectangle 3">
            <a:extLst>
              <a:ext uri="{FF2B5EF4-FFF2-40B4-BE49-F238E27FC236}">
                <a16:creationId xmlns:a16="http://schemas.microsoft.com/office/drawing/2014/main" id="{D5034340-50C2-D819-A89B-20004DA75A5D}"/>
              </a:ext>
            </a:extLst>
          </p:cNvPr>
          <p:cNvSpPr>
            <a:spLocks noGrp="1" noChangeArrowheads="1"/>
          </p:cNvSpPr>
          <p:nvPr>
            <p:ph type="body" idx="1"/>
          </p:nvPr>
        </p:nvSpPr>
        <p:spPr bwMode="auto">
          <a:xfrm>
            <a:off x="2189163" y="1817688"/>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eaLnBrk="1" hangingPunct="1"/>
            <a:r>
              <a:rPr lang="tr-TR" altLang="tr-TR" dirty="0"/>
              <a:t>Biz, iletişime geçtiğimiz taraf ile ilgili ne kadar bilgi sahibi isek, onun bizim söyleyeceklerimizden, neyi nasıl </a:t>
            </a:r>
            <a:r>
              <a:rPr lang="tr-TR" altLang="tr-TR" dirty="0" err="1"/>
              <a:t>anlayacığını</a:t>
            </a:r>
            <a:r>
              <a:rPr lang="tr-TR" altLang="tr-TR" dirty="0"/>
              <a:t> kestirebilmemiz ve ona göre davranmamız o ölçüde kolaylaşır.</a:t>
            </a:r>
          </a:p>
          <a:p>
            <a:pPr algn="just" eaLnBrk="1" hangingPunct="1"/>
            <a:r>
              <a:rPr lang="tr-TR" altLang="tr-TR" dirty="0"/>
              <a:t>Aynı zamanda karşı tarafa ve iletişimin </a:t>
            </a:r>
            <a:r>
              <a:rPr lang="tr-TR" altLang="tr-TR" dirty="0" err="1"/>
              <a:t>amaçına</a:t>
            </a:r>
            <a:r>
              <a:rPr lang="tr-TR" altLang="tr-TR" dirty="0"/>
              <a:t> uygun bir iletişim </a:t>
            </a:r>
            <a:r>
              <a:rPr lang="tr-TR" altLang="tr-TR" dirty="0" err="1"/>
              <a:t>uslubu</a:t>
            </a:r>
            <a:r>
              <a:rPr lang="tr-TR" altLang="tr-TR" dirty="0"/>
              <a:t> geliştirmek de o denli kolay olur.</a:t>
            </a:r>
            <a:endParaRPr lang="en-US" altLang="tr-TR" dirty="0"/>
          </a:p>
        </p:txBody>
      </p:sp>
    </p:spTree>
    <p:extLst>
      <p:ext uri="{BB962C8B-B14F-4D97-AF65-F5344CB8AC3E}">
        <p14:creationId xmlns:p14="http://schemas.microsoft.com/office/powerpoint/2010/main" val="1629677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D4BD971-9A8B-9684-128B-8998BD05A9C3}"/>
              </a:ext>
            </a:extLst>
          </p:cNvPr>
          <p:cNvSpPr>
            <a:spLocks noGrp="1" noChangeArrowheads="1"/>
          </p:cNvSpPr>
          <p:nvPr>
            <p:ph type="title"/>
          </p:nvPr>
        </p:nvSpPr>
        <p:spPr bwMode="auto">
          <a:xfrm>
            <a:off x="838200" y="879984"/>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Nasıl Söyleyeceğiz? (3)</a:t>
            </a:r>
            <a:endParaRPr lang="en-US" altLang="tr-TR" dirty="0">
              <a:solidFill>
                <a:schemeClr val="accent1">
                  <a:lumMod val="50000"/>
                </a:schemeClr>
              </a:solidFill>
            </a:endParaRPr>
          </a:p>
        </p:txBody>
      </p:sp>
      <p:sp>
        <p:nvSpPr>
          <p:cNvPr id="52227" name="Rectangle 3">
            <a:extLst>
              <a:ext uri="{FF2B5EF4-FFF2-40B4-BE49-F238E27FC236}">
                <a16:creationId xmlns:a16="http://schemas.microsoft.com/office/drawing/2014/main" id="{BF8E814D-1D21-E794-18AC-8E3C40B657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eaLnBrk="1" hangingPunct="1"/>
            <a:r>
              <a:rPr lang="tr-TR" altLang="tr-TR" dirty="0"/>
              <a:t>Nasıl söyleyeceğimizi, yani üslubumuzu sadece söylenenler oluşturmaz. Aynı zamanda fiziksel görünüm, vücut dili, ses, tonlama ve vurgu da üslubun birer parçasıdır.</a:t>
            </a:r>
            <a:endParaRPr lang="en-US" altLang="tr-TR" dirty="0"/>
          </a:p>
        </p:txBody>
      </p:sp>
    </p:spTree>
    <p:extLst>
      <p:ext uri="{BB962C8B-B14F-4D97-AF65-F5344CB8AC3E}">
        <p14:creationId xmlns:p14="http://schemas.microsoft.com/office/powerpoint/2010/main" val="3787873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DB93CD2-F8C4-6969-D79E-396682C28BAA}"/>
              </a:ext>
            </a:extLst>
          </p:cNvPr>
          <p:cNvSpPr>
            <a:spLocks noGrp="1" noChangeArrowheads="1"/>
          </p:cNvSpPr>
          <p:nvPr>
            <p:ph type="title"/>
          </p:nvPr>
        </p:nvSpPr>
        <p:spPr bwMode="auto">
          <a:xfrm>
            <a:off x="2209800" y="8763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Nerede Söyleyeceğiz?</a:t>
            </a:r>
            <a:endParaRPr lang="en-US" altLang="tr-TR" dirty="0">
              <a:solidFill>
                <a:schemeClr val="accent1">
                  <a:lumMod val="50000"/>
                </a:schemeClr>
              </a:solidFill>
            </a:endParaRPr>
          </a:p>
        </p:txBody>
      </p:sp>
      <p:sp>
        <p:nvSpPr>
          <p:cNvPr id="53251" name="Rectangle 3">
            <a:extLst>
              <a:ext uri="{FF2B5EF4-FFF2-40B4-BE49-F238E27FC236}">
                <a16:creationId xmlns:a16="http://schemas.microsoft.com/office/drawing/2014/main" id="{513E9027-C3DF-9244-1CB9-32476328514E}"/>
              </a:ext>
            </a:extLst>
          </p:cNvPr>
          <p:cNvSpPr>
            <a:spLocks noGrp="1" noChangeArrowheads="1"/>
          </p:cNvSpPr>
          <p:nvPr>
            <p:ph type="body" idx="1"/>
          </p:nvPr>
        </p:nvSpPr>
        <p:spPr bwMode="auto">
          <a:xfrm>
            <a:off x="2209800" y="185420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eaLnBrk="1" hangingPunct="1"/>
            <a:r>
              <a:rPr lang="tr-TR" altLang="tr-TR" dirty="0"/>
              <a:t>İletişiminin nerede kurulacağı da en az diğer faktörler kadar önemlidir. Resmi işlerde makamda, özel görüşmelerde birebir ve mümkünse </a:t>
            </a:r>
            <a:r>
              <a:rPr lang="tr-TR" altLang="tr-TR" dirty="0" err="1"/>
              <a:t>yüzyüze</a:t>
            </a:r>
            <a:r>
              <a:rPr lang="tr-TR" altLang="tr-TR" dirty="0"/>
              <a:t>, oturarak veya ayaküstü, lokantada veya sakin bir yerde olması gibi pek çok seçenek iletişimin amacına göre değerlendirilmelidir.</a:t>
            </a:r>
            <a:endParaRPr lang="en-US" altLang="tr-TR" dirty="0"/>
          </a:p>
        </p:txBody>
      </p:sp>
    </p:spTree>
    <p:extLst>
      <p:ext uri="{BB962C8B-B14F-4D97-AF65-F5344CB8AC3E}">
        <p14:creationId xmlns:p14="http://schemas.microsoft.com/office/powerpoint/2010/main" val="1469148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DBAFDE7-32E8-4CF3-B14F-466F65EBDC4A}"/>
              </a:ext>
            </a:extLst>
          </p:cNvPr>
          <p:cNvSpPr>
            <a:spLocks noGrp="1" noChangeArrowheads="1"/>
          </p:cNvSpPr>
          <p:nvPr>
            <p:ph type="title"/>
          </p:nvPr>
        </p:nvSpPr>
        <p:spPr bwMode="auto">
          <a:xfrm>
            <a:off x="2209800" y="90805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Neden Söyleyeceğiz?</a:t>
            </a:r>
            <a:endParaRPr lang="en-US" altLang="tr-TR" dirty="0">
              <a:solidFill>
                <a:schemeClr val="accent1">
                  <a:lumMod val="50000"/>
                </a:schemeClr>
              </a:solidFill>
            </a:endParaRPr>
          </a:p>
        </p:txBody>
      </p:sp>
      <p:sp>
        <p:nvSpPr>
          <p:cNvPr id="54275" name="Rectangle 3">
            <a:extLst>
              <a:ext uri="{FF2B5EF4-FFF2-40B4-BE49-F238E27FC236}">
                <a16:creationId xmlns:a16="http://schemas.microsoft.com/office/drawing/2014/main" id="{1077EE29-FEF0-139D-D0D8-ADDD151BA4E7}"/>
              </a:ext>
            </a:extLst>
          </p:cNvPr>
          <p:cNvSpPr>
            <a:spLocks noGrp="1" noChangeArrowheads="1"/>
          </p:cNvSpPr>
          <p:nvPr>
            <p:ph type="body" idx="1"/>
          </p:nvPr>
        </p:nvSpPr>
        <p:spPr bwMode="auto">
          <a:xfrm>
            <a:off x="2063750" y="1833563"/>
            <a:ext cx="83820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eaLnBrk="1" hangingPunct="1"/>
            <a:r>
              <a:rPr lang="tr-TR" altLang="tr-TR" dirty="0"/>
              <a:t>Tüm bu noktalar dikkate alınırken göz önünde tutulması gereken en önemli husus iletişim girişiminin nedeni, yani amacıdır. </a:t>
            </a:r>
          </a:p>
          <a:p>
            <a:pPr algn="just" eaLnBrk="1" hangingPunct="1"/>
            <a:r>
              <a:rPr lang="tr-TR" altLang="tr-TR" dirty="0"/>
              <a:t>İletişimin kuruluşundan sonuna kadar amaç akılda tutulursa, karşı tarafın kızgınlık öfke veya ani tepki gibi sert ve kırıcı davranışlarda bulunması durumunda bile iletişimin devamı sağlanabilir.</a:t>
            </a:r>
          </a:p>
        </p:txBody>
      </p:sp>
    </p:spTree>
    <p:extLst>
      <p:ext uri="{BB962C8B-B14F-4D97-AF65-F5344CB8AC3E}">
        <p14:creationId xmlns:p14="http://schemas.microsoft.com/office/powerpoint/2010/main" val="586496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AB75EF9-E9AC-2700-CD78-7F6817323727}"/>
              </a:ext>
            </a:extLst>
          </p:cNvPr>
          <p:cNvSpPr>
            <a:spLocks noGrp="1" noChangeArrowheads="1"/>
          </p:cNvSpPr>
          <p:nvPr>
            <p:ph type="title"/>
          </p:nvPr>
        </p:nvSpPr>
        <p:spPr bwMode="auto">
          <a:xfrm>
            <a:off x="2209800" y="1125538"/>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Neden Söyleyeceğiz (2)</a:t>
            </a:r>
            <a:endParaRPr lang="en-US" altLang="tr-TR" dirty="0">
              <a:solidFill>
                <a:schemeClr val="accent1">
                  <a:lumMod val="50000"/>
                </a:schemeClr>
              </a:solidFill>
            </a:endParaRPr>
          </a:p>
        </p:txBody>
      </p:sp>
      <p:sp>
        <p:nvSpPr>
          <p:cNvPr id="56323" name="Rectangle 3">
            <a:extLst>
              <a:ext uri="{FF2B5EF4-FFF2-40B4-BE49-F238E27FC236}">
                <a16:creationId xmlns:a16="http://schemas.microsoft.com/office/drawing/2014/main" id="{3CF891A3-15C1-6193-7D72-BC70FC6A9AC9}"/>
              </a:ext>
            </a:extLst>
          </p:cNvPr>
          <p:cNvSpPr>
            <a:spLocks noGrp="1" noChangeArrowheads="1"/>
          </p:cNvSpPr>
          <p:nvPr>
            <p:ph type="body" idx="1"/>
          </p:nvPr>
        </p:nvSpPr>
        <p:spPr bwMode="auto">
          <a:xfrm>
            <a:off x="2209800" y="2268538"/>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eaLnBrk="1" hangingPunct="1"/>
            <a:r>
              <a:rPr lang="tr-TR" altLang="tr-TR" dirty="0"/>
              <a:t>İletişimi kuranın temel noktası, iletişimin amacının kendi ihtiyacını karşılamak olduğunu unutmamasıdır. Böylece iletişimin devamından kendisinin (ve de karşı tarafın) karlı çıkacağını göz önünde tutabilecektir.</a:t>
            </a:r>
            <a:endParaRPr lang="en-US" altLang="tr-TR" dirty="0"/>
          </a:p>
          <a:p>
            <a:pPr algn="just" eaLnBrk="1" hangingPunct="1"/>
            <a:endParaRPr lang="en-US" altLang="tr-TR" dirty="0"/>
          </a:p>
        </p:txBody>
      </p:sp>
    </p:spTree>
    <p:extLst>
      <p:ext uri="{BB962C8B-B14F-4D97-AF65-F5344CB8AC3E}">
        <p14:creationId xmlns:p14="http://schemas.microsoft.com/office/powerpoint/2010/main" val="1805831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7DC33A4-855E-A61D-1172-9FBF8A73E426}"/>
              </a:ext>
            </a:extLst>
          </p:cNvPr>
          <p:cNvSpPr>
            <a:spLocks noGrp="1" noChangeArrowheads="1"/>
          </p:cNvSpPr>
          <p:nvPr>
            <p:ph type="title"/>
          </p:nvPr>
        </p:nvSpPr>
        <p:spPr bwMode="auto">
          <a:xfrm>
            <a:off x="2209800" y="10287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Kime Söyleyeceğiz?</a:t>
            </a:r>
            <a:endParaRPr lang="en-US" altLang="tr-TR" dirty="0">
              <a:solidFill>
                <a:schemeClr val="accent1">
                  <a:lumMod val="50000"/>
                </a:schemeClr>
              </a:solidFill>
            </a:endParaRPr>
          </a:p>
        </p:txBody>
      </p:sp>
      <p:sp>
        <p:nvSpPr>
          <p:cNvPr id="57347" name="Rectangle 3">
            <a:extLst>
              <a:ext uri="{FF2B5EF4-FFF2-40B4-BE49-F238E27FC236}">
                <a16:creationId xmlns:a16="http://schemas.microsoft.com/office/drawing/2014/main" id="{14C93BED-C5EF-C4F7-026F-3D3481F1CB4C}"/>
              </a:ext>
            </a:extLst>
          </p:cNvPr>
          <p:cNvSpPr>
            <a:spLocks noGrp="1" noChangeArrowheads="1"/>
          </p:cNvSpPr>
          <p:nvPr>
            <p:ph type="body" idx="1"/>
          </p:nvPr>
        </p:nvSpPr>
        <p:spPr bwMode="auto">
          <a:xfrm>
            <a:off x="2209800" y="1989138"/>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eaLnBrk="1" hangingPunct="1"/>
            <a:r>
              <a:rPr lang="tr-TR" altLang="tr-TR" dirty="0"/>
              <a:t>Son olarak iletişim girişiminde dikkat edilmesi gereken nokta, iletişimin kiminle kurulduğudur. İletişim sonucu karşılamak istediğimiz ihtiyacımıza veya çözmek istediğimiz soruna uygun bir muhatap bulamaz isek diğer hususlar için harcadığımız çaba boşa gidecektir.</a:t>
            </a:r>
            <a:endParaRPr lang="en-US" altLang="tr-TR" dirty="0"/>
          </a:p>
        </p:txBody>
      </p:sp>
    </p:spTree>
    <p:extLst>
      <p:ext uri="{BB962C8B-B14F-4D97-AF65-F5344CB8AC3E}">
        <p14:creationId xmlns:p14="http://schemas.microsoft.com/office/powerpoint/2010/main" val="877016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FA4215B-595A-11DB-85CF-2C3BC561660E}"/>
              </a:ext>
            </a:extLst>
          </p:cNvPr>
          <p:cNvSpPr>
            <a:spLocks noGrp="1" noChangeArrowheads="1"/>
          </p:cNvSpPr>
          <p:nvPr>
            <p:ph type="title"/>
          </p:nvPr>
        </p:nvSpPr>
        <p:spPr bwMode="auto">
          <a:xfrm>
            <a:off x="2209800" y="966788"/>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Kime Söyleyeceğiz? (2)</a:t>
            </a:r>
            <a:endParaRPr lang="en-US" altLang="tr-TR" dirty="0">
              <a:solidFill>
                <a:schemeClr val="accent1">
                  <a:lumMod val="50000"/>
                </a:schemeClr>
              </a:solidFill>
            </a:endParaRPr>
          </a:p>
        </p:txBody>
      </p:sp>
      <p:sp>
        <p:nvSpPr>
          <p:cNvPr id="58371" name="Rectangle 3">
            <a:extLst>
              <a:ext uri="{FF2B5EF4-FFF2-40B4-BE49-F238E27FC236}">
                <a16:creationId xmlns:a16="http://schemas.microsoft.com/office/drawing/2014/main" id="{46E037F3-20AA-DE84-4AFA-6A3B901CB9DF}"/>
              </a:ext>
            </a:extLst>
          </p:cNvPr>
          <p:cNvSpPr>
            <a:spLocks noGrp="1" noChangeArrowheads="1"/>
          </p:cNvSpPr>
          <p:nvPr>
            <p:ph type="body" idx="1"/>
          </p:nvPr>
        </p:nvSpPr>
        <p:spPr bwMode="auto">
          <a:xfrm>
            <a:off x="2243138" y="2109788"/>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eaLnBrk="1" hangingPunct="1"/>
            <a:r>
              <a:rPr lang="tr-TR" altLang="tr-TR" dirty="0"/>
              <a:t>Karşı taraf konusundaki iki önemli noktadan ilki, onun iletişimin amacını gerçekleştirmeye yönelik uygun kişi olup olmadığının tespitidir.</a:t>
            </a:r>
          </a:p>
          <a:p>
            <a:pPr algn="just" eaLnBrk="1" hangingPunct="1"/>
            <a:r>
              <a:rPr lang="tr-TR" altLang="tr-TR" dirty="0"/>
              <a:t>İkinci nokta ise karşı tarafın iletişimin doğrudan muhatabı olmasıdır. Gerçekte iletişim kurmak istediğimiz kişi ile herhangi bir aracı veya üçüncü taraf olmaksızın görüşmek, sağlıklı bir iletişim için temel koşullardan biridir.</a:t>
            </a:r>
            <a:endParaRPr lang="en-US" altLang="tr-TR" dirty="0"/>
          </a:p>
        </p:txBody>
      </p:sp>
    </p:spTree>
    <p:extLst>
      <p:ext uri="{BB962C8B-B14F-4D97-AF65-F5344CB8AC3E}">
        <p14:creationId xmlns:p14="http://schemas.microsoft.com/office/powerpoint/2010/main" val="3175746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EC081AF-34D6-5866-B1F7-6ACEB75ED3FC}"/>
              </a:ext>
            </a:extLst>
          </p:cNvPr>
          <p:cNvSpPr txBox="1">
            <a:spLocks noChangeArrowheads="1"/>
          </p:cNvSpPr>
          <p:nvPr/>
        </p:nvSpPr>
        <p:spPr bwMode="auto">
          <a:xfrm>
            <a:off x="2057400" y="2743200"/>
            <a:ext cx="8077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tr-TR" altLang="tr-TR" sz="2800" dirty="0">
                <a:latin typeface="+mn-lt"/>
              </a:rPr>
              <a:t>Bir organizmanın (canlının) diğer bir organizmayı etkilediği; kendisini ya da hareketlerini bilgi aktarımı yolu ile değiştirdiği her durum iletişimdir.</a:t>
            </a:r>
            <a:endParaRPr lang="ru-RU" altLang="tr-TR" sz="2800" dirty="0">
              <a:latin typeface="+mn-lt"/>
            </a:endParaRPr>
          </a:p>
        </p:txBody>
      </p:sp>
      <p:sp>
        <p:nvSpPr>
          <p:cNvPr id="7" name="Text Box 3">
            <a:extLst>
              <a:ext uri="{FF2B5EF4-FFF2-40B4-BE49-F238E27FC236}">
                <a16:creationId xmlns:a16="http://schemas.microsoft.com/office/drawing/2014/main" id="{C8F6D15C-3683-C4E5-9CA1-E166EE44812A}"/>
              </a:ext>
            </a:extLst>
          </p:cNvPr>
          <p:cNvSpPr txBox="1">
            <a:spLocks noChangeArrowheads="1"/>
          </p:cNvSpPr>
          <p:nvPr/>
        </p:nvSpPr>
        <p:spPr bwMode="auto">
          <a:xfrm>
            <a:off x="1779965" y="1699735"/>
            <a:ext cx="8077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sz="4400" dirty="0">
                <a:solidFill>
                  <a:schemeClr val="accent1">
                    <a:lumMod val="50000"/>
                  </a:schemeClr>
                </a:solidFill>
                <a:latin typeface="+mn-lt"/>
              </a:rPr>
              <a:t>Sonuç olarak İletişim:</a:t>
            </a:r>
            <a:endParaRPr lang="en-US" altLang="tr-TR" sz="4400" dirty="0">
              <a:solidFill>
                <a:schemeClr val="accent1">
                  <a:lumMod val="50000"/>
                </a:schemeClr>
              </a:solidFill>
              <a:latin typeface="+mn-lt"/>
            </a:endParaRPr>
          </a:p>
        </p:txBody>
      </p:sp>
    </p:spTree>
    <p:extLst>
      <p:ext uri="{BB962C8B-B14F-4D97-AF65-F5344CB8AC3E}">
        <p14:creationId xmlns:p14="http://schemas.microsoft.com/office/powerpoint/2010/main" val="2621169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FA456DF8-4407-BC42-7EF9-056760ECF5D8}"/>
              </a:ext>
            </a:extLst>
          </p:cNvPr>
          <p:cNvSpPr>
            <a:spLocks noGrp="1" noChangeArrowheads="1"/>
          </p:cNvSpPr>
          <p:nvPr>
            <p:ph type="title"/>
          </p:nvPr>
        </p:nvSpPr>
        <p:spPr bwMode="auto">
          <a:xfrm>
            <a:off x="2211388" y="1196975"/>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İletişim sürecinin 5 boyutu</a:t>
            </a:r>
            <a:endParaRPr lang="ru-RU" altLang="tr-TR" dirty="0">
              <a:solidFill>
                <a:schemeClr val="accent1">
                  <a:lumMod val="50000"/>
                </a:schemeClr>
              </a:solidFill>
            </a:endParaRPr>
          </a:p>
        </p:txBody>
      </p:sp>
      <p:sp>
        <p:nvSpPr>
          <p:cNvPr id="60419" name="Rectangle 3">
            <a:extLst>
              <a:ext uri="{FF2B5EF4-FFF2-40B4-BE49-F238E27FC236}">
                <a16:creationId xmlns:a16="http://schemas.microsoft.com/office/drawing/2014/main" id="{903A913B-7FA1-6BBA-1F97-895CDE3D744C}"/>
              </a:ext>
            </a:extLst>
          </p:cNvPr>
          <p:cNvSpPr>
            <a:spLocks noGrp="1" noChangeArrowheads="1"/>
          </p:cNvSpPr>
          <p:nvPr>
            <p:ph type="body" idx="1"/>
          </p:nvPr>
        </p:nvSpPr>
        <p:spPr bwMode="auto">
          <a:xfrm>
            <a:off x="2239963" y="2354263"/>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t>Kim söylüyor?</a:t>
            </a:r>
          </a:p>
          <a:p>
            <a:pPr eaLnBrk="1" hangingPunct="1"/>
            <a:r>
              <a:rPr lang="tr-TR" altLang="tr-TR" dirty="0"/>
              <a:t>Ne söylüyor?</a:t>
            </a:r>
          </a:p>
          <a:p>
            <a:pPr eaLnBrk="1" hangingPunct="1"/>
            <a:r>
              <a:rPr lang="tr-TR" altLang="tr-TR" dirty="0"/>
              <a:t>Kime söylüyor?</a:t>
            </a:r>
          </a:p>
          <a:p>
            <a:pPr eaLnBrk="1" hangingPunct="1"/>
            <a:r>
              <a:rPr lang="tr-TR" altLang="tr-TR" dirty="0"/>
              <a:t>Hangi kanalı kullanıyor?</a:t>
            </a:r>
          </a:p>
          <a:p>
            <a:pPr eaLnBrk="1" hangingPunct="1"/>
            <a:r>
              <a:rPr lang="tr-TR" altLang="tr-TR" dirty="0"/>
              <a:t>Hangi etkiyi yaratıyor?</a:t>
            </a:r>
            <a:endParaRPr lang="ru-RU" altLang="tr-TR" dirty="0"/>
          </a:p>
        </p:txBody>
      </p:sp>
    </p:spTree>
    <p:extLst>
      <p:ext uri="{BB962C8B-B14F-4D97-AF65-F5344CB8AC3E}">
        <p14:creationId xmlns:p14="http://schemas.microsoft.com/office/powerpoint/2010/main" val="330399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0653AF5-B350-1888-FEA0-15A9465C1CB2}"/>
              </a:ext>
            </a:extLst>
          </p:cNvPr>
          <p:cNvSpPr>
            <a:spLocks noGrp="1" noChangeArrowheads="1"/>
          </p:cNvSpPr>
          <p:nvPr>
            <p:ph type="title"/>
          </p:nvPr>
        </p:nvSpPr>
        <p:spPr bwMode="auto">
          <a:xfrm>
            <a:off x="2208213" y="990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İnsan ihtiyaçları Nelerdir?</a:t>
            </a:r>
            <a:endParaRPr lang="en-US" altLang="tr-TR" dirty="0">
              <a:solidFill>
                <a:schemeClr val="accent1">
                  <a:lumMod val="50000"/>
                </a:schemeClr>
              </a:solidFill>
            </a:endParaRPr>
          </a:p>
        </p:txBody>
      </p:sp>
      <p:sp>
        <p:nvSpPr>
          <p:cNvPr id="14339" name="Rectangle 3">
            <a:extLst>
              <a:ext uri="{FF2B5EF4-FFF2-40B4-BE49-F238E27FC236}">
                <a16:creationId xmlns:a16="http://schemas.microsoft.com/office/drawing/2014/main" id="{7E2120AF-EE46-E1D8-6371-AFD5953C4B74}"/>
              </a:ext>
            </a:extLst>
          </p:cNvPr>
          <p:cNvSpPr>
            <a:spLocks noGrp="1" noChangeArrowheads="1"/>
          </p:cNvSpPr>
          <p:nvPr>
            <p:ph type="body" idx="1"/>
          </p:nvPr>
        </p:nvSpPr>
        <p:spPr bwMode="auto">
          <a:xfrm>
            <a:off x="2209800" y="175260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a:t>Yalnız kalmama ihtiyacı</a:t>
            </a:r>
          </a:p>
          <a:p>
            <a:pPr eaLnBrk="1" hangingPunct="1"/>
            <a:r>
              <a:rPr lang="tr-TR" altLang="tr-TR"/>
              <a:t>Açlık, susuzluk gibi biyolojik ihtiyaçlar</a:t>
            </a:r>
          </a:p>
          <a:p>
            <a:pPr eaLnBrk="1" hangingPunct="1"/>
            <a:r>
              <a:rPr lang="tr-TR" altLang="tr-TR"/>
              <a:t>Güven duyma, korkudan uzak olma</a:t>
            </a:r>
          </a:p>
          <a:p>
            <a:pPr eaLnBrk="1" hangingPunct="1"/>
            <a:r>
              <a:rPr lang="tr-TR" altLang="tr-TR"/>
              <a:t>Sosyal yaşama</a:t>
            </a:r>
          </a:p>
          <a:p>
            <a:pPr eaLnBrk="1" hangingPunct="1"/>
            <a:r>
              <a:rPr lang="tr-TR" altLang="tr-TR"/>
              <a:t>Fiziksel ihtiyaçlar</a:t>
            </a:r>
          </a:p>
          <a:p>
            <a:pPr eaLnBrk="1" hangingPunct="1"/>
            <a:r>
              <a:rPr lang="tr-TR" altLang="tr-TR"/>
              <a:t>Zihinsel ihtiyaçlar.....</a:t>
            </a:r>
            <a:endParaRPr lang="en-US" altLang="tr-TR"/>
          </a:p>
        </p:txBody>
      </p:sp>
    </p:spTree>
    <p:extLst>
      <p:ext uri="{BB962C8B-B14F-4D97-AF65-F5344CB8AC3E}">
        <p14:creationId xmlns:p14="http://schemas.microsoft.com/office/powerpoint/2010/main" val="3577179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C17697A0-8C57-D61D-04B3-FF84BE0B429E}"/>
              </a:ext>
            </a:extLst>
          </p:cNvPr>
          <p:cNvSpPr txBox="1">
            <a:spLocks noChangeArrowheads="1"/>
          </p:cNvSpPr>
          <p:nvPr/>
        </p:nvSpPr>
        <p:spPr bwMode="auto">
          <a:xfrm>
            <a:off x="1828800" y="1054101"/>
            <a:ext cx="2209800" cy="46166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a:t>Merkezi boyut</a:t>
            </a:r>
            <a:endParaRPr lang="ru-RU" altLang="tr-TR"/>
          </a:p>
        </p:txBody>
      </p:sp>
      <p:sp>
        <p:nvSpPr>
          <p:cNvPr id="7" name="Oval 3">
            <a:extLst>
              <a:ext uri="{FF2B5EF4-FFF2-40B4-BE49-F238E27FC236}">
                <a16:creationId xmlns:a16="http://schemas.microsoft.com/office/drawing/2014/main" id="{3201CDD7-696F-DB8B-5E07-DF2950B868F0}"/>
              </a:ext>
            </a:extLst>
          </p:cNvPr>
          <p:cNvSpPr>
            <a:spLocks noChangeArrowheads="1"/>
          </p:cNvSpPr>
          <p:nvPr/>
        </p:nvSpPr>
        <p:spPr bwMode="auto">
          <a:xfrm>
            <a:off x="1828800" y="2609850"/>
            <a:ext cx="2057400" cy="20574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8" name="WordArt 4">
            <a:extLst>
              <a:ext uri="{FF2B5EF4-FFF2-40B4-BE49-F238E27FC236}">
                <a16:creationId xmlns:a16="http://schemas.microsoft.com/office/drawing/2014/main" id="{4E7E9D9B-409B-BF7C-0B98-9EEEE5AB4EB1}"/>
              </a:ext>
            </a:extLst>
          </p:cNvPr>
          <p:cNvSpPr>
            <a:spLocks noChangeArrowheads="1" noChangeShapeType="1" noTextEdit="1"/>
          </p:cNvSpPr>
          <p:nvPr/>
        </p:nvSpPr>
        <p:spPr bwMode="auto">
          <a:xfrm>
            <a:off x="2209800" y="3068638"/>
            <a:ext cx="1447800" cy="914400"/>
          </a:xfrm>
          <a:prstGeom prst="rect">
            <a:avLst/>
          </a:prstGeom>
        </p:spPr>
        <p:txBody>
          <a:bodyPr wrap="none" fromWordArt="1">
            <a:prstTxWarp prst="textPlain">
              <a:avLst>
                <a:gd name="adj" fmla="val 50000"/>
              </a:avLst>
            </a:prstTxWarp>
          </a:bodyPr>
          <a:lstStyle/>
          <a:p>
            <a:pPr algn="ctr"/>
            <a:r>
              <a:rPr lang="tr-TR" sz="3600" kern="10">
                <a:ln w="9525">
                  <a:solidFill>
                    <a:srgbClr val="000000"/>
                  </a:solidFill>
                  <a:round/>
                  <a:headEnd/>
                  <a:tailEnd/>
                </a:ln>
                <a:solidFill>
                  <a:srgbClr val="000000"/>
                </a:solidFill>
                <a:cs typeface="Times New Roman" panose="02020603050405020304" pitchFamily="18" charset="0"/>
              </a:rPr>
              <a:t>Kime?</a:t>
            </a:r>
          </a:p>
        </p:txBody>
      </p:sp>
      <p:sp>
        <p:nvSpPr>
          <p:cNvPr id="9" name="Text Box 5">
            <a:extLst>
              <a:ext uri="{FF2B5EF4-FFF2-40B4-BE49-F238E27FC236}">
                <a16:creationId xmlns:a16="http://schemas.microsoft.com/office/drawing/2014/main" id="{71F8B02E-F572-3CC3-F642-7BD9A7144C96}"/>
              </a:ext>
            </a:extLst>
          </p:cNvPr>
          <p:cNvSpPr txBox="1">
            <a:spLocks noChangeArrowheads="1"/>
          </p:cNvSpPr>
          <p:nvPr/>
        </p:nvSpPr>
        <p:spPr bwMode="auto">
          <a:xfrm>
            <a:off x="4572000" y="1905000"/>
            <a:ext cx="5486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dirty="0">
                <a:latin typeface="+mn-lt"/>
              </a:rPr>
              <a:t>Kim söylüyor (gönderen) boyutu, ne söylendiğini, hangi kanalın kullanıldığını ve etkiyi belirler.</a:t>
            </a:r>
          </a:p>
          <a:p>
            <a:pPr eaLnBrk="1" hangingPunct="1">
              <a:spcBef>
                <a:spcPct val="50000"/>
              </a:spcBef>
            </a:pPr>
            <a:endParaRPr lang="tr-TR" altLang="tr-TR" dirty="0">
              <a:latin typeface="+mn-lt"/>
            </a:endParaRPr>
          </a:p>
          <a:p>
            <a:pPr eaLnBrk="1" hangingPunct="1">
              <a:spcBef>
                <a:spcPct val="50000"/>
              </a:spcBef>
            </a:pPr>
            <a:r>
              <a:rPr lang="tr-TR" altLang="tr-TR" dirty="0">
                <a:latin typeface="+mn-lt"/>
              </a:rPr>
              <a:t>Gönderilen mesaja son anlamını veren alıcıdır. Bunu da kendi zihinsel haritasının nasıl algıladığına bağlı olarak yapar.</a:t>
            </a:r>
            <a:endParaRPr lang="ru-RU" altLang="tr-TR" dirty="0">
              <a:latin typeface="+mn-lt"/>
            </a:endParaRPr>
          </a:p>
        </p:txBody>
      </p:sp>
    </p:spTree>
    <p:extLst>
      <p:ext uri="{BB962C8B-B14F-4D97-AF65-F5344CB8AC3E}">
        <p14:creationId xmlns:p14="http://schemas.microsoft.com/office/powerpoint/2010/main" val="2477760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5CA00DE0-1299-A57F-27A8-C965FA0CB589}"/>
              </a:ext>
            </a:extLst>
          </p:cNvPr>
          <p:cNvSpPr txBox="1">
            <a:spLocks noChangeArrowheads="1"/>
          </p:cNvSpPr>
          <p:nvPr/>
        </p:nvSpPr>
        <p:spPr bwMode="auto">
          <a:xfrm>
            <a:off x="1928813" y="1209676"/>
            <a:ext cx="2209800" cy="46166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a:t>Gönderen / Kim</a:t>
            </a:r>
            <a:endParaRPr lang="ru-RU" altLang="tr-TR"/>
          </a:p>
        </p:txBody>
      </p:sp>
      <p:sp>
        <p:nvSpPr>
          <p:cNvPr id="11" name="Text Box 3">
            <a:extLst>
              <a:ext uri="{FF2B5EF4-FFF2-40B4-BE49-F238E27FC236}">
                <a16:creationId xmlns:a16="http://schemas.microsoft.com/office/drawing/2014/main" id="{5DE736D4-82A8-8D1C-6D93-3C9FC318C50C}"/>
              </a:ext>
            </a:extLst>
          </p:cNvPr>
          <p:cNvSpPr txBox="1">
            <a:spLocks noChangeArrowheads="1"/>
          </p:cNvSpPr>
          <p:nvPr/>
        </p:nvSpPr>
        <p:spPr bwMode="auto">
          <a:xfrm>
            <a:off x="7543800" y="1209676"/>
            <a:ext cx="2209800" cy="46166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a:t>Alıcı / Kime</a:t>
            </a:r>
            <a:endParaRPr lang="ru-RU" altLang="tr-TR"/>
          </a:p>
        </p:txBody>
      </p:sp>
      <p:sp>
        <p:nvSpPr>
          <p:cNvPr id="12" name="Text Box 4">
            <a:extLst>
              <a:ext uri="{FF2B5EF4-FFF2-40B4-BE49-F238E27FC236}">
                <a16:creationId xmlns:a16="http://schemas.microsoft.com/office/drawing/2014/main" id="{C5A9012D-BFF9-EB7A-9BEF-78B6E53D629B}"/>
              </a:ext>
            </a:extLst>
          </p:cNvPr>
          <p:cNvSpPr txBox="1">
            <a:spLocks noChangeArrowheads="1"/>
          </p:cNvSpPr>
          <p:nvPr/>
        </p:nvSpPr>
        <p:spPr bwMode="auto">
          <a:xfrm>
            <a:off x="1828800" y="19812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tr-TR" altLang="tr-TR"/>
          </a:p>
        </p:txBody>
      </p:sp>
      <p:sp>
        <p:nvSpPr>
          <p:cNvPr id="13" name="Text Box 5">
            <a:extLst>
              <a:ext uri="{FF2B5EF4-FFF2-40B4-BE49-F238E27FC236}">
                <a16:creationId xmlns:a16="http://schemas.microsoft.com/office/drawing/2014/main" id="{AC100593-1B00-89D2-795B-3C731CAFB5EA}"/>
              </a:ext>
            </a:extLst>
          </p:cNvPr>
          <p:cNvSpPr txBox="1">
            <a:spLocks noChangeArrowheads="1"/>
          </p:cNvSpPr>
          <p:nvPr/>
        </p:nvSpPr>
        <p:spPr bwMode="auto">
          <a:xfrm>
            <a:off x="1828800" y="1905000"/>
            <a:ext cx="2971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dirty="0">
                <a:latin typeface="+mn-lt"/>
              </a:rPr>
              <a:t>Beni duydu mu?</a:t>
            </a:r>
          </a:p>
          <a:p>
            <a:pPr eaLnBrk="1" hangingPunct="1">
              <a:spcBef>
                <a:spcPct val="50000"/>
              </a:spcBef>
            </a:pPr>
            <a:r>
              <a:rPr lang="tr-TR" altLang="tr-TR" dirty="0">
                <a:latin typeface="+mn-lt"/>
              </a:rPr>
              <a:t>Beni dinledi mi?</a:t>
            </a:r>
          </a:p>
          <a:p>
            <a:pPr eaLnBrk="1" hangingPunct="1">
              <a:spcBef>
                <a:spcPct val="50000"/>
              </a:spcBef>
            </a:pPr>
            <a:r>
              <a:rPr lang="tr-TR" altLang="tr-TR" dirty="0">
                <a:latin typeface="+mn-lt"/>
              </a:rPr>
              <a:t>Beni Anladı mı?</a:t>
            </a:r>
          </a:p>
          <a:p>
            <a:pPr eaLnBrk="1" hangingPunct="1">
              <a:spcBef>
                <a:spcPct val="50000"/>
              </a:spcBef>
            </a:pPr>
            <a:r>
              <a:rPr lang="tr-TR" altLang="tr-TR" dirty="0">
                <a:latin typeface="+mn-lt"/>
              </a:rPr>
              <a:t>Beni doğru anladı mı?</a:t>
            </a:r>
          </a:p>
          <a:p>
            <a:pPr eaLnBrk="1" hangingPunct="1">
              <a:spcBef>
                <a:spcPct val="50000"/>
              </a:spcBef>
            </a:pPr>
            <a:r>
              <a:rPr lang="tr-TR" altLang="tr-TR" dirty="0">
                <a:latin typeface="+mn-lt"/>
              </a:rPr>
              <a:t>Ne düşündü?</a:t>
            </a:r>
            <a:endParaRPr lang="ru-RU" altLang="tr-TR" dirty="0">
              <a:latin typeface="+mn-lt"/>
            </a:endParaRPr>
          </a:p>
        </p:txBody>
      </p:sp>
      <p:sp>
        <p:nvSpPr>
          <p:cNvPr id="14" name="Text Box 6">
            <a:extLst>
              <a:ext uri="{FF2B5EF4-FFF2-40B4-BE49-F238E27FC236}">
                <a16:creationId xmlns:a16="http://schemas.microsoft.com/office/drawing/2014/main" id="{4E7AA9E5-EDCD-119F-1351-25C889C3A8E4}"/>
              </a:ext>
            </a:extLst>
          </p:cNvPr>
          <p:cNvSpPr txBox="1">
            <a:spLocks noChangeArrowheads="1"/>
          </p:cNvSpPr>
          <p:nvPr/>
        </p:nvSpPr>
        <p:spPr bwMode="auto">
          <a:xfrm>
            <a:off x="7239000" y="1905000"/>
            <a:ext cx="3200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a:latin typeface="+mn-lt"/>
              </a:rPr>
              <a:t>Ne demek istiyor?</a:t>
            </a:r>
          </a:p>
          <a:p>
            <a:pPr eaLnBrk="1" hangingPunct="1">
              <a:spcBef>
                <a:spcPct val="50000"/>
              </a:spcBef>
            </a:pPr>
            <a:r>
              <a:rPr lang="tr-TR" altLang="tr-TR">
                <a:latin typeface="+mn-lt"/>
              </a:rPr>
              <a:t>Konuşurken ne yapıyor?</a:t>
            </a:r>
          </a:p>
          <a:p>
            <a:pPr eaLnBrk="1" hangingPunct="1">
              <a:spcBef>
                <a:spcPct val="50000"/>
              </a:spcBef>
            </a:pPr>
            <a:r>
              <a:rPr lang="tr-TR" altLang="tr-TR">
                <a:latin typeface="+mn-lt"/>
              </a:rPr>
              <a:t>Ne düşünüyor?</a:t>
            </a:r>
            <a:endParaRPr lang="ru-RU" altLang="tr-TR">
              <a:latin typeface="+mn-lt"/>
            </a:endParaRPr>
          </a:p>
        </p:txBody>
      </p:sp>
      <p:sp>
        <p:nvSpPr>
          <p:cNvPr id="15" name="WordArt 7">
            <a:extLst>
              <a:ext uri="{FF2B5EF4-FFF2-40B4-BE49-F238E27FC236}">
                <a16:creationId xmlns:a16="http://schemas.microsoft.com/office/drawing/2014/main" id="{06AC63A2-F56E-57A8-E454-22A8D793CEC2}"/>
              </a:ext>
            </a:extLst>
          </p:cNvPr>
          <p:cNvSpPr>
            <a:spLocks noChangeArrowheads="1" noChangeShapeType="1" noTextEdit="1"/>
          </p:cNvSpPr>
          <p:nvPr/>
        </p:nvSpPr>
        <p:spPr bwMode="auto">
          <a:xfrm>
            <a:off x="1905000" y="5029200"/>
            <a:ext cx="27432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kern="10">
                <a:solidFill>
                  <a:srgbClr val="336699"/>
                </a:solidFill>
                <a:effectLst>
                  <a:outerShdw dist="45791" dir="2021404" algn="ctr" rotWithShape="0">
                    <a:srgbClr val="C0C0C0"/>
                  </a:outerShdw>
                </a:effectLst>
                <a:cs typeface="Times New Roman" panose="02020603050405020304" pitchFamily="18" charset="0"/>
              </a:rPr>
              <a:t>konuşma + vücut dili</a:t>
            </a:r>
          </a:p>
        </p:txBody>
      </p:sp>
      <p:sp>
        <p:nvSpPr>
          <p:cNvPr id="16" name="WordArt 8">
            <a:extLst>
              <a:ext uri="{FF2B5EF4-FFF2-40B4-BE49-F238E27FC236}">
                <a16:creationId xmlns:a16="http://schemas.microsoft.com/office/drawing/2014/main" id="{73A81209-FD6D-4705-0D93-5F88AC38D6D5}"/>
              </a:ext>
            </a:extLst>
          </p:cNvPr>
          <p:cNvSpPr>
            <a:spLocks noChangeArrowheads="1" noChangeShapeType="1" noTextEdit="1"/>
          </p:cNvSpPr>
          <p:nvPr/>
        </p:nvSpPr>
        <p:spPr bwMode="auto">
          <a:xfrm>
            <a:off x="7239000" y="5029200"/>
            <a:ext cx="27432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kern="10">
                <a:solidFill>
                  <a:srgbClr val="336699"/>
                </a:solidFill>
                <a:effectLst>
                  <a:outerShdw dist="45791" dir="2021404" algn="ctr" rotWithShape="0">
                    <a:srgbClr val="C0C0C0"/>
                  </a:outerShdw>
                </a:effectLst>
                <a:cs typeface="Times New Roman" panose="02020603050405020304" pitchFamily="18" charset="0"/>
              </a:rPr>
              <a:t>konuşma + vücut dili</a:t>
            </a:r>
          </a:p>
        </p:txBody>
      </p:sp>
      <p:sp>
        <p:nvSpPr>
          <p:cNvPr id="17" name="Line 9">
            <a:extLst>
              <a:ext uri="{FF2B5EF4-FFF2-40B4-BE49-F238E27FC236}">
                <a16:creationId xmlns:a16="http://schemas.microsoft.com/office/drawing/2014/main" id="{457261F9-05F2-3954-29C6-7B4A11FE2D2A}"/>
              </a:ext>
            </a:extLst>
          </p:cNvPr>
          <p:cNvSpPr>
            <a:spLocks noChangeShapeType="1"/>
          </p:cNvSpPr>
          <p:nvPr/>
        </p:nvSpPr>
        <p:spPr bwMode="auto">
          <a:xfrm>
            <a:off x="4724400" y="2438400"/>
            <a:ext cx="1981200" cy="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extLst>
      <p:ext uri="{BB962C8B-B14F-4D97-AF65-F5344CB8AC3E}">
        <p14:creationId xmlns:p14="http://schemas.microsoft.com/office/powerpoint/2010/main" val="4148250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020DF862-B6E9-698D-1CF5-3B56D8EE84DC}"/>
              </a:ext>
            </a:extLst>
          </p:cNvPr>
          <p:cNvSpPr>
            <a:spLocks noGrp="1" noChangeArrowheads="1"/>
          </p:cNvSpPr>
          <p:nvPr>
            <p:ph type="title"/>
          </p:nvPr>
        </p:nvSpPr>
        <p:spPr bwMode="auto">
          <a:xfrm>
            <a:off x="952500" y="682625"/>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Konuşmanın çoklu kullanımı</a:t>
            </a:r>
            <a:endParaRPr lang="ru-RU" altLang="tr-TR" dirty="0">
              <a:solidFill>
                <a:schemeClr val="accent1">
                  <a:lumMod val="50000"/>
                </a:schemeClr>
              </a:solidFill>
            </a:endParaRPr>
          </a:p>
        </p:txBody>
      </p:sp>
      <p:sp>
        <p:nvSpPr>
          <p:cNvPr id="63491" name="Rectangle 3">
            <a:extLst>
              <a:ext uri="{FF2B5EF4-FFF2-40B4-BE49-F238E27FC236}">
                <a16:creationId xmlns:a16="http://schemas.microsoft.com/office/drawing/2014/main" id="{BD62C515-ACCF-5EE1-6F1B-F5B9004FAB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eaLnBrk="1" hangingPunct="1">
              <a:buFontTx/>
              <a:buNone/>
            </a:pPr>
            <a:r>
              <a:rPr lang="tr-TR" altLang="tr-TR" dirty="0"/>
              <a:t>Konuşmak, iletişim araçlarından biridir ve şu şekillerde kullanılır:</a:t>
            </a:r>
          </a:p>
          <a:p>
            <a:pPr algn="just" eaLnBrk="1" hangingPunct="1"/>
            <a:r>
              <a:rPr lang="tr-TR" altLang="tr-TR" dirty="0"/>
              <a:t>Bir durumu/ihtiyacı anlatmak: aşk, korku ..</a:t>
            </a:r>
          </a:p>
          <a:p>
            <a:pPr algn="just" eaLnBrk="1" hangingPunct="1"/>
            <a:r>
              <a:rPr lang="tr-TR" altLang="tr-TR" dirty="0"/>
              <a:t>Bir sinyal göndermek: bir şeyi provoke etmek ve diğerini reaksiyona zorlamak</a:t>
            </a:r>
          </a:p>
          <a:p>
            <a:pPr algn="just" eaLnBrk="1" hangingPunct="1"/>
            <a:r>
              <a:rPr lang="tr-TR" altLang="tr-TR" dirty="0"/>
              <a:t>Tanımlamak: bir durumu, ilişkileri, vs.</a:t>
            </a:r>
          </a:p>
          <a:p>
            <a:pPr algn="just" eaLnBrk="1" hangingPunct="1"/>
            <a:r>
              <a:rPr lang="tr-TR" altLang="tr-TR" dirty="0"/>
              <a:t>Tartışmak</a:t>
            </a:r>
          </a:p>
          <a:p>
            <a:pPr algn="just" eaLnBrk="1" hangingPunct="1">
              <a:buFontTx/>
              <a:buNone/>
            </a:pPr>
            <a:endParaRPr lang="ru-RU" altLang="tr-TR" dirty="0"/>
          </a:p>
        </p:txBody>
      </p:sp>
    </p:spTree>
    <p:extLst>
      <p:ext uri="{BB962C8B-B14F-4D97-AF65-F5344CB8AC3E}">
        <p14:creationId xmlns:p14="http://schemas.microsoft.com/office/powerpoint/2010/main" val="30468875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4745F432-8E12-42E2-1317-B8F8B4DD8BDF}"/>
              </a:ext>
            </a:extLst>
          </p:cNvPr>
          <p:cNvSpPr txBox="1">
            <a:spLocks noChangeArrowheads="1"/>
          </p:cNvSpPr>
          <p:nvPr/>
        </p:nvSpPr>
        <p:spPr bwMode="auto">
          <a:xfrm>
            <a:off x="3429000" y="1144589"/>
            <a:ext cx="5334000" cy="5286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sz="2800">
                <a:latin typeface="+mn-lt"/>
              </a:rPr>
              <a:t>Konuşmanın 5 fonksiyonu</a:t>
            </a:r>
            <a:endParaRPr lang="ru-RU" altLang="tr-TR" sz="2800">
              <a:latin typeface="+mn-lt"/>
            </a:endParaRPr>
          </a:p>
        </p:txBody>
      </p:sp>
      <p:sp>
        <p:nvSpPr>
          <p:cNvPr id="11" name="Oval 3">
            <a:extLst>
              <a:ext uri="{FF2B5EF4-FFF2-40B4-BE49-F238E27FC236}">
                <a16:creationId xmlns:a16="http://schemas.microsoft.com/office/drawing/2014/main" id="{CF69283E-52C4-7F17-1C7C-DF3A7AB9EB31}"/>
              </a:ext>
            </a:extLst>
          </p:cNvPr>
          <p:cNvSpPr>
            <a:spLocks noChangeArrowheads="1"/>
          </p:cNvSpPr>
          <p:nvPr/>
        </p:nvSpPr>
        <p:spPr bwMode="auto">
          <a:xfrm>
            <a:off x="1828800" y="3278188"/>
            <a:ext cx="1905000" cy="20574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latin typeface="+mn-lt"/>
            </a:endParaRPr>
          </a:p>
        </p:txBody>
      </p:sp>
      <p:sp>
        <p:nvSpPr>
          <p:cNvPr id="12" name="Text Box 4">
            <a:extLst>
              <a:ext uri="{FF2B5EF4-FFF2-40B4-BE49-F238E27FC236}">
                <a16:creationId xmlns:a16="http://schemas.microsoft.com/office/drawing/2014/main" id="{BB087FE2-4018-CBAF-AB28-364C45B80CBF}"/>
              </a:ext>
            </a:extLst>
          </p:cNvPr>
          <p:cNvSpPr txBox="1">
            <a:spLocks noChangeArrowheads="1"/>
          </p:cNvSpPr>
          <p:nvPr/>
        </p:nvSpPr>
        <p:spPr bwMode="auto">
          <a:xfrm>
            <a:off x="2133600" y="3735389"/>
            <a:ext cx="1371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sz="1800" b="1">
                <a:latin typeface="+mn-lt"/>
              </a:rPr>
              <a:t>Gönderenin düşünce ve duygularını aktarır</a:t>
            </a:r>
            <a:endParaRPr lang="ru-RU" altLang="tr-TR" sz="1800" b="1">
              <a:latin typeface="+mn-lt"/>
            </a:endParaRPr>
          </a:p>
        </p:txBody>
      </p:sp>
      <p:sp>
        <p:nvSpPr>
          <p:cNvPr id="13" name="Oval 5">
            <a:extLst>
              <a:ext uri="{FF2B5EF4-FFF2-40B4-BE49-F238E27FC236}">
                <a16:creationId xmlns:a16="http://schemas.microsoft.com/office/drawing/2014/main" id="{C04EE684-D0AF-3100-AEE2-014BC912344E}"/>
              </a:ext>
            </a:extLst>
          </p:cNvPr>
          <p:cNvSpPr>
            <a:spLocks noChangeArrowheads="1"/>
          </p:cNvSpPr>
          <p:nvPr/>
        </p:nvSpPr>
        <p:spPr bwMode="auto">
          <a:xfrm>
            <a:off x="4953000" y="1906588"/>
            <a:ext cx="1905000" cy="20574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latin typeface="+mn-lt"/>
            </a:endParaRPr>
          </a:p>
        </p:txBody>
      </p:sp>
      <p:sp>
        <p:nvSpPr>
          <p:cNvPr id="14" name="Text Box 6">
            <a:extLst>
              <a:ext uri="{FF2B5EF4-FFF2-40B4-BE49-F238E27FC236}">
                <a16:creationId xmlns:a16="http://schemas.microsoft.com/office/drawing/2014/main" id="{F3A2636F-619E-CAEB-0240-B24CC0B8438F}"/>
              </a:ext>
            </a:extLst>
          </p:cNvPr>
          <p:cNvSpPr txBox="1">
            <a:spLocks noChangeArrowheads="1"/>
          </p:cNvSpPr>
          <p:nvPr/>
        </p:nvSpPr>
        <p:spPr bwMode="auto">
          <a:xfrm>
            <a:off x="5181600" y="2439989"/>
            <a:ext cx="1600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sz="1800" b="1">
                <a:latin typeface="+mn-lt"/>
              </a:rPr>
              <a:t>Konuyu belirtir ve bilgilendirir</a:t>
            </a:r>
            <a:endParaRPr lang="ru-RU" altLang="tr-TR" sz="1800" b="1">
              <a:latin typeface="+mn-lt"/>
            </a:endParaRPr>
          </a:p>
        </p:txBody>
      </p:sp>
      <p:sp>
        <p:nvSpPr>
          <p:cNvPr id="15" name="Text Box 7">
            <a:extLst>
              <a:ext uri="{FF2B5EF4-FFF2-40B4-BE49-F238E27FC236}">
                <a16:creationId xmlns:a16="http://schemas.microsoft.com/office/drawing/2014/main" id="{50EFB444-1F3D-E127-D2D3-AEFAE49BEBE6}"/>
              </a:ext>
            </a:extLst>
          </p:cNvPr>
          <p:cNvSpPr txBox="1">
            <a:spLocks noChangeArrowheads="1"/>
          </p:cNvSpPr>
          <p:nvPr/>
        </p:nvSpPr>
        <p:spPr bwMode="auto">
          <a:xfrm>
            <a:off x="5334000" y="4268788"/>
            <a:ext cx="1143000" cy="4699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latin typeface="+mn-lt"/>
              </a:rPr>
              <a:t>sohbet</a:t>
            </a:r>
            <a:endParaRPr lang="ru-RU" altLang="tr-TR">
              <a:latin typeface="+mn-lt"/>
            </a:endParaRPr>
          </a:p>
        </p:txBody>
      </p:sp>
      <p:sp>
        <p:nvSpPr>
          <p:cNvPr id="16" name="Text Box 8">
            <a:extLst>
              <a:ext uri="{FF2B5EF4-FFF2-40B4-BE49-F238E27FC236}">
                <a16:creationId xmlns:a16="http://schemas.microsoft.com/office/drawing/2014/main" id="{06EB6675-2E61-D5F4-1293-EE3E00672A2B}"/>
              </a:ext>
            </a:extLst>
          </p:cNvPr>
          <p:cNvSpPr txBox="1">
            <a:spLocks noChangeArrowheads="1"/>
          </p:cNvSpPr>
          <p:nvPr/>
        </p:nvSpPr>
        <p:spPr bwMode="auto">
          <a:xfrm>
            <a:off x="5105400" y="4954588"/>
            <a:ext cx="1676400" cy="4699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a:latin typeface="+mn-lt"/>
              </a:rPr>
              <a:t>Üst iletişim</a:t>
            </a:r>
            <a:endParaRPr lang="ru-RU" altLang="tr-TR">
              <a:latin typeface="+mn-lt"/>
            </a:endParaRPr>
          </a:p>
        </p:txBody>
      </p:sp>
      <p:sp>
        <p:nvSpPr>
          <p:cNvPr id="17" name="Oval 9">
            <a:extLst>
              <a:ext uri="{FF2B5EF4-FFF2-40B4-BE49-F238E27FC236}">
                <a16:creationId xmlns:a16="http://schemas.microsoft.com/office/drawing/2014/main" id="{5BF1C9F8-59CA-911B-6B9D-63B2D48CC684}"/>
              </a:ext>
            </a:extLst>
          </p:cNvPr>
          <p:cNvSpPr>
            <a:spLocks noChangeArrowheads="1"/>
          </p:cNvSpPr>
          <p:nvPr/>
        </p:nvSpPr>
        <p:spPr bwMode="auto">
          <a:xfrm>
            <a:off x="8153400" y="3278188"/>
            <a:ext cx="1981200" cy="20574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latin typeface="+mn-lt"/>
            </a:endParaRPr>
          </a:p>
        </p:txBody>
      </p:sp>
      <p:sp>
        <p:nvSpPr>
          <p:cNvPr id="18" name="Text Box 10">
            <a:extLst>
              <a:ext uri="{FF2B5EF4-FFF2-40B4-BE49-F238E27FC236}">
                <a16:creationId xmlns:a16="http://schemas.microsoft.com/office/drawing/2014/main" id="{4D1C0D80-2688-364A-A394-E8202877D8C0}"/>
              </a:ext>
            </a:extLst>
          </p:cNvPr>
          <p:cNvSpPr txBox="1">
            <a:spLocks noChangeArrowheads="1"/>
          </p:cNvSpPr>
          <p:nvPr/>
        </p:nvSpPr>
        <p:spPr bwMode="auto">
          <a:xfrm>
            <a:off x="8458200" y="3582988"/>
            <a:ext cx="15240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sz="1800" b="1">
                <a:latin typeface="+mn-lt"/>
              </a:rPr>
              <a:t>Alıcıya, gönderenin talep ve beklentilerini aktarır</a:t>
            </a:r>
            <a:endParaRPr lang="ru-RU" altLang="tr-TR" sz="1800" b="1">
              <a:latin typeface="+mn-lt"/>
            </a:endParaRPr>
          </a:p>
        </p:txBody>
      </p:sp>
    </p:spTree>
    <p:extLst>
      <p:ext uri="{BB962C8B-B14F-4D97-AF65-F5344CB8AC3E}">
        <p14:creationId xmlns:p14="http://schemas.microsoft.com/office/powerpoint/2010/main" val="41466704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2">
            <a:extLst>
              <a:ext uri="{FF2B5EF4-FFF2-40B4-BE49-F238E27FC236}">
                <a16:creationId xmlns:a16="http://schemas.microsoft.com/office/drawing/2014/main" id="{858486E3-7661-C9BD-83AA-DCC00AF95F93}"/>
              </a:ext>
            </a:extLst>
          </p:cNvPr>
          <p:cNvSpPr>
            <a:spLocks noChangeArrowheads="1"/>
          </p:cNvSpPr>
          <p:nvPr/>
        </p:nvSpPr>
        <p:spPr bwMode="auto">
          <a:xfrm>
            <a:off x="2057400" y="1295400"/>
            <a:ext cx="609600" cy="4495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20" name="AutoShape 3">
            <a:extLst>
              <a:ext uri="{FF2B5EF4-FFF2-40B4-BE49-F238E27FC236}">
                <a16:creationId xmlns:a16="http://schemas.microsoft.com/office/drawing/2014/main" id="{F4C5294C-9BFB-45D9-9345-E50EE8A6D8F6}"/>
              </a:ext>
            </a:extLst>
          </p:cNvPr>
          <p:cNvSpPr>
            <a:spLocks noChangeArrowheads="1"/>
          </p:cNvSpPr>
          <p:nvPr/>
        </p:nvSpPr>
        <p:spPr bwMode="auto">
          <a:xfrm>
            <a:off x="2590800" y="1676400"/>
            <a:ext cx="3886200" cy="914400"/>
          </a:xfrm>
          <a:prstGeom prst="rightArrow">
            <a:avLst>
              <a:gd name="adj1" fmla="val 50000"/>
              <a:gd name="adj2" fmla="val 106250"/>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21" name="AutoShape 4">
            <a:extLst>
              <a:ext uri="{FF2B5EF4-FFF2-40B4-BE49-F238E27FC236}">
                <a16:creationId xmlns:a16="http://schemas.microsoft.com/office/drawing/2014/main" id="{E12D53C2-307C-894B-C78E-A265E5C36329}"/>
              </a:ext>
            </a:extLst>
          </p:cNvPr>
          <p:cNvSpPr>
            <a:spLocks noChangeArrowheads="1"/>
          </p:cNvSpPr>
          <p:nvPr/>
        </p:nvSpPr>
        <p:spPr bwMode="auto">
          <a:xfrm>
            <a:off x="2667000" y="3124200"/>
            <a:ext cx="3810000" cy="914400"/>
          </a:xfrm>
          <a:prstGeom prst="rightArrow">
            <a:avLst>
              <a:gd name="adj1" fmla="val 50000"/>
              <a:gd name="adj2" fmla="val 104167"/>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22" name="AutoShape 5">
            <a:extLst>
              <a:ext uri="{FF2B5EF4-FFF2-40B4-BE49-F238E27FC236}">
                <a16:creationId xmlns:a16="http://schemas.microsoft.com/office/drawing/2014/main" id="{E68B120E-28CD-9C15-B28C-899096F80E2F}"/>
              </a:ext>
            </a:extLst>
          </p:cNvPr>
          <p:cNvSpPr>
            <a:spLocks noChangeArrowheads="1"/>
          </p:cNvSpPr>
          <p:nvPr/>
        </p:nvSpPr>
        <p:spPr bwMode="auto">
          <a:xfrm>
            <a:off x="2590800" y="4572000"/>
            <a:ext cx="3886200" cy="914400"/>
          </a:xfrm>
          <a:prstGeom prst="rightArrow">
            <a:avLst>
              <a:gd name="adj1" fmla="val 50000"/>
              <a:gd name="adj2" fmla="val 106250"/>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23" name="Line 6">
            <a:extLst>
              <a:ext uri="{FF2B5EF4-FFF2-40B4-BE49-F238E27FC236}">
                <a16:creationId xmlns:a16="http://schemas.microsoft.com/office/drawing/2014/main" id="{8E116320-2F25-5908-46D5-3CFE530C8E56}"/>
              </a:ext>
            </a:extLst>
          </p:cNvPr>
          <p:cNvSpPr>
            <a:spLocks noChangeShapeType="1"/>
          </p:cNvSpPr>
          <p:nvPr/>
        </p:nvSpPr>
        <p:spPr bwMode="auto">
          <a:xfrm flipV="1">
            <a:off x="3124200" y="2362200"/>
            <a:ext cx="0" cy="990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4" name="Line 7">
            <a:extLst>
              <a:ext uri="{FF2B5EF4-FFF2-40B4-BE49-F238E27FC236}">
                <a16:creationId xmlns:a16="http://schemas.microsoft.com/office/drawing/2014/main" id="{51C9BCB7-771E-D489-5463-4A044DAD13C4}"/>
              </a:ext>
            </a:extLst>
          </p:cNvPr>
          <p:cNvSpPr>
            <a:spLocks noChangeShapeType="1"/>
          </p:cNvSpPr>
          <p:nvPr/>
        </p:nvSpPr>
        <p:spPr bwMode="auto">
          <a:xfrm flipV="1">
            <a:off x="3581400" y="2362200"/>
            <a:ext cx="0" cy="99060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5" name="Line 8">
            <a:extLst>
              <a:ext uri="{FF2B5EF4-FFF2-40B4-BE49-F238E27FC236}">
                <a16:creationId xmlns:a16="http://schemas.microsoft.com/office/drawing/2014/main" id="{B8841CE0-6101-1337-F917-C6394F666221}"/>
              </a:ext>
            </a:extLst>
          </p:cNvPr>
          <p:cNvSpPr>
            <a:spLocks noChangeShapeType="1"/>
          </p:cNvSpPr>
          <p:nvPr/>
        </p:nvSpPr>
        <p:spPr bwMode="auto">
          <a:xfrm>
            <a:off x="3124200" y="3810000"/>
            <a:ext cx="0" cy="990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 name="Line 9">
            <a:extLst>
              <a:ext uri="{FF2B5EF4-FFF2-40B4-BE49-F238E27FC236}">
                <a16:creationId xmlns:a16="http://schemas.microsoft.com/office/drawing/2014/main" id="{3CEAF4A6-4F90-0080-A654-5C939A9CD035}"/>
              </a:ext>
            </a:extLst>
          </p:cNvPr>
          <p:cNvSpPr>
            <a:spLocks noChangeShapeType="1"/>
          </p:cNvSpPr>
          <p:nvPr/>
        </p:nvSpPr>
        <p:spPr bwMode="auto">
          <a:xfrm>
            <a:off x="3581400" y="3810000"/>
            <a:ext cx="0" cy="99060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7" name="WordArt 10">
            <a:extLst>
              <a:ext uri="{FF2B5EF4-FFF2-40B4-BE49-F238E27FC236}">
                <a16:creationId xmlns:a16="http://schemas.microsoft.com/office/drawing/2014/main" id="{A32EC689-11FB-B006-AFD5-46C0FBD185C2}"/>
              </a:ext>
            </a:extLst>
          </p:cNvPr>
          <p:cNvSpPr>
            <a:spLocks noChangeArrowheads="1" noChangeShapeType="1" noTextEdit="1"/>
          </p:cNvSpPr>
          <p:nvPr/>
        </p:nvSpPr>
        <p:spPr bwMode="auto">
          <a:xfrm>
            <a:off x="2667000" y="1981200"/>
            <a:ext cx="1905000" cy="304800"/>
          </a:xfrm>
          <a:prstGeom prst="rect">
            <a:avLst/>
          </a:prstGeom>
        </p:spPr>
        <p:txBody>
          <a:bodyPr wrap="none" fromWordArt="1">
            <a:prstTxWarp prst="textPlain">
              <a:avLst>
                <a:gd name="adj" fmla="val 50000"/>
              </a:avLst>
            </a:prstTxWarp>
          </a:bodyPr>
          <a:lstStyle/>
          <a:p>
            <a:pPr algn="ctr"/>
            <a:r>
              <a:rPr lang="tr-TR" sz="3600" kern="10">
                <a:ln w="9525">
                  <a:solidFill>
                    <a:srgbClr val="000000"/>
                  </a:solidFill>
                  <a:round/>
                  <a:headEnd/>
                  <a:tailEnd/>
                </a:ln>
                <a:solidFill>
                  <a:srgbClr val="000000"/>
                </a:solidFill>
                <a:cs typeface="Times New Roman" panose="02020603050405020304" pitchFamily="18" charset="0"/>
              </a:rPr>
              <a:t>beden dili</a:t>
            </a:r>
          </a:p>
        </p:txBody>
      </p:sp>
      <p:sp>
        <p:nvSpPr>
          <p:cNvPr id="28" name="WordArt 11">
            <a:extLst>
              <a:ext uri="{FF2B5EF4-FFF2-40B4-BE49-F238E27FC236}">
                <a16:creationId xmlns:a16="http://schemas.microsoft.com/office/drawing/2014/main" id="{25109F13-7D68-5DE8-2226-417CA8EAD8C3}"/>
              </a:ext>
            </a:extLst>
          </p:cNvPr>
          <p:cNvSpPr>
            <a:spLocks noChangeArrowheads="1" noChangeShapeType="1" noTextEdit="1"/>
          </p:cNvSpPr>
          <p:nvPr/>
        </p:nvSpPr>
        <p:spPr bwMode="auto">
          <a:xfrm>
            <a:off x="2667000" y="4876800"/>
            <a:ext cx="1905000" cy="304800"/>
          </a:xfrm>
          <a:prstGeom prst="rect">
            <a:avLst/>
          </a:prstGeom>
        </p:spPr>
        <p:txBody>
          <a:bodyPr wrap="none" fromWordArt="1">
            <a:prstTxWarp prst="textPlain">
              <a:avLst>
                <a:gd name="adj" fmla="val 50000"/>
              </a:avLst>
            </a:prstTxWarp>
          </a:bodyPr>
          <a:lstStyle/>
          <a:p>
            <a:pPr algn="ctr"/>
            <a:r>
              <a:rPr lang="tr-TR" sz="3600" kern="10">
                <a:ln w="9525">
                  <a:solidFill>
                    <a:srgbClr val="000000"/>
                  </a:solidFill>
                  <a:round/>
                  <a:headEnd/>
                  <a:tailEnd/>
                </a:ln>
                <a:solidFill>
                  <a:srgbClr val="000000"/>
                </a:solidFill>
                <a:cs typeface="Times New Roman" panose="02020603050405020304" pitchFamily="18" charset="0"/>
              </a:rPr>
              <a:t>beden dili</a:t>
            </a:r>
          </a:p>
        </p:txBody>
      </p:sp>
      <p:sp>
        <p:nvSpPr>
          <p:cNvPr id="29" name="WordArt 12">
            <a:extLst>
              <a:ext uri="{FF2B5EF4-FFF2-40B4-BE49-F238E27FC236}">
                <a16:creationId xmlns:a16="http://schemas.microsoft.com/office/drawing/2014/main" id="{386620E8-8183-0EA1-46C3-E20F56E9DC08}"/>
              </a:ext>
            </a:extLst>
          </p:cNvPr>
          <p:cNvSpPr>
            <a:spLocks noChangeArrowheads="1" noChangeShapeType="1" noTextEdit="1"/>
          </p:cNvSpPr>
          <p:nvPr/>
        </p:nvSpPr>
        <p:spPr bwMode="auto">
          <a:xfrm>
            <a:off x="2743200" y="3505200"/>
            <a:ext cx="1752600" cy="228600"/>
          </a:xfrm>
          <a:prstGeom prst="rect">
            <a:avLst/>
          </a:prstGeom>
        </p:spPr>
        <p:txBody>
          <a:bodyPr wrap="none" fromWordArt="1">
            <a:prstTxWarp prst="textPlain">
              <a:avLst>
                <a:gd name="adj" fmla="val 50000"/>
              </a:avLst>
            </a:prstTxWarp>
          </a:bodyPr>
          <a:lstStyle/>
          <a:p>
            <a:pPr algn="ctr"/>
            <a:r>
              <a:rPr lang="tr-TR" sz="3600" kern="10">
                <a:ln w="9525">
                  <a:solidFill>
                    <a:srgbClr val="000000"/>
                  </a:solidFill>
                  <a:round/>
                  <a:headEnd/>
                  <a:tailEnd/>
                </a:ln>
                <a:solidFill>
                  <a:srgbClr val="000000"/>
                </a:solidFill>
                <a:cs typeface="Times New Roman" panose="02020603050405020304" pitchFamily="18" charset="0"/>
              </a:rPr>
              <a:t>konuşma</a:t>
            </a:r>
          </a:p>
        </p:txBody>
      </p:sp>
      <p:sp>
        <p:nvSpPr>
          <p:cNvPr id="30" name="Rectangle 13">
            <a:extLst>
              <a:ext uri="{FF2B5EF4-FFF2-40B4-BE49-F238E27FC236}">
                <a16:creationId xmlns:a16="http://schemas.microsoft.com/office/drawing/2014/main" id="{0038A033-3AA7-1393-89B7-A53D3BC51B99}"/>
              </a:ext>
            </a:extLst>
          </p:cNvPr>
          <p:cNvSpPr>
            <a:spLocks noChangeArrowheads="1"/>
          </p:cNvSpPr>
          <p:nvPr/>
        </p:nvSpPr>
        <p:spPr bwMode="auto">
          <a:xfrm>
            <a:off x="4800600" y="2133600"/>
            <a:ext cx="457200" cy="281940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31" name="WordArt 14">
            <a:extLst>
              <a:ext uri="{FF2B5EF4-FFF2-40B4-BE49-F238E27FC236}">
                <a16:creationId xmlns:a16="http://schemas.microsoft.com/office/drawing/2014/main" id="{DE4335E5-5261-A621-84CA-F29F5929AB5A}"/>
              </a:ext>
            </a:extLst>
          </p:cNvPr>
          <p:cNvSpPr>
            <a:spLocks noChangeArrowheads="1" noChangeShapeType="1" noTextEdit="1"/>
          </p:cNvSpPr>
          <p:nvPr/>
        </p:nvSpPr>
        <p:spPr bwMode="auto">
          <a:xfrm rot="5400000">
            <a:off x="3700463" y="3370263"/>
            <a:ext cx="2670175" cy="342900"/>
          </a:xfrm>
          <a:prstGeom prst="rect">
            <a:avLst/>
          </a:prstGeom>
        </p:spPr>
        <p:txBody>
          <a:bodyPr vert="wordArtVert" wrap="none" fromWordArt="1">
            <a:prstTxWarp prst="textPlain">
              <a:avLst>
                <a:gd name="adj" fmla="val 50000"/>
              </a:avLst>
            </a:prstTxWarp>
          </a:bodyPr>
          <a:lstStyle/>
          <a:p>
            <a:pPr algn="ctr" fontAlgn="auto"/>
            <a:r>
              <a:rPr lang="tr-TR" kern="10">
                <a:ln w="9525">
                  <a:solidFill>
                    <a:srgbClr val="800000"/>
                  </a:solidFill>
                  <a:round/>
                  <a:headEnd/>
                  <a:tailEnd/>
                </a:ln>
                <a:solidFill>
                  <a:srgbClr val="800000"/>
                </a:solidFill>
                <a:effectLst>
                  <a:outerShdw dist="35921" dir="2700000" algn="ctr" rotWithShape="0">
                    <a:srgbClr val="C0C0C0"/>
                  </a:outerShdw>
                </a:effectLst>
                <a:latin typeface="Arial" panose="020B0604020202020204" pitchFamily="34" charset="0"/>
                <a:cs typeface="Arial" panose="020B0604020202020204" pitchFamily="34" charset="0"/>
              </a:rPr>
              <a:t>çelişki</a:t>
            </a:r>
          </a:p>
        </p:txBody>
      </p:sp>
      <p:sp>
        <p:nvSpPr>
          <p:cNvPr id="32" name="Oval 15">
            <a:extLst>
              <a:ext uri="{FF2B5EF4-FFF2-40B4-BE49-F238E27FC236}">
                <a16:creationId xmlns:a16="http://schemas.microsoft.com/office/drawing/2014/main" id="{71A3D635-71DD-88DE-D19B-DF895FF90461}"/>
              </a:ext>
            </a:extLst>
          </p:cNvPr>
          <p:cNvSpPr>
            <a:spLocks noChangeArrowheads="1"/>
          </p:cNvSpPr>
          <p:nvPr/>
        </p:nvSpPr>
        <p:spPr bwMode="auto">
          <a:xfrm>
            <a:off x="6781800" y="990600"/>
            <a:ext cx="3276600" cy="50292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33" name="Text Box 16">
            <a:extLst>
              <a:ext uri="{FF2B5EF4-FFF2-40B4-BE49-F238E27FC236}">
                <a16:creationId xmlns:a16="http://schemas.microsoft.com/office/drawing/2014/main" id="{EC51A06B-F3BE-230F-E850-7A259EA5EB6D}"/>
              </a:ext>
            </a:extLst>
          </p:cNvPr>
          <p:cNvSpPr txBox="1">
            <a:spLocks noChangeArrowheads="1"/>
          </p:cNvSpPr>
          <p:nvPr/>
        </p:nvSpPr>
        <p:spPr bwMode="auto">
          <a:xfrm>
            <a:off x="7315200" y="1730376"/>
            <a:ext cx="2209800"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sz="2100"/>
              <a:t>Konuşma ve vücut-dili ile verilen mesajlar arasındaki çelişki, alıcı tarafında bir karışıklık yaratır ve gönderenin tam olarak anlaşılamamasına neden olur.</a:t>
            </a:r>
            <a:endParaRPr lang="ru-RU" altLang="tr-TR" sz="2100"/>
          </a:p>
        </p:txBody>
      </p:sp>
      <p:sp>
        <p:nvSpPr>
          <p:cNvPr id="34" name="WordArt 18">
            <a:extLst>
              <a:ext uri="{FF2B5EF4-FFF2-40B4-BE49-F238E27FC236}">
                <a16:creationId xmlns:a16="http://schemas.microsoft.com/office/drawing/2014/main" id="{BE55CDE6-E0BC-25FB-32B1-4C07BFA7E8F9}"/>
              </a:ext>
            </a:extLst>
          </p:cNvPr>
          <p:cNvSpPr>
            <a:spLocks noChangeArrowheads="1" noChangeShapeType="1" noTextEdit="1"/>
          </p:cNvSpPr>
          <p:nvPr/>
        </p:nvSpPr>
        <p:spPr bwMode="auto">
          <a:xfrm rot="5400000">
            <a:off x="1176338" y="3319463"/>
            <a:ext cx="2362200" cy="447675"/>
          </a:xfrm>
          <a:prstGeom prst="rect">
            <a:avLst/>
          </a:prstGeom>
        </p:spPr>
        <p:txBody>
          <a:bodyPr vert="wordArtVert" wrap="none" fromWordArt="1">
            <a:prstTxWarp prst="textPlain">
              <a:avLst>
                <a:gd name="adj" fmla="val 50000"/>
              </a:avLst>
            </a:prstTxWarp>
          </a:bodyPr>
          <a:lstStyle/>
          <a:p>
            <a:pPr algn="ctr" fontAlgn="auto"/>
            <a:r>
              <a:rPr lang="tr-TR" sz="3600" kern="10">
                <a:ln w="9525">
                  <a:solidFill>
                    <a:srgbClr val="000000"/>
                  </a:solidFill>
                  <a:round/>
                  <a:headEnd/>
                  <a:tailEnd/>
                </a:ln>
                <a:solidFill>
                  <a:srgbClr val="000000"/>
                </a:solidFill>
                <a:latin typeface="Arial" panose="020B0604020202020204" pitchFamily="34" charset="0"/>
                <a:cs typeface="Arial" panose="020B0604020202020204" pitchFamily="34" charset="0"/>
              </a:rPr>
              <a:t>Gönderen</a:t>
            </a:r>
          </a:p>
        </p:txBody>
      </p:sp>
    </p:spTree>
    <p:extLst>
      <p:ext uri="{BB962C8B-B14F-4D97-AF65-F5344CB8AC3E}">
        <p14:creationId xmlns:p14="http://schemas.microsoft.com/office/powerpoint/2010/main" val="1220094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a:extLst>
              <a:ext uri="{FF2B5EF4-FFF2-40B4-BE49-F238E27FC236}">
                <a16:creationId xmlns:a16="http://schemas.microsoft.com/office/drawing/2014/main" id="{C196C63D-1643-578C-4727-041C38B1BAAE}"/>
              </a:ext>
            </a:extLst>
          </p:cNvPr>
          <p:cNvSpPr>
            <a:spLocks noGrp="1" noChangeArrowheads="1"/>
          </p:cNvSpPr>
          <p:nvPr>
            <p:ph type="title"/>
          </p:nvPr>
        </p:nvSpPr>
        <p:spPr bwMode="auto">
          <a:xfrm>
            <a:off x="2209800" y="998538"/>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Kullanılmayacak Kelimeler</a:t>
            </a:r>
            <a:endParaRPr lang="en-US" altLang="tr-TR" dirty="0">
              <a:solidFill>
                <a:schemeClr val="accent1">
                  <a:lumMod val="50000"/>
                </a:schemeClr>
              </a:solidFill>
            </a:endParaRPr>
          </a:p>
        </p:txBody>
      </p:sp>
      <p:sp>
        <p:nvSpPr>
          <p:cNvPr id="35" name="Rectangle 3">
            <a:extLst>
              <a:ext uri="{FF2B5EF4-FFF2-40B4-BE49-F238E27FC236}">
                <a16:creationId xmlns:a16="http://schemas.microsoft.com/office/drawing/2014/main" id="{22E53425-EA40-F19A-AAF9-156FDE9A0FD6}"/>
              </a:ext>
            </a:extLst>
          </p:cNvPr>
          <p:cNvSpPr txBox="1">
            <a:spLocks noChangeArrowheads="1"/>
          </p:cNvSpPr>
          <p:nvPr/>
        </p:nvSpPr>
        <p:spPr bwMode="auto">
          <a:xfrm>
            <a:off x="2135188" y="2205038"/>
            <a:ext cx="38100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mtClean="0"/>
              <a:t>HAYIR</a:t>
            </a:r>
          </a:p>
          <a:p>
            <a:r>
              <a:rPr lang="tr-TR" altLang="tr-TR" smtClean="0"/>
              <a:t>OLMAZ</a:t>
            </a:r>
          </a:p>
          <a:p>
            <a:r>
              <a:rPr lang="tr-TR" altLang="tr-TR" smtClean="0"/>
              <a:t>YASAK</a:t>
            </a:r>
          </a:p>
          <a:p>
            <a:r>
              <a:rPr lang="tr-TR" altLang="tr-TR" smtClean="0"/>
              <a:t>BEN ÖYLE İSTİYORUM</a:t>
            </a:r>
          </a:p>
          <a:p>
            <a:r>
              <a:rPr lang="tr-TR" altLang="tr-TR" smtClean="0"/>
              <a:t>SEN KARIŞMA</a:t>
            </a:r>
          </a:p>
          <a:p>
            <a:endParaRPr lang="en-US" altLang="tr-TR"/>
          </a:p>
        </p:txBody>
      </p:sp>
      <p:sp>
        <p:nvSpPr>
          <p:cNvPr id="36" name="Rectangle 4">
            <a:extLst>
              <a:ext uri="{FF2B5EF4-FFF2-40B4-BE49-F238E27FC236}">
                <a16:creationId xmlns:a16="http://schemas.microsoft.com/office/drawing/2014/main" id="{7046ED73-8BA2-860A-043B-24FB7A0CB4B3}"/>
              </a:ext>
            </a:extLst>
          </p:cNvPr>
          <p:cNvSpPr txBox="1">
            <a:spLocks noChangeArrowheads="1"/>
          </p:cNvSpPr>
          <p:nvPr/>
        </p:nvSpPr>
        <p:spPr bwMode="auto">
          <a:xfrm>
            <a:off x="6172200" y="2373313"/>
            <a:ext cx="38100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mtClean="0"/>
              <a:t>Anlamıyorsun..</a:t>
            </a:r>
          </a:p>
          <a:p>
            <a:r>
              <a:rPr lang="tr-TR" altLang="tr-TR" smtClean="0"/>
              <a:t>Yanlış anladın..</a:t>
            </a:r>
          </a:p>
          <a:p>
            <a:r>
              <a:rPr lang="tr-TR" altLang="tr-TR" smtClean="0"/>
              <a:t>SANANE</a:t>
            </a:r>
          </a:p>
          <a:p>
            <a:r>
              <a:rPr lang="tr-TR" altLang="tr-TR" smtClean="0"/>
              <a:t>BANANE</a:t>
            </a:r>
          </a:p>
          <a:p>
            <a:r>
              <a:rPr lang="tr-TR" altLang="tr-TR" smtClean="0"/>
              <a:t>Senin anlayacağın...</a:t>
            </a:r>
            <a:endParaRPr lang="en-US" altLang="tr-TR" smtClean="0"/>
          </a:p>
          <a:p>
            <a:endParaRPr lang="en-US" altLang="tr-TR" dirty="0"/>
          </a:p>
        </p:txBody>
      </p:sp>
    </p:spTree>
    <p:extLst>
      <p:ext uri="{BB962C8B-B14F-4D97-AF65-F5344CB8AC3E}">
        <p14:creationId xmlns:p14="http://schemas.microsoft.com/office/powerpoint/2010/main" val="143538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0AA6551C-396B-ECDA-6F8B-0FE4508663F9}"/>
              </a:ext>
            </a:extLst>
          </p:cNvPr>
          <p:cNvSpPr>
            <a:spLocks noGrp="1" noChangeArrowheads="1"/>
          </p:cNvSpPr>
          <p:nvPr>
            <p:ph type="title"/>
          </p:nvPr>
        </p:nvSpPr>
        <p:spPr bwMode="auto">
          <a:xfrm>
            <a:off x="2209800" y="99695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Sık Kullanılması Gerekenler</a:t>
            </a:r>
            <a:endParaRPr lang="en-US" altLang="tr-TR" dirty="0">
              <a:solidFill>
                <a:schemeClr val="accent1">
                  <a:lumMod val="50000"/>
                </a:schemeClr>
              </a:solidFill>
            </a:endParaRPr>
          </a:p>
        </p:txBody>
      </p:sp>
      <p:sp>
        <p:nvSpPr>
          <p:cNvPr id="7" name="Rectangle 3">
            <a:extLst>
              <a:ext uri="{FF2B5EF4-FFF2-40B4-BE49-F238E27FC236}">
                <a16:creationId xmlns:a16="http://schemas.microsoft.com/office/drawing/2014/main" id="{D86BC187-D9CE-2DA4-3A96-B1B9001AEB3E}"/>
              </a:ext>
            </a:extLst>
          </p:cNvPr>
          <p:cNvSpPr txBox="1">
            <a:spLocks noChangeArrowheads="1"/>
          </p:cNvSpPr>
          <p:nvPr/>
        </p:nvSpPr>
        <p:spPr bwMode="auto">
          <a:xfrm>
            <a:off x="3216275" y="2109788"/>
            <a:ext cx="6248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400" smtClean="0"/>
              <a:t>Lütfen</a:t>
            </a:r>
          </a:p>
          <a:p>
            <a:r>
              <a:rPr lang="tr-TR" altLang="tr-TR" sz="2400" smtClean="0"/>
              <a:t>İyi Günler..</a:t>
            </a:r>
          </a:p>
          <a:p>
            <a:r>
              <a:rPr lang="tr-TR" altLang="tr-TR" sz="2400" smtClean="0"/>
              <a:t>Bana Göre..</a:t>
            </a:r>
          </a:p>
          <a:p>
            <a:r>
              <a:rPr lang="tr-TR" altLang="tr-TR" sz="2400" smtClean="0"/>
              <a:t>Yanlış Anlamadıysam.....</a:t>
            </a:r>
          </a:p>
          <a:p>
            <a:r>
              <a:rPr lang="tr-TR" altLang="tr-TR" sz="2400" smtClean="0"/>
              <a:t>Sizce de......</a:t>
            </a:r>
          </a:p>
          <a:p>
            <a:r>
              <a:rPr lang="tr-TR" altLang="tr-TR" sz="2400" smtClean="0"/>
              <a:t>........olsa nasıl olur?</a:t>
            </a:r>
          </a:p>
          <a:p>
            <a:r>
              <a:rPr lang="tr-TR" altLang="tr-TR" sz="2400" smtClean="0"/>
              <a:t>Evet</a:t>
            </a:r>
          </a:p>
          <a:p>
            <a:r>
              <a:rPr lang="tr-TR" altLang="tr-TR" sz="2400" smtClean="0"/>
              <a:t>Anlıyorum</a:t>
            </a:r>
            <a:endParaRPr lang="en-US" altLang="tr-TR" sz="2400" dirty="0"/>
          </a:p>
        </p:txBody>
      </p:sp>
    </p:spTree>
    <p:extLst>
      <p:ext uri="{BB962C8B-B14F-4D97-AF65-F5344CB8AC3E}">
        <p14:creationId xmlns:p14="http://schemas.microsoft.com/office/powerpoint/2010/main" val="33758214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0AA6551C-396B-ECDA-6F8B-0FE4508663F9}"/>
              </a:ext>
            </a:extLst>
          </p:cNvPr>
          <p:cNvSpPr>
            <a:spLocks noGrp="1" noChangeArrowheads="1"/>
          </p:cNvSpPr>
          <p:nvPr>
            <p:ph type="title"/>
          </p:nvPr>
        </p:nvSpPr>
        <p:spPr bwMode="auto">
          <a:xfrm>
            <a:off x="2209800" y="99695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Sık Kullanılması Gerekenler</a:t>
            </a:r>
            <a:endParaRPr lang="en-US" altLang="tr-TR" dirty="0">
              <a:solidFill>
                <a:schemeClr val="accent1">
                  <a:lumMod val="50000"/>
                </a:schemeClr>
              </a:solidFill>
            </a:endParaRPr>
          </a:p>
        </p:txBody>
      </p:sp>
      <p:sp>
        <p:nvSpPr>
          <p:cNvPr id="4" name="Rectangle 3">
            <a:extLst>
              <a:ext uri="{FF2B5EF4-FFF2-40B4-BE49-F238E27FC236}">
                <a16:creationId xmlns:a16="http://schemas.microsoft.com/office/drawing/2014/main" id="{EB95AEE0-318B-CF91-AE01-471972690761}"/>
              </a:ext>
            </a:extLst>
          </p:cNvPr>
          <p:cNvSpPr>
            <a:spLocks noChangeArrowheads="1"/>
          </p:cNvSpPr>
          <p:nvPr/>
        </p:nvSpPr>
        <p:spPr bwMode="auto">
          <a:xfrm>
            <a:off x="2781300" y="2139950"/>
            <a:ext cx="6629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Tx/>
              <a:buChar char="•"/>
            </a:pPr>
            <a:r>
              <a:rPr lang="tr-TR" altLang="tr-TR" sz="2800" dirty="0">
                <a:latin typeface="+mj-lt"/>
              </a:rPr>
              <a:t>Bir de şu açıdan bakarsanız.....</a:t>
            </a:r>
          </a:p>
          <a:p>
            <a:pPr eaLnBrk="1" hangingPunct="1">
              <a:spcBef>
                <a:spcPct val="20000"/>
              </a:spcBef>
              <a:buFontTx/>
              <a:buChar char="•"/>
            </a:pPr>
            <a:r>
              <a:rPr lang="tr-TR" altLang="tr-TR" sz="2800" dirty="0">
                <a:latin typeface="+mj-lt"/>
              </a:rPr>
              <a:t>......bilir misiniz?</a:t>
            </a:r>
          </a:p>
          <a:p>
            <a:pPr eaLnBrk="1" hangingPunct="1">
              <a:spcBef>
                <a:spcPct val="20000"/>
              </a:spcBef>
              <a:buFontTx/>
              <a:buChar char="•"/>
            </a:pPr>
            <a:r>
              <a:rPr lang="tr-TR" altLang="tr-TR" sz="2800" dirty="0">
                <a:latin typeface="+mj-lt"/>
              </a:rPr>
              <a:t>Teşekkür Ederim</a:t>
            </a:r>
          </a:p>
          <a:p>
            <a:pPr eaLnBrk="1" hangingPunct="1">
              <a:spcBef>
                <a:spcPct val="20000"/>
              </a:spcBef>
              <a:buFontTx/>
              <a:buChar char="•"/>
            </a:pPr>
            <a:r>
              <a:rPr lang="tr-TR" altLang="tr-TR" sz="2800" dirty="0" err="1">
                <a:latin typeface="+mj-lt"/>
              </a:rPr>
              <a:t>Sağolun</a:t>
            </a:r>
            <a:endParaRPr lang="tr-TR" altLang="tr-TR" sz="2800" dirty="0">
              <a:latin typeface="+mj-lt"/>
            </a:endParaRPr>
          </a:p>
          <a:p>
            <a:pPr eaLnBrk="1" hangingPunct="1">
              <a:spcBef>
                <a:spcPct val="20000"/>
              </a:spcBef>
              <a:buFontTx/>
              <a:buChar char="•"/>
            </a:pPr>
            <a:r>
              <a:rPr lang="tr-TR" altLang="tr-TR" sz="2800" dirty="0">
                <a:latin typeface="+mj-lt"/>
              </a:rPr>
              <a:t>Zamanınızı alıyorum ama....</a:t>
            </a:r>
          </a:p>
          <a:p>
            <a:pPr eaLnBrk="1" hangingPunct="1">
              <a:spcBef>
                <a:spcPct val="20000"/>
              </a:spcBef>
              <a:buFontTx/>
              <a:buChar char="•"/>
            </a:pPr>
            <a:r>
              <a:rPr lang="tr-TR" altLang="tr-TR" sz="2800" dirty="0">
                <a:latin typeface="+mj-lt"/>
              </a:rPr>
              <a:t>Zahmet olmazsa...</a:t>
            </a:r>
            <a:endParaRPr lang="en-US" altLang="tr-TR" sz="2800" dirty="0">
              <a:latin typeface="+mj-lt"/>
            </a:endParaRPr>
          </a:p>
        </p:txBody>
      </p:sp>
    </p:spTree>
    <p:extLst>
      <p:ext uri="{BB962C8B-B14F-4D97-AF65-F5344CB8AC3E}">
        <p14:creationId xmlns:p14="http://schemas.microsoft.com/office/powerpoint/2010/main" val="10377468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11376E6-0A3A-0F3E-04FF-000B80623031}"/>
              </a:ext>
            </a:extLst>
          </p:cNvPr>
          <p:cNvSpPr txBox="1">
            <a:spLocks noChangeArrowheads="1"/>
          </p:cNvSpPr>
          <p:nvPr/>
        </p:nvSpPr>
        <p:spPr bwMode="auto">
          <a:xfrm>
            <a:off x="2133600" y="1052513"/>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altLang="tr-TR" dirty="0" smtClean="0">
                <a:solidFill>
                  <a:schemeClr val="accent1">
                    <a:lumMod val="50000"/>
                  </a:schemeClr>
                </a:solidFill>
              </a:rPr>
              <a:t>Kaçınılması Gerekenler</a:t>
            </a:r>
            <a:endParaRPr lang="en-US" altLang="tr-TR" dirty="0">
              <a:solidFill>
                <a:schemeClr val="accent1">
                  <a:lumMod val="50000"/>
                </a:schemeClr>
              </a:solidFill>
            </a:endParaRPr>
          </a:p>
        </p:txBody>
      </p:sp>
      <p:sp>
        <p:nvSpPr>
          <p:cNvPr id="7" name="Rectangle 3">
            <a:extLst>
              <a:ext uri="{FF2B5EF4-FFF2-40B4-BE49-F238E27FC236}">
                <a16:creationId xmlns:a16="http://schemas.microsoft.com/office/drawing/2014/main" id="{7C75A77D-E1C6-1484-4568-CC6E2A4B3B99}"/>
              </a:ext>
            </a:extLst>
          </p:cNvPr>
          <p:cNvSpPr txBox="1">
            <a:spLocks noChangeArrowheads="1"/>
          </p:cNvSpPr>
          <p:nvPr/>
        </p:nvSpPr>
        <p:spPr bwMode="auto">
          <a:xfrm>
            <a:off x="838200" y="1825625"/>
            <a:ext cx="5181600" cy="4351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mtClean="0"/>
              <a:t>Iııııııııı</a:t>
            </a:r>
          </a:p>
          <a:p>
            <a:r>
              <a:rPr lang="tr-TR" altLang="tr-TR" smtClean="0"/>
              <a:t>Yani....Yani....</a:t>
            </a:r>
          </a:p>
          <a:p>
            <a:r>
              <a:rPr lang="tr-TR" altLang="tr-TR" smtClean="0"/>
              <a:t>Falan gibi....</a:t>
            </a:r>
          </a:p>
          <a:p>
            <a:r>
              <a:rPr lang="tr-TR" altLang="tr-TR" smtClean="0"/>
              <a:t>ŞEY</a:t>
            </a:r>
          </a:p>
          <a:p>
            <a:r>
              <a:rPr lang="tr-TR" altLang="tr-TR" smtClean="0"/>
              <a:t>Gibisinden...</a:t>
            </a:r>
          </a:p>
          <a:p>
            <a:r>
              <a:rPr lang="tr-TR" altLang="tr-TR" smtClean="0"/>
              <a:t>Tamam mı?</a:t>
            </a:r>
          </a:p>
          <a:p>
            <a:r>
              <a:rPr lang="tr-TR" altLang="tr-TR" smtClean="0"/>
              <a:t>Okey mi?</a:t>
            </a:r>
          </a:p>
          <a:p>
            <a:endParaRPr lang="en-US" altLang="tr-TR"/>
          </a:p>
        </p:txBody>
      </p:sp>
    </p:spTree>
    <p:extLst>
      <p:ext uri="{BB962C8B-B14F-4D97-AF65-F5344CB8AC3E}">
        <p14:creationId xmlns:p14="http://schemas.microsoft.com/office/powerpoint/2010/main" val="7619015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1C26183-035B-D728-FCCF-15523982B552}"/>
              </a:ext>
            </a:extLst>
          </p:cNvPr>
          <p:cNvSpPr>
            <a:spLocks noGrp="1" noChangeArrowheads="1"/>
          </p:cNvSpPr>
          <p:nvPr>
            <p:ph type="title" idx="4294967295"/>
          </p:nvPr>
        </p:nvSpPr>
        <p:spPr bwMode="auto">
          <a:xfrm>
            <a:off x="2209800" y="1125538"/>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dirty="0" err="1">
                <a:solidFill>
                  <a:schemeClr val="accent1">
                    <a:lumMod val="50000"/>
                  </a:schemeClr>
                </a:solidFill>
                <a:hlinkClick r:id="rId2" action="ppaction://hlinkpres?slideindex=3&amp;slidetitle=Konuşmanın İki Şekli Ve Amacı"/>
              </a:rPr>
              <a:t>Konuşmanın</a:t>
            </a:r>
            <a:r>
              <a:rPr lang="en-US" altLang="tr-TR" dirty="0">
                <a:solidFill>
                  <a:schemeClr val="accent1">
                    <a:lumMod val="50000"/>
                  </a:schemeClr>
                </a:solidFill>
                <a:hlinkClick r:id="rId2" action="ppaction://hlinkpres?slideindex=3&amp;slidetitle=Konuşmanın İki Şekli Ve Amacı"/>
              </a:rPr>
              <a:t> </a:t>
            </a:r>
            <a:r>
              <a:rPr lang="en-US" altLang="tr-TR" dirty="0" err="1">
                <a:solidFill>
                  <a:schemeClr val="accent1">
                    <a:lumMod val="50000"/>
                  </a:schemeClr>
                </a:solidFill>
                <a:hlinkClick r:id="rId2" action="ppaction://hlinkpres?slideindex=3&amp;slidetitle=Konuşmanın İki Şekli Ve Amacı"/>
              </a:rPr>
              <a:t>İki</a:t>
            </a:r>
            <a:r>
              <a:rPr lang="en-US" altLang="tr-TR" dirty="0">
                <a:solidFill>
                  <a:schemeClr val="accent1">
                    <a:lumMod val="50000"/>
                  </a:schemeClr>
                </a:solidFill>
                <a:hlinkClick r:id="rId2" action="ppaction://hlinkpres?slideindex=3&amp;slidetitle=Konuşmanın İki Şekli Ve Amacı"/>
              </a:rPr>
              <a:t> </a:t>
            </a:r>
            <a:r>
              <a:rPr lang="en-US" altLang="tr-TR" dirty="0" err="1">
                <a:solidFill>
                  <a:schemeClr val="accent1">
                    <a:lumMod val="50000"/>
                  </a:schemeClr>
                </a:solidFill>
                <a:hlinkClick r:id="rId2" action="ppaction://hlinkpres?slideindex=3&amp;slidetitle=Konuşmanın İki Şekli Ve Amacı"/>
              </a:rPr>
              <a:t>Şekli</a:t>
            </a:r>
            <a:r>
              <a:rPr lang="en-US" altLang="tr-TR" dirty="0">
                <a:solidFill>
                  <a:schemeClr val="accent1">
                    <a:lumMod val="50000"/>
                  </a:schemeClr>
                </a:solidFill>
                <a:hlinkClick r:id="rId2" action="ppaction://hlinkpres?slideindex=3&amp;slidetitle=Konuşmanın İki Şekli Ve Amacı"/>
              </a:rPr>
              <a:t> </a:t>
            </a:r>
            <a:r>
              <a:rPr lang="en-US" altLang="tr-TR" dirty="0" err="1">
                <a:solidFill>
                  <a:schemeClr val="accent1">
                    <a:lumMod val="50000"/>
                  </a:schemeClr>
                </a:solidFill>
                <a:hlinkClick r:id="rId2" action="ppaction://hlinkpres?slideindex=3&amp;slidetitle=Konuşmanın İki Şekli Ve Amacı"/>
              </a:rPr>
              <a:t>Ve</a:t>
            </a:r>
            <a:r>
              <a:rPr lang="en-US" altLang="tr-TR" dirty="0">
                <a:solidFill>
                  <a:schemeClr val="accent1">
                    <a:lumMod val="50000"/>
                  </a:schemeClr>
                </a:solidFill>
                <a:hlinkClick r:id="rId2" action="ppaction://hlinkpres?slideindex=3&amp;slidetitle=Konuşmanın İki Şekli Ve Amacı"/>
              </a:rPr>
              <a:t> </a:t>
            </a:r>
            <a:r>
              <a:rPr lang="en-US" altLang="tr-TR" dirty="0" err="1">
                <a:solidFill>
                  <a:schemeClr val="accent1">
                    <a:lumMod val="50000"/>
                  </a:schemeClr>
                </a:solidFill>
                <a:hlinkClick r:id="rId2" action="ppaction://hlinkpres?slideindex=3&amp;slidetitle=Konuşmanın İki Şekli Ve Amacı"/>
              </a:rPr>
              <a:t>Amacı</a:t>
            </a:r>
            <a:endParaRPr lang="en-US" altLang="tr-TR" dirty="0">
              <a:solidFill>
                <a:schemeClr val="accent1">
                  <a:lumMod val="50000"/>
                </a:schemeClr>
              </a:solidFill>
            </a:endParaRPr>
          </a:p>
        </p:txBody>
      </p:sp>
      <p:sp>
        <p:nvSpPr>
          <p:cNvPr id="6" name="Rectangle 5">
            <a:extLst>
              <a:ext uri="{FF2B5EF4-FFF2-40B4-BE49-F238E27FC236}">
                <a16:creationId xmlns:a16="http://schemas.microsoft.com/office/drawing/2014/main" id="{06ABD77F-C509-3737-7612-B6ADBB7E229A}"/>
              </a:ext>
            </a:extLst>
          </p:cNvPr>
          <p:cNvSpPr>
            <a:spLocks noChangeArrowheads="1"/>
          </p:cNvSpPr>
          <p:nvPr/>
        </p:nvSpPr>
        <p:spPr bwMode="auto">
          <a:xfrm>
            <a:off x="1981200" y="2335040"/>
            <a:ext cx="8229600" cy="2971800"/>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sz="2400">
                <a:solidFill>
                  <a:schemeClr val="tx1"/>
                </a:solidFill>
                <a:latin typeface="Times New Roman" panose="02020603050405020304" pitchFamily="18" charset="0"/>
              </a:defRPr>
            </a:lvl1pPr>
            <a:lvl2pPr marL="990600" indent="-5334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752600" indent="-381000">
              <a:defRPr sz="2400">
                <a:solidFill>
                  <a:schemeClr val="tx1"/>
                </a:solidFill>
                <a:latin typeface="Times New Roman" panose="02020603050405020304" pitchFamily="18" charset="0"/>
              </a:defRPr>
            </a:lvl4pPr>
            <a:lvl5pPr marL="2209800" indent="-381000">
              <a:defRPr sz="2400">
                <a:solidFill>
                  <a:schemeClr val="tx1"/>
                </a:solidFill>
                <a:latin typeface="Times New Roman" panose="02020603050405020304" pitchFamily="18" charset="0"/>
              </a:defRPr>
            </a:lvl5pPr>
            <a:lvl6pPr marL="2667000" indent="-381000" eaLnBrk="0" fontAlgn="base" hangingPunct="0">
              <a:spcBef>
                <a:spcPct val="0"/>
              </a:spcBef>
              <a:spcAft>
                <a:spcPct val="0"/>
              </a:spcAft>
              <a:defRPr sz="2400">
                <a:solidFill>
                  <a:schemeClr val="tx1"/>
                </a:solidFill>
                <a:latin typeface="Times New Roman" panose="02020603050405020304" pitchFamily="18" charset="0"/>
              </a:defRPr>
            </a:lvl6pPr>
            <a:lvl7pPr marL="3124200" indent="-381000" eaLnBrk="0" fontAlgn="base" hangingPunct="0">
              <a:spcBef>
                <a:spcPct val="0"/>
              </a:spcBef>
              <a:spcAft>
                <a:spcPct val="0"/>
              </a:spcAft>
              <a:defRPr sz="2400">
                <a:solidFill>
                  <a:schemeClr val="tx1"/>
                </a:solidFill>
                <a:latin typeface="Times New Roman" panose="02020603050405020304" pitchFamily="18" charset="0"/>
              </a:defRPr>
            </a:lvl7pPr>
            <a:lvl8pPr marL="3581400" indent="-381000" eaLnBrk="0" fontAlgn="base" hangingPunct="0">
              <a:spcBef>
                <a:spcPct val="0"/>
              </a:spcBef>
              <a:spcAft>
                <a:spcPct val="0"/>
              </a:spcAft>
              <a:defRPr sz="2400">
                <a:solidFill>
                  <a:schemeClr val="tx1"/>
                </a:solidFill>
                <a:latin typeface="Times New Roman" panose="02020603050405020304" pitchFamily="18" charset="0"/>
              </a:defRPr>
            </a:lvl8pPr>
            <a:lvl9pPr marL="4038600" indent="-3810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Tx/>
              <a:buChar char="•"/>
            </a:pPr>
            <a:r>
              <a:rPr lang="tr-TR" altLang="tr-TR" sz="3200" b="1" dirty="0">
                <a:latin typeface="+mn-lt"/>
              </a:rPr>
              <a:t>Diyalog</a:t>
            </a:r>
            <a:r>
              <a:rPr lang="tr-TR" altLang="tr-TR" sz="3200" dirty="0">
                <a:latin typeface="+mn-lt"/>
              </a:rPr>
              <a:t>, konuları araştırmak, bilgi ve görüşleri paylaşmak, verileri karşılaştırmak ve birbirini tanımak için.</a:t>
            </a:r>
          </a:p>
          <a:p>
            <a:pPr eaLnBrk="1" hangingPunct="1">
              <a:spcBef>
                <a:spcPct val="20000"/>
              </a:spcBef>
              <a:buFontTx/>
              <a:buChar char="•"/>
            </a:pPr>
            <a:r>
              <a:rPr lang="tr-TR" altLang="tr-TR" sz="3200" b="1" dirty="0">
                <a:latin typeface="+mn-lt"/>
              </a:rPr>
              <a:t>Akılcı müzakere</a:t>
            </a:r>
            <a:r>
              <a:rPr lang="tr-TR" altLang="tr-TR" sz="3200" dirty="0">
                <a:latin typeface="+mn-lt"/>
              </a:rPr>
              <a:t>, karar almak ve anlaşmalara varmak için.</a:t>
            </a:r>
            <a:endParaRPr lang="en-US" altLang="tr-TR" sz="3200" dirty="0">
              <a:latin typeface="+mn-lt"/>
            </a:endParaRPr>
          </a:p>
        </p:txBody>
      </p:sp>
    </p:spTree>
    <p:extLst>
      <p:ext uri="{BB962C8B-B14F-4D97-AF65-F5344CB8AC3E}">
        <p14:creationId xmlns:p14="http://schemas.microsoft.com/office/powerpoint/2010/main" val="3362305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FA2E18C-0B58-671F-7A84-863827BEBAB8}"/>
              </a:ext>
            </a:extLst>
          </p:cNvPr>
          <p:cNvSpPr>
            <a:spLocks noGrp="1"/>
          </p:cNvSpPr>
          <p:nvPr>
            <p:ph idx="1"/>
          </p:nvPr>
        </p:nvSpPr>
        <p:spPr>
          <a:xfrm>
            <a:off x="838200" y="1825625"/>
            <a:ext cx="6836923" cy="4351338"/>
          </a:xfrm>
        </p:spPr>
        <p:txBody>
          <a:bodyPr/>
          <a:lstStyle/>
          <a:p>
            <a:r>
              <a:rPr lang="tr-TR" altLang="tr-TR" sz="2800" dirty="0"/>
              <a:t>İnsanlar kendi başlarına karşılayabildikleri ihtiyaçları, çözebildikleri sorunları olduğu zaman iletişim gereği duymazlar.</a:t>
            </a:r>
            <a:endParaRPr lang="en-US" altLang="tr-TR" sz="2800" dirty="0"/>
          </a:p>
          <a:p>
            <a:endParaRPr lang="tr-TR" dirty="0"/>
          </a:p>
        </p:txBody>
      </p:sp>
    </p:spTree>
    <p:extLst>
      <p:ext uri="{BB962C8B-B14F-4D97-AF65-F5344CB8AC3E}">
        <p14:creationId xmlns:p14="http://schemas.microsoft.com/office/powerpoint/2010/main" val="1502699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23888E75-B3C2-B227-738E-B6AAC1587CDF}"/>
              </a:ext>
            </a:extLst>
          </p:cNvPr>
          <p:cNvSpPr>
            <a:spLocks noChangeArrowheads="1"/>
          </p:cNvSpPr>
          <p:nvPr/>
        </p:nvSpPr>
        <p:spPr bwMode="auto">
          <a:xfrm>
            <a:off x="1996459" y="122176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4400" dirty="0">
                <a:solidFill>
                  <a:schemeClr val="accent1">
                    <a:lumMod val="50000"/>
                  </a:schemeClr>
                </a:solidFill>
                <a:latin typeface="+mn-lt"/>
              </a:rPr>
              <a:t>Konuşanın Davranışı</a:t>
            </a:r>
            <a:endParaRPr lang="en-US" altLang="tr-TR" sz="4400" dirty="0">
              <a:solidFill>
                <a:schemeClr val="accent1">
                  <a:lumMod val="50000"/>
                </a:schemeClr>
              </a:solidFill>
              <a:latin typeface="+mn-lt"/>
            </a:endParaRPr>
          </a:p>
        </p:txBody>
      </p:sp>
      <p:sp>
        <p:nvSpPr>
          <p:cNvPr id="7" name="Rectangle 4">
            <a:extLst>
              <a:ext uri="{FF2B5EF4-FFF2-40B4-BE49-F238E27FC236}">
                <a16:creationId xmlns:a16="http://schemas.microsoft.com/office/drawing/2014/main" id="{69C7B1E8-7AE5-EA97-D157-A16786D14EE1}"/>
              </a:ext>
            </a:extLst>
          </p:cNvPr>
          <p:cNvSpPr>
            <a:spLocks noChangeArrowheads="1"/>
          </p:cNvSpPr>
          <p:nvPr/>
        </p:nvSpPr>
        <p:spPr bwMode="auto">
          <a:xfrm>
            <a:off x="2419709" y="2760453"/>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sz="2400">
                <a:solidFill>
                  <a:schemeClr val="tx1"/>
                </a:solidFill>
                <a:latin typeface="Times New Roman" panose="02020603050405020304" pitchFamily="18" charset="0"/>
              </a:defRPr>
            </a:lvl1pPr>
            <a:lvl2pPr marL="990600" indent="-5334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752600" indent="-381000">
              <a:defRPr sz="2400">
                <a:solidFill>
                  <a:schemeClr val="tx1"/>
                </a:solidFill>
                <a:latin typeface="Times New Roman" panose="02020603050405020304" pitchFamily="18" charset="0"/>
              </a:defRPr>
            </a:lvl4pPr>
            <a:lvl5pPr marL="2209800" indent="-381000">
              <a:defRPr sz="2400">
                <a:solidFill>
                  <a:schemeClr val="tx1"/>
                </a:solidFill>
                <a:latin typeface="Times New Roman" panose="02020603050405020304" pitchFamily="18" charset="0"/>
              </a:defRPr>
            </a:lvl5pPr>
            <a:lvl6pPr marL="2667000" indent="-381000" eaLnBrk="0" fontAlgn="base" hangingPunct="0">
              <a:spcBef>
                <a:spcPct val="0"/>
              </a:spcBef>
              <a:spcAft>
                <a:spcPct val="0"/>
              </a:spcAft>
              <a:defRPr sz="2400">
                <a:solidFill>
                  <a:schemeClr val="tx1"/>
                </a:solidFill>
                <a:latin typeface="Times New Roman" panose="02020603050405020304" pitchFamily="18" charset="0"/>
              </a:defRPr>
            </a:lvl6pPr>
            <a:lvl7pPr marL="3124200" indent="-381000" eaLnBrk="0" fontAlgn="base" hangingPunct="0">
              <a:spcBef>
                <a:spcPct val="0"/>
              </a:spcBef>
              <a:spcAft>
                <a:spcPct val="0"/>
              </a:spcAft>
              <a:defRPr sz="2400">
                <a:solidFill>
                  <a:schemeClr val="tx1"/>
                </a:solidFill>
                <a:latin typeface="Times New Roman" panose="02020603050405020304" pitchFamily="18" charset="0"/>
              </a:defRPr>
            </a:lvl7pPr>
            <a:lvl8pPr marL="3581400" indent="-381000" eaLnBrk="0" fontAlgn="base" hangingPunct="0">
              <a:spcBef>
                <a:spcPct val="0"/>
              </a:spcBef>
              <a:spcAft>
                <a:spcPct val="0"/>
              </a:spcAft>
              <a:defRPr sz="2400">
                <a:solidFill>
                  <a:schemeClr val="tx1"/>
                </a:solidFill>
                <a:latin typeface="Times New Roman" panose="02020603050405020304" pitchFamily="18" charset="0"/>
              </a:defRPr>
            </a:lvl8pPr>
            <a:lvl9pPr marL="4038600" indent="-3810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FontTx/>
              <a:buAutoNum type="arabicPeriod"/>
            </a:pPr>
            <a:r>
              <a:rPr lang="tr-TR" altLang="tr-TR" sz="3200" dirty="0">
                <a:latin typeface="+mn-lt"/>
              </a:rPr>
              <a:t>Bu konuşmanın amaçları nelerdir?</a:t>
            </a:r>
            <a:endParaRPr lang="en-US" altLang="tr-TR" sz="3200" dirty="0">
              <a:latin typeface="+mn-lt"/>
            </a:endParaRPr>
          </a:p>
        </p:txBody>
      </p:sp>
    </p:spTree>
    <p:extLst>
      <p:ext uri="{BB962C8B-B14F-4D97-AF65-F5344CB8AC3E}">
        <p14:creationId xmlns:p14="http://schemas.microsoft.com/office/powerpoint/2010/main" val="4123511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23888E75-B3C2-B227-738E-B6AAC1587CDF}"/>
              </a:ext>
            </a:extLst>
          </p:cNvPr>
          <p:cNvSpPr>
            <a:spLocks noChangeArrowheads="1"/>
          </p:cNvSpPr>
          <p:nvPr/>
        </p:nvSpPr>
        <p:spPr bwMode="auto">
          <a:xfrm>
            <a:off x="1616212" y="1276084"/>
            <a:ext cx="941090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tr-TR" altLang="tr-TR" sz="4400" dirty="0">
                <a:solidFill>
                  <a:schemeClr val="accent1">
                    <a:lumMod val="50000"/>
                  </a:schemeClr>
                </a:solidFill>
                <a:latin typeface="+mj-lt"/>
              </a:rPr>
              <a:t>Diyaloğa veya akılcı müzakereye girerken:</a:t>
            </a:r>
          </a:p>
        </p:txBody>
      </p:sp>
      <p:sp>
        <p:nvSpPr>
          <p:cNvPr id="4" name="Text Box 2">
            <a:extLst>
              <a:ext uri="{FF2B5EF4-FFF2-40B4-BE49-F238E27FC236}">
                <a16:creationId xmlns:a16="http://schemas.microsoft.com/office/drawing/2014/main" id="{8A3218B6-B9A4-E7EB-8363-14C9CEF65E6C}"/>
              </a:ext>
            </a:extLst>
          </p:cNvPr>
          <p:cNvSpPr txBox="1">
            <a:spLocks noChangeArrowheads="1"/>
          </p:cNvSpPr>
          <p:nvPr/>
        </p:nvSpPr>
        <p:spPr bwMode="auto">
          <a:xfrm>
            <a:off x="1745810" y="1980445"/>
            <a:ext cx="82296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endParaRPr lang="tr-TR" altLang="tr-TR" dirty="0">
              <a:latin typeface="+mn-lt"/>
            </a:endParaRPr>
          </a:p>
          <a:p>
            <a:pPr eaLnBrk="1" hangingPunct="1">
              <a:spcBef>
                <a:spcPct val="50000"/>
              </a:spcBef>
              <a:buFontTx/>
              <a:buAutoNum type="arabicPeriod"/>
            </a:pPr>
            <a:r>
              <a:rPr lang="tr-TR" altLang="tr-TR" dirty="0">
                <a:latin typeface="+mn-lt"/>
              </a:rPr>
              <a:t>Niyetinize dikkat edin</a:t>
            </a:r>
          </a:p>
          <a:p>
            <a:pPr eaLnBrk="1" hangingPunct="1">
              <a:spcBef>
                <a:spcPct val="50000"/>
              </a:spcBef>
              <a:buFontTx/>
              <a:buAutoNum type="arabicPeriod"/>
            </a:pPr>
            <a:r>
              <a:rPr lang="tr-TR" altLang="tr-TR" dirty="0">
                <a:latin typeface="+mn-lt"/>
              </a:rPr>
              <a:t>Savunma ile sorgulama arasında dengeli olun. </a:t>
            </a:r>
          </a:p>
          <a:p>
            <a:pPr eaLnBrk="1" hangingPunct="1">
              <a:spcBef>
                <a:spcPct val="50000"/>
              </a:spcBef>
              <a:buFontTx/>
              <a:buAutoNum type="arabicPeriod"/>
            </a:pPr>
            <a:r>
              <a:rPr lang="tr-TR" altLang="tr-TR" dirty="0">
                <a:latin typeface="+mn-lt"/>
              </a:rPr>
              <a:t>Ortak anlam yaratın.</a:t>
            </a:r>
          </a:p>
          <a:p>
            <a:pPr eaLnBrk="1" hangingPunct="1">
              <a:spcBef>
                <a:spcPct val="50000"/>
              </a:spcBef>
              <a:buFontTx/>
              <a:buAutoNum type="arabicPeriod"/>
            </a:pPr>
            <a:r>
              <a:rPr lang="tr-TR" altLang="tr-TR" dirty="0">
                <a:latin typeface="+mn-lt"/>
              </a:rPr>
              <a:t>Kendini bilmeyi kaynak olarak kullanın.</a:t>
            </a:r>
          </a:p>
          <a:p>
            <a:pPr eaLnBrk="1" hangingPunct="1">
              <a:spcBef>
                <a:spcPct val="50000"/>
              </a:spcBef>
              <a:buFontTx/>
              <a:buAutoNum type="arabicPeriod"/>
            </a:pPr>
            <a:r>
              <a:rPr lang="tr-TR" altLang="tr-TR" dirty="0">
                <a:latin typeface="+mn-lt"/>
              </a:rPr>
              <a:t>Açmazları keşfedin.</a:t>
            </a:r>
            <a:endParaRPr lang="en-US" altLang="tr-TR" dirty="0">
              <a:latin typeface="+mn-lt"/>
            </a:endParaRPr>
          </a:p>
        </p:txBody>
      </p:sp>
    </p:spTree>
    <p:extLst>
      <p:ext uri="{BB962C8B-B14F-4D97-AF65-F5344CB8AC3E}">
        <p14:creationId xmlns:p14="http://schemas.microsoft.com/office/powerpoint/2010/main" val="22090215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DA3A4025-F291-E32B-8034-05F8FAC40B71}"/>
              </a:ext>
            </a:extLst>
          </p:cNvPr>
          <p:cNvSpPr txBox="1">
            <a:spLocks noChangeArrowheads="1"/>
          </p:cNvSpPr>
          <p:nvPr/>
        </p:nvSpPr>
        <p:spPr bwMode="auto">
          <a:xfrm>
            <a:off x="1828800" y="1905000"/>
            <a:ext cx="85344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dirty="0">
                <a:latin typeface="+mn-lt"/>
              </a:rPr>
              <a:t>4. </a:t>
            </a:r>
            <a:r>
              <a:rPr lang="tr-TR" altLang="tr-TR" u="sng" dirty="0">
                <a:latin typeface="+mn-lt"/>
              </a:rPr>
              <a:t>Kendini bilmeyi kaynak olarak kullanın</a:t>
            </a:r>
            <a:r>
              <a:rPr lang="tr-TR" altLang="tr-TR" dirty="0">
                <a:latin typeface="+mn-lt"/>
              </a:rPr>
              <a:t>.</a:t>
            </a:r>
          </a:p>
          <a:p>
            <a:pPr eaLnBrk="1" hangingPunct="1">
              <a:spcBef>
                <a:spcPct val="50000"/>
              </a:spcBef>
            </a:pPr>
            <a:r>
              <a:rPr lang="tr-TR" altLang="tr-TR" dirty="0">
                <a:latin typeface="+mn-lt"/>
              </a:rPr>
              <a:t>     Kendinize sorun:</a:t>
            </a:r>
          </a:p>
          <a:p>
            <a:pPr eaLnBrk="1" hangingPunct="1">
              <a:spcBef>
                <a:spcPct val="50000"/>
              </a:spcBef>
            </a:pPr>
            <a:endParaRPr lang="tr-TR" altLang="tr-TR" dirty="0">
              <a:latin typeface="+mn-lt"/>
            </a:endParaRPr>
          </a:p>
          <a:p>
            <a:pPr eaLnBrk="1" hangingPunct="1">
              <a:spcBef>
                <a:spcPct val="50000"/>
              </a:spcBef>
              <a:buFontTx/>
              <a:buAutoNum type="arabicPeriod"/>
            </a:pPr>
            <a:r>
              <a:rPr lang="tr-TR" altLang="tr-TR" dirty="0">
                <a:latin typeface="+mn-lt"/>
              </a:rPr>
              <a:t>Ne düşünüyorum?</a:t>
            </a:r>
          </a:p>
          <a:p>
            <a:pPr eaLnBrk="1" hangingPunct="1">
              <a:spcBef>
                <a:spcPct val="50000"/>
              </a:spcBef>
              <a:buFontTx/>
              <a:buAutoNum type="arabicPeriod"/>
            </a:pPr>
            <a:r>
              <a:rPr lang="tr-TR" altLang="tr-TR" dirty="0">
                <a:latin typeface="+mn-lt"/>
              </a:rPr>
              <a:t>Ne hissediyorum?</a:t>
            </a:r>
          </a:p>
          <a:p>
            <a:pPr eaLnBrk="1" hangingPunct="1">
              <a:spcBef>
                <a:spcPct val="50000"/>
              </a:spcBef>
              <a:buFontTx/>
              <a:buAutoNum type="arabicPeriod"/>
            </a:pPr>
            <a:r>
              <a:rPr lang="tr-TR" altLang="tr-TR" dirty="0">
                <a:latin typeface="+mn-lt"/>
              </a:rPr>
              <a:t>Şimdi ne yapmak istiyorum?</a:t>
            </a:r>
            <a:endParaRPr lang="en-US" altLang="tr-TR" dirty="0">
              <a:latin typeface="+mn-lt"/>
            </a:endParaRPr>
          </a:p>
        </p:txBody>
      </p:sp>
    </p:spTree>
    <p:extLst>
      <p:ext uri="{BB962C8B-B14F-4D97-AF65-F5344CB8AC3E}">
        <p14:creationId xmlns:p14="http://schemas.microsoft.com/office/powerpoint/2010/main" val="16955398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72176D5E-CA91-CDE3-5424-EFD75DFB7A32}"/>
              </a:ext>
            </a:extLst>
          </p:cNvPr>
          <p:cNvSpPr txBox="1">
            <a:spLocks noChangeArrowheads="1"/>
          </p:cNvSpPr>
          <p:nvPr/>
        </p:nvSpPr>
        <p:spPr bwMode="auto">
          <a:xfrm>
            <a:off x="1981200" y="1666875"/>
            <a:ext cx="85344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dirty="0">
                <a:latin typeface="+mn-lt"/>
              </a:rPr>
              <a:t>5. </a:t>
            </a:r>
            <a:r>
              <a:rPr lang="tr-TR" altLang="tr-TR" u="sng" dirty="0">
                <a:latin typeface="+mn-lt"/>
              </a:rPr>
              <a:t>Açmazları keşfedin.</a:t>
            </a:r>
          </a:p>
          <a:p>
            <a:pPr eaLnBrk="1" hangingPunct="1">
              <a:spcBef>
                <a:spcPct val="50000"/>
              </a:spcBef>
            </a:pPr>
            <a:r>
              <a:rPr lang="tr-TR" altLang="tr-TR" dirty="0">
                <a:latin typeface="+mn-lt"/>
              </a:rPr>
              <a:t>Ne üzerinde anlaşabiliyoruz ve ne üzerinde anlaşamıyoruz?</a:t>
            </a:r>
          </a:p>
          <a:p>
            <a:pPr eaLnBrk="1" hangingPunct="1">
              <a:spcBef>
                <a:spcPct val="50000"/>
              </a:spcBef>
            </a:pPr>
            <a:r>
              <a:rPr lang="tr-TR" altLang="tr-TR" dirty="0">
                <a:latin typeface="+mn-lt"/>
              </a:rPr>
              <a:t>Uzlaşmazlığın kaynakları neler?</a:t>
            </a:r>
          </a:p>
          <a:p>
            <a:pPr eaLnBrk="1" hangingPunct="1">
              <a:spcBef>
                <a:spcPct val="50000"/>
              </a:spcBef>
            </a:pPr>
            <a:endParaRPr lang="tr-TR" altLang="tr-TR" dirty="0">
              <a:latin typeface="+mn-lt"/>
            </a:endParaRPr>
          </a:p>
          <a:p>
            <a:pPr eaLnBrk="1" hangingPunct="1">
              <a:spcBef>
                <a:spcPct val="50000"/>
              </a:spcBef>
            </a:pPr>
            <a:r>
              <a:rPr lang="tr-TR" altLang="tr-TR" dirty="0">
                <a:latin typeface="+mn-lt"/>
              </a:rPr>
              <a:t>Dört olası kaynak:</a:t>
            </a:r>
          </a:p>
          <a:p>
            <a:pPr eaLnBrk="1" hangingPunct="1">
              <a:spcBef>
                <a:spcPct val="50000"/>
              </a:spcBef>
            </a:pPr>
            <a:r>
              <a:rPr lang="tr-TR" altLang="tr-TR" dirty="0">
                <a:latin typeface="+mn-lt"/>
              </a:rPr>
              <a:t>Gerçekler – </a:t>
            </a:r>
            <a:r>
              <a:rPr lang="tr-TR" altLang="tr-TR" dirty="0" err="1">
                <a:latin typeface="+mn-lt"/>
              </a:rPr>
              <a:t>Metodlar</a:t>
            </a:r>
            <a:r>
              <a:rPr lang="tr-TR" altLang="tr-TR" dirty="0">
                <a:latin typeface="+mn-lt"/>
              </a:rPr>
              <a:t> – Amaçlar - Değerler</a:t>
            </a:r>
            <a:endParaRPr lang="en-US" altLang="tr-TR" dirty="0">
              <a:latin typeface="+mn-lt"/>
            </a:endParaRPr>
          </a:p>
          <a:p>
            <a:pPr eaLnBrk="1" hangingPunct="1">
              <a:spcBef>
                <a:spcPct val="50000"/>
              </a:spcBef>
            </a:pPr>
            <a:endParaRPr lang="en-US" altLang="tr-TR" u="sng" dirty="0">
              <a:latin typeface="+mn-lt"/>
            </a:endParaRPr>
          </a:p>
        </p:txBody>
      </p:sp>
    </p:spTree>
    <p:extLst>
      <p:ext uri="{BB962C8B-B14F-4D97-AF65-F5344CB8AC3E}">
        <p14:creationId xmlns:p14="http://schemas.microsoft.com/office/powerpoint/2010/main" val="3429574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4BFD7591-E7A9-F5DE-0BBC-9B37595150EE}"/>
              </a:ext>
            </a:extLst>
          </p:cNvPr>
          <p:cNvSpPr txBox="1">
            <a:spLocks noChangeArrowheads="1"/>
          </p:cNvSpPr>
          <p:nvPr/>
        </p:nvSpPr>
        <p:spPr bwMode="auto">
          <a:xfrm>
            <a:off x="1981200" y="1905000"/>
            <a:ext cx="83058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b="1" dirty="0">
                <a:latin typeface="+mn-lt"/>
              </a:rPr>
              <a:t>3 BECERİ</a:t>
            </a:r>
          </a:p>
          <a:p>
            <a:pPr eaLnBrk="1" hangingPunct="1">
              <a:spcBef>
                <a:spcPct val="50000"/>
              </a:spcBef>
              <a:buFontTx/>
              <a:buAutoNum type="arabicPeriod"/>
            </a:pPr>
            <a:r>
              <a:rPr lang="tr-TR" altLang="tr-TR" dirty="0">
                <a:latin typeface="+mn-lt"/>
              </a:rPr>
              <a:t>Gözlem yapmaktan genelleme yapmaya atladığımız zamanların farkına varma kapasitesi.</a:t>
            </a:r>
          </a:p>
          <a:p>
            <a:pPr eaLnBrk="1" hangingPunct="1">
              <a:spcBef>
                <a:spcPct val="50000"/>
              </a:spcBef>
              <a:buFontTx/>
              <a:buAutoNum type="arabicPeriod"/>
            </a:pPr>
            <a:r>
              <a:rPr lang="tr-TR" altLang="tr-TR" dirty="0">
                <a:latin typeface="+mn-lt"/>
              </a:rPr>
              <a:t>Düşünmüş olup da dile getirmediklerimizin farkına varma kapasitesi.</a:t>
            </a:r>
          </a:p>
          <a:p>
            <a:pPr eaLnBrk="1" hangingPunct="1">
              <a:spcBef>
                <a:spcPct val="50000"/>
              </a:spcBef>
              <a:buFontTx/>
              <a:buAutoNum type="arabicPeriod"/>
            </a:pPr>
            <a:r>
              <a:rPr lang="tr-TR" altLang="tr-TR" dirty="0">
                <a:latin typeface="+mn-lt"/>
              </a:rPr>
              <a:t>Hakkında konuştuğumuz yöntemler (teoriler) ile yaptığımız işte uyguladıklarımız arasındaki farkı anlayabilme kapasitesi.</a:t>
            </a:r>
            <a:endParaRPr lang="en-US" altLang="tr-TR" dirty="0">
              <a:latin typeface="+mn-lt"/>
            </a:endParaRPr>
          </a:p>
        </p:txBody>
      </p:sp>
    </p:spTree>
    <p:extLst>
      <p:ext uri="{BB962C8B-B14F-4D97-AF65-F5344CB8AC3E}">
        <p14:creationId xmlns:p14="http://schemas.microsoft.com/office/powerpoint/2010/main" val="34059504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1B24B8-72C2-421A-387C-B0DD6F8BE26F}"/>
              </a:ext>
            </a:extLst>
          </p:cNvPr>
          <p:cNvSpPr>
            <a:spLocks noChangeArrowheads="1"/>
          </p:cNvSpPr>
          <p:nvPr/>
        </p:nvSpPr>
        <p:spPr bwMode="auto">
          <a:xfrm>
            <a:off x="2286000" y="2438400"/>
            <a:ext cx="7772400" cy="2133600"/>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4400" dirty="0">
                <a:solidFill>
                  <a:schemeClr val="tx2"/>
                </a:solidFill>
                <a:latin typeface="+mn-lt"/>
              </a:rPr>
              <a:t>Harekete geçtiğinizde de düşünüş şeklinizi yansıtma becerisini geliştirin.</a:t>
            </a:r>
            <a:endParaRPr lang="en-US" altLang="tr-TR" sz="4400" dirty="0">
              <a:solidFill>
                <a:schemeClr val="tx2"/>
              </a:solidFill>
              <a:latin typeface="+mn-lt"/>
            </a:endParaRPr>
          </a:p>
        </p:txBody>
      </p:sp>
    </p:spTree>
    <p:extLst>
      <p:ext uri="{BB962C8B-B14F-4D97-AF65-F5344CB8AC3E}">
        <p14:creationId xmlns:p14="http://schemas.microsoft.com/office/powerpoint/2010/main" val="32695161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1748" y="2576280"/>
            <a:ext cx="8382000" cy="13639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solidFill>
                  <a:srgbClr val="00B0F0"/>
                </a:solidFill>
              </a:rPr>
              <a:t>Dinlediğiniz</a:t>
            </a:r>
            <a:r>
              <a:rPr lang="en-US" sz="3200" b="1" dirty="0">
                <a:solidFill>
                  <a:srgbClr val="00B0F0"/>
                </a:solidFill>
              </a:rPr>
              <a:t> </a:t>
            </a:r>
            <a:r>
              <a:rPr lang="en-US" sz="3200" b="1" dirty="0" err="1">
                <a:solidFill>
                  <a:srgbClr val="00B0F0"/>
                </a:solidFill>
              </a:rPr>
              <a:t>için</a:t>
            </a:r>
            <a:r>
              <a:rPr lang="en-US" sz="3200" b="1" dirty="0">
                <a:solidFill>
                  <a:srgbClr val="00B0F0"/>
                </a:solidFill>
              </a:rPr>
              <a:t> </a:t>
            </a:r>
            <a:r>
              <a:rPr lang="en-US" sz="3200" b="1" dirty="0" err="1">
                <a:solidFill>
                  <a:srgbClr val="00B0F0"/>
                </a:solidFill>
              </a:rPr>
              <a:t>teşekkür</a:t>
            </a:r>
            <a:r>
              <a:rPr lang="en-US" sz="3200" b="1" dirty="0">
                <a:solidFill>
                  <a:srgbClr val="00B0F0"/>
                </a:solidFill>
              </a:rPr>
              <a:t> </a:t>
            </a:r>
            <a:r>
              <a:rPr lang="en-US" sz="3200" b="1" dirty="0" err="1">
                <a:solidFill>
                  <a:srgbClr val="00B0F0"/>
                </a:solidFill>
              </a:rPr>
              <a:t>ederiz</a:t>
            </a:r>
            <a:r>
              <a:rPr lang="en-US" sz="3200" b="1" dirty="0">
                <a:solidFill>
                  <a:srgbClr val="00B0F0"/>
                </a:solidFill>
              </a:rPr>
              <a:t>..</a:t>
            </a:r>
          </a:p>
        </p:txBody>
      </p:sp>
      <p:sp>
        <p:nvSpPr>
          <p:cNvPr id="5" name="TextBox 4">
            <a:extLst>
              <a:ext uri="{FF2B5EF4-FFF2-40B4-BE49-F238E27FC236}">
                <a16:creationId xmlns:a16="http://schemas.microsoft.com/office/drawing/2014/main" id="{F04C815B-2722-974D-A31B-931114F56431}"/>
              </a:ext>
            </a:extLst>
          </p:cNvPr>
          <p:cNvSpPr txBox="1"/>
          <p:nvPr/>
        </p:nvSpPr>
        <p:spPr>
          <a:xfrm>
            <a:off x="-526232" y="3531152"/>
            <a:ext cx="7594600" cy="923330"/>
          </a:xfrm>
          <a:prstGeom prst="rect">
            <a:avLst/>
          </a:prstGeom>
          <a:noFill/>
        </p:spPr>
        <p:txBody>
          <a:bodyPr wrap="square" rtlCol="0">
            <a:spAutoFit/>
          </a:bodyPr>
          <a:lstStyle/>
          <a:p>
            <a:pPr algn="r">
              <a:lnSpc>
                <a:spcPct val="150000"/>
              </a:lnSpc>
            </a:pPr>
            <a:r>
              <a:rPr lang="tr-TR" sz="1200" b="1" dirty="0">
                <a:solidFill>
                  <a:srgbClr val="1B325F"/>
                </a:solidFill>
                <a:latin typeface="Corbel" panose="020B0503020204020204" pitchFamily="34" charset="0"/>
                <a:ea typeface="+mj-ea"/>
                <a:cs typeface="Segoe UI" panose="020B0502040204020203" pitchFamily="34" charset="0"/>
              </a:rPr>
              <a:t>ÇOCUK HAKLARI VE İŞ İLKELERİNİN BENİMSENMESİ</a:t>
            </a:r>
            <a:r>
              <a:rPr lang="en-US" sz="1200" b="1" dirty="0">
                <a:solidFill>
                  <a:srgbClr val="1B325F"/>
                </a:solidFill>
                <a:latin typeface="Corbel" panose="020B0503020204020204" pitchFamily="34" charset="0"/>
                <a:ea typeface="+mj-ea"/>
                <a:cs typeface="Segoe UI" panose="020B0502040204020203" pitchFamily="34" charset="0"/>
              </a:rPr>
              <a:t> </a:t>
            </a:r>
            <a:r>
              <a:rPr lang="tr-TR" sz="1200" b="1" dirty="0">
                <a:solidFill>
                  <a:srgbClr val="1B325F"/>
                </a:solidFill>
                <a:latin typeface="Corbel" panose="020B0503020204020204" pitchFamily="34" charset="0"/>
                <a:ea typeface="+mj-ea"/>
                <a:cs typeface="Segoe UI" panose="020B0502040204020203" pitchFamily="34" charset="0"/>
              </a:rPr>
              <a:t>VE</a:t>
            </a:r>
            <a:endParaRPr lang="en-US" sz="1200" b="1" dirty="0">
              <a:solidFill>
                <a:srgbClr val="1B325F"/>
              </a:solidFill>
              <a:latin typeface="Corbel" panose="020B0503020204020204" pitchFamily="34" charset="0"/>
              <a:ea typeface="+mj-ea"/>
              <a:cs typeface="Segoe UI" panose="020B0502040204020203" pitchFamily="34" charset="0"/>
            </a:endParaRPr>
          </a:p>
          <a:p>
            <a:pPr algn="r">
              <a:lnSpc>
                <a:spcPct val="150000"/>
              </a:lnSpc>
            </a:pPr>
            <a:r>
              <a:rPr lang="tr-TR" sz="1200" b="1" dirty="0">
                <a:solidFill>
                  <a:srgbClr val="1B325F"/>
                </a:solidFill>
                <a:latin typeface="Corbel" panose="020B0503020204020204" pitchFamily="34" charset="0"/>
                <a:ea typeface="+mj-ea"/>
                <a:cs typeface="Segoe UI" panose="020B0502040204020203" pitchFamily="34" charset="0"/>
              </a:rPr>
              <a:t> UYGULANMASI EĞİTİMİ</a:t>
            </a:r>
            <a:endParaRPr lang="en-US" sz="1200" b="1" dirty="0">
              <a:solidFill>
                <a:srgbClr val="1B325F"/>
              </a:solidFill>
              <a:latin typeface="Corbel" panose="020B0503020204020204" pitchFamily="34" charset="0"/>
              <a:ea typeface="+mj-ea"/>
              <a:cs typeface="Segoe UI" panose="020B0502040204020203" pitchFamily="34" charset="0"/>
            </a:endParaRPr>
          </a:p>
          <a:p>
            <a:pPr algn="r">
              <a:lnSpc>
                <a:spcPct val="150000"/>
              </a:lnSpc>
            </a:pPr>
            <a:r>
              <a:rPr lang="en-US" sz="1100" b="1" dirty="0">
                <a:solidFill>
                  <a:srgbClr val="1B325F"/>
                </a:solidFill>
                <a:latin typeface="Corbel" panose="020B0503020204020204" pitchFamily="34" charset="0"/>
                <a:ea typeface="+mj-ea"/>
                <a:cs typeface="Segoe UI" panose="020B0502040204020203" pitchFamily="34" charset="0"/>
              </a:rPr>
              <a:t>21-22 Kasım 2023, Bursa</a:t>
            </a:r>
          </a:p>
        </p:txBody>
      </p:sp>
    </p:spTree>
    <p:extLst>
      <p:ext uri="{BB962C8B-B14F-4D97-AF65-F5344CB8AC3E}">
        <p14:creationId xmlns:p14="http://schemas.microsoft.com/office/powerpoint/2010/main" val="367119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2CBCF12-677B-5B72-6B23-906C23FAB5A1}"/>
              </a:ext>
            </a:extLst>
          </p:cNvPr>
          <p:cNvSpPr>
            <a:spLocks noGrp="1" noChangeArrowheads="1"/>
          </p:cNvSpPr>
          <p:nvPr>
            <p:ph type="title"/>
          </p:nvPr>
        </p:nvSpPr>
        <p:spPr bwMode="auto">
          <a:xfrm>
            <a:off x="952500" y="787168"/>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İletişimin amacı:</a:t>
            </a:r>
            <a:endParaRPr lang="en-US" altLang="tr-TR" dirty="0">
              <a:solidFill>
                <a:schemeClr val="accent1">
                  <a:lumMod val="50000"/>
                </a:schemeClr>
              </a:solidFill>
            </a:endParaRPr>
          </a:p>
        </p:txBody>
      </p:sp>
      <p:sp>
        <p:nvSpPr>
          <p:cNvPr id="16387" name="Rectangle 3">
            <a:extLst>
              <a:ext uri="{FF2B5EF4-FFF2-40B4-BE49-F238E27FC236}">
                <a16:creationId xmlns:a16="http://schemas.microsoft.com/office/drawing/2014/main" id="{98455DE0-31A5-4D9B-28A4-101C9D81D6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a:t>İnsanların iletişim kurmadaki amaçları sonuçta kendi ihtiyaçlarını karşılamak olduğuna göre, bu iletişimi kurabilmenin yegane yolu olan karşı tarafı dinleme ve anlamayı da aslında kendileri için yapmaktadırlar/yapmalıdırlar.</a:t>
            </a:r>
            <a:endParaRPr lang="en-US" altLang="tr-TR"/>
          </a:p>
        </p:txBody>
      </p:sp>
    </p:spTree>
    <p:extLst>
      <p:ext uri="{BB962C8B-B14F-4D97-AF65-F5344CB8AC3E}">
        <p14:creationId xmlns:p14="http://schemas.microsoft.com/office/powerpoint/2010/main" val="282015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98455DE0-31A5-4D9B-28A4-101C9D81D65F}"/>
              </a:ext>
            </a:extLst>
          </p:cNvPr>
          <p:cNvSpPr>
            <a:spLocks noGrp="1" noChangeArrowheads="1"/>
          </p:cNvSpPr>
          <p:nvPr>
            <p:ph type="body" idx="1"/>
          </p:nvPr>
        </p:nvSpPr>
        <p:spPr bwMode="auto">
          <a:xfrm>
            <a:off x="838200" y="1825625"/>
            <a:ext cx="989306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eaLnBrk="1" hangingPunct="1">
              <a:spcBef>
                <a:spcPct val="50000"/>
              </a:spcBef>
              <a:buFontTx/>
              <a:buChar char="•"/>
            </a:pPr>
            <a:r>
              <a:rPr lang="tr-TR" altLang="tr-TR" sz="2800" dirty="0"/>
              <a:t>Konuşma ancak iki taraflı olur ise ve diyalog şeklinde gerçekleşir ise bir iletişim türü halini alır.</a:t>
            </a:r>
          </a:p>
          <a:p>
            <a:pPr algn="just" eaLnBrk="1" hangingPunct="1">
              <a:spcBef>
                <a:spcPct val="50000"/>
              </a:spcBef>
              <a:buFontTx/>
              <a:buChar char="•"/>
            </a:pPr>
            <a:r>
              <a:rPr lang="tr-TR" altLang="tr-TR" sz="2800" dirty="0"/>
              <a:t>Birden fazla tarafın </a:t>
            </a:r>
            <a:r>
              <a:rPr lang="tr-TR" altLang="tr-TR" sz="2800" dirty="0" err="1"/>
              <a:t>yüzyüze</a:t>
            </a:r>
            <a:r>
              <a:rPr lang="tr-TR" altLang="tr-TR" sz="2800" dirty="0"/>
              <a:t> de olsa, birbirlerini dinlemeye ve anlamaya yönelik olmadan yaptıkları konuşmalar, iletişim değildir.</a:t>
            </a:r>
            <a:endParaRPr lang="en-US" altLang="tr-TR" sz="2800" dirty="0"/>
          </a:p>
        </p:txBody>
      </p:sp>
    </p:spTree>
    <p:extLst>
      <p:ext uri="{BB962C8B-B14F-4D97-AF65-F5344CB8AC3E}">
        <p14:creationId xmlns:p14="http://schemas.microsoft.com/office/powerpoint/2010/main" val="79641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E8D981F-1CAE-DF63-D5EB-22F3CC5AA66E}"/>
              </a:ext>
            </a:extLst>
          </p:cNvPr>
          <p:cNvSpPr>
            <a:spLocks noGrp="1" noChangeArrowheads="1"/>
          </p:cNvSpPr>
          <p:nvPr>
            <p:ph type="title"/>
          </p:nvPr>
        </p:nvSpPr>
        <p:spPr bwMode="auto">
          <a:xfrm>
            <a:off x="838200" y="787168"/>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tr-TR" altLang="tr-TR" dirty="0">
                <a:solidFill>
                  <a:schemeClr val="accent1">
                    <a:lumMod val="50000"/>
                  </a:schemeClr>
                </a:solidFill>
              </a:rPr>
              <a:t>İletişim Nedir?</a:t>
            </a:r>
            <a:endParaRPr lang="en-US" altLang="tr-TR" dirty="0">
              <a:solidFill>
                <a:schemeClr val="accent1">
                  <a:lumMod val="50000"/>
                </a:schemeClr>
              </a:solidFill>
            </a:endParaRPr>
          </a:p>
        </p:txBody>
      </p:sp>
      <p:sp>
        <p:nvSpPr>
          <p:cNvPr id="18435" name="Rectangle 3">
            <a:extLst>
              <a:ext uri="{FF2B5EF4-FFF2-40B4-BE49-F238E27FC236}">
                <a16:creationId xmlns:a16="http://schemas.microsoft.com/office/drawing/2014/main" id="{988470A5-9A2E-15EF-F665-A4CCAFE8E9BF}"/>
              </a:ext>
            </a:extLst>
          </p:cNvPr>
          <p:cNvSpPr>
            <a:spLocks noGrp="1" noChangeArrowheads="1"/>
          </p:cNvSpPr>
          <p:nvPr>
            <p:ph type="body" idx="1"/>
          </p:nvPr>
        </p:nvSpPr>
        <p:spPr bwMode="auto">
          <a:xfrm>
            <a:off x="838200" y="1825625"/>
            <a:ext cx="8961408"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eaLnBrk="1" hangingPunct="1"/>
            <a:r>
              <a:rPr lang="tr-TR" altLang="tr-TR" dirty="0"/>
              <a:t>İletişim, birden fazla canlı varlık arasında gerçekleşen ve </a:t>
            </a:r>
            <a:r>
              <a:rPr lang="tr-TR" altLang="tr-TR" dirty="0">
                <a:solidFill>
                  <a:srgbClr val="FF0000"/>
                </a:solidFill>
              </a:rPr>
              <a:t>birbirinin</a:t>
            </a:r>
            <a:r>
              <a:rPr lang="tr-TR" altLang="tr-TR" dirty="0"/>
              <a:t> duygu, düşünce ve ihtiyaçlarını anlayarak </a:t>
            </a:r>
            <a:r>
              <a:rPr lang="tr-TR" altLang="tr-TR" dirty="0">
                <a:solidFill>
                  <a:srgbClr val="FF0000"/>
                </a:solidFill>
              </a:rPr>
              <a:t>ortaklaşa çözümler üretmek</a:t>
            </a:r>
            <a:r>
              <a:rPr lang="tr-TR" altLang="tr-TR" dirty="0"/>
              <a:t> amacıyla yapılan, sözlü ve/veya sözsüz </a:t>
            </a:r>
            <a:r>
              <a:rPr lang="tr-TR" altLang="tr-TR" dirty="0">
                <a:solidFill>
                  <a:srgbClr val="FF0000"/>
                </a:solidFill>
              </a:rPr>
              <a:t>etkileşim</a:t>
            </a:r>
            <a:r>
              <a:rPr lang="tr-TR" altLang="tr-TR" dirty="0"/>
              <a:t> sürecidir.</a:t>
            </a:r>
            <a:endParaRPr lang="en-US" altLang="tr-TR" dirty="0"/>
          </a:p>
        </p:txBody>
      </p:sp>
    </p:spTree>
    <p:extLst>
      <p:ext uri="{BB962C8B-B14F-4D97-AF65-F5344CB8AC3E}">
        <p14:creationId xmlns:p14="http://schemas.microsoft.com/office/powerpoint/2010/main" val="232612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2144</Words>
  <Application>Microsoft Office PowerPoint</Application>
  <PresentationFormat>Widescreen</PresentationFormat>
  <Paragraphs>296</Paragraphs>
  <Slides>66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Calibri</vt:lpstr>
      <vt:lpstr>Calibri Light</vt:lpstr>
      <vt:lpstr>Corbel</vt:lpstr>
      <vt:lpstr>Futura Medium</vt:lpstr>
      <vt:lpstr>Segoe UI</vt:lpstr>
      <vt:lpstr>Times New Roman</vt:lpstr>
      <vt:lpstr>Office Theme</vt:lpstr>
      <vt:lpstr>TESK UNICEF ÇOCUK HAKLARI VE İŞ İLKELERİ PROGRAMI </vt:lpstr>
      <vt:lpstr>İçerik</vt:lpstr>
      <vt:lpstr>İletişimin amacı nedir?</vt:lpstr>
      <vt:lpstr>İletişim ile konuşmanın farkları nelerdir? </vt:lpstr>
      <vt:lpstr>İnsan ihtiyaçları Nelerdir?</vt:lpstr>
      <vt:lpstr>PowerPoint Presentation</vt:lpstr>
      <vt:lpstr>İletişimin amacı:</vt:lpstr>
      <vt:lpstr>PowerPoint Presentation</vt:lpstr>
      <vt:lpstr>İletişim Nedir?</vt:lpstr>
      <vt:lpstr>PowerPoint Presentation</vt:lpstr>
      <vt:lpstr>İletişim sürecinin temel düsturu (2)</vt:lpstr>
      <vt:lpstr>Dinleme Engelleri</vt:lpstr>
      <vt:lpstr>Dinleme Engelleri</vt:lpstr>
      <vt:lpstr>Dinleme Engelleri</vt:lpstr>
      <vt:lpstr>Dinleme Engelleri</vt:lpstr>
      <vt:lpstr>Dinleme Engelleri</vt:lpstr>
      <vt:lpstr>Dinleme Engelleri</vt:lpstr>
      <vt:lpstr>Dinleme Engelleri</vt:lpstr>
      <vt:lpstr>Dinleme Engelleri</vt:lpstr>
      <vt:lpstr>Dinleme Engelleri</vt:lpstr>
      <vt:lpstr>Dinleme Engelleri</vt:lpstr>
      <vt:lpstr>Dinleme Engelleri</vt:lpstr>
      <vt:lpstr>Dinleme Engelleri</vt:lpstr>
      <vt:lpstr>Etkili Dinlemenin 4 Adımı</vt:lpstr>
      <vt:lpstr>Etkili Dinlemenin 4 Adımı</vt:lpstr>
      <vt:lpstr>Etkili Dinlemenin 4 Adımı</vt:lpstr>
      <vt:lpstr>Etkili Dinlemenin 4 Adımı</vt:lpstr>
      <vt:lpstr>İletişim sürecinin temel düsturu (3)</vt:lpstr>
      <vt:lpstr>İletişim sürecinin temel düsturu (4)</vt:lpstr>
      <vt:lpstr>Doğru iletişimin ilkeleri nelerdir?</vt:lpstr>
      <vt:lpstr>İletişim sürecinin temel düsturu</vt:lpstr>
      <vt:lpstr>PowerPoint Presentation</vt:lpstr>
      <vt:lpstr>Kodlama / Kad açma</vt:lpstr>
      <vt:lpstr>Kodlama / Kad açma 2</vt:lpstr>
      <vt:lpstr>İletişimin İkinci Aşaması 5N+1K</vt:lpstr>
      <vt:lpstr>PowerPoint Presentation</vt:lpstr>
      <vt:lpstr>Ne Söyleyeceğiz?</vt:lpstr>
      <vt:lpstr>Ne Söyleyeceğiz? (2)</vt:lpstr>
      <vt:lpstr>Ne zaman Söyleyeceğiz?</vt:lpstr>
      <vt:lpstr>Nasıl Söyleyeceğiz?</vt:lpstr>
      <vt:lpstr>Nasıl Söyleyeceğiz? (2)</vt:lpstr>
      <vt:lpstr>Nasıl Söyleyeceğiz? (3)</vt:lpstr>
      <vt:lpstr>Nerede Söyleyeceğiz?</vt:lpstr>
      <vt:lpstr>Neden Söyleyeceğiz?</vt:lpstr>
      <vt:lpstr>Neden Söyleyeceğiz (2)</vt:lpstr>
      <vt:lpstr>Kime Söyleyeceğiz?</vt:lpstr>
      <vt:lpstr>Kime Söyleyeceğiz? (2)</vt:lpstr>
      <vt:lpstr>PowerPoint Presentation</vt:lpstr>
      <vt:lpstr>İletişim sürecinin 5 boyutu</vt:lpstr>
      <vt:lpstr>PowerPoint Presentation</vt:lpstr>
      <vt:lpstr>PowerPoint Presentation</vt:lpstr>
      <vt:lpstr>Konuşmanın çoklu kullanımı</vt:lpstr>
      <vt:lpstr>PowerPoint Presentation</vt:lpstr>
      <vt:lpstr>PowerPoint Presentation</vt:lpstr>
      <vt:lpstr>Kullanılmayacak Kelimeler</vt:lpstr>
      <vt:lpstr>Sık Kullanılması Gerekenler</vt:lpstr>
      <vt:lpstr>Sık Kullanılması Gerekenler</vt:lpstr>
      <vt:lpstr>PowerPoint Presentation</vt:lpstr>
      <vt:lpstr>Konuşmanın İki Şekli Ve Amacı</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TESK UNICEF ÇOCUK HAKLARI VE İŞ İLKELERİ PROGRAMI</dc:title>
  <dc:creator>Neslihan Körpe</dc:creator>
  <cp:lastModifiedBy>Gözde Töreyen</cp:lastModifiedBy>
  <cp:revision>17</cp:revision>
  <dcterms:created xsi:type="dcterms:W3CDTF">2023-11-07T12:10:49Z</dcterms:created>
  <dcterms:modified xsi:type="dcterms:W3CDTF">2023-11-28T14:14:22Z</dcterms:modified>
</cp:coreProperties>
</file>