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4" r:id="rId3"/>
    <p:sldId id="258" r:id="rId4"/>
    <p:sldId id="259" r:id="rId5"/>
    <p:sldId id="260" r:id="rId6"/>
    <p:sldId id="261" r:id="rId7"/>
    <p:sldId id="266" r:id="rId8"/>
    <p:sldId id="268" r:id="rId9"/>
    <p:sldId id="270" r:id="rId10"/>
    <p:sldId id="265" r:id="rId11"/>
    <p:sldId id="263" r:id="rId12"/>
    <p:sldId id="264" r:id="rId13"/>
    <p:sldId id="295" r:id="rId14"/>
    <p:sldId id="291" r:id="rId15"/>
    <p:sldId id="290" r:id="rId16"/>
    <p:sldId id="292" r:id="rId17"/>
    <p:sldId id="294" r:id="rId18"/>
    <p:sldId id="276" r:id="rId19"/>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0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58"/>
    <p:restoredTop sz="94626"/>
  </p:normalViewPr>
  <p:slideViewPr>
    <p:cSldViewPr snapToGrid="0">
      <p:cViewPr varScale="1">
        <p:scale>
          <a:sx n="106" d="100"/>
          <a:sy n="106" d="100"/>
        </p:scale>
        <p:origin x="10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14E95-2BAA-2C43-8756-CC790E5E71E9}" type="datetimeFigureOut">
              <a:rPr lang="en-TR" smtClean="0"/>
              <a:t>05/13/2024</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D2E3F0-B9A2-FD44-B5D4-CCD5D9868235}" type="slidenum">
              <a:rPr lang="en-TR" smtClean="0"/>
              <a:t>‹#›</a:t>
            </a:fld>
            <a:endParaRPr lang="en-TR"/>
          </a:p>
        </p:txBody>
      </p:sp>
    </p:spTree>
    <p:extLst>
      <p:ext uri="{BB962C8B-B14F-4D97-AF65-F5344CB8AC3E}">
        <p14:creationId xmlns:p14="http://schemas.microsoft.com/office/powerpoint/2010/main" val="4255404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2D2E3F0-B9A2-FD44-B5D4-CCD5D9868235}" type="slidenum">
              <a:rPr lang="en-TR" smtClean="0"/>
              <a:t>7</a:t>
            </a:fld>
            <a:endParaRPr lang="en-TR"/>
          </a:p>
        </p:txBody>
      </p:sp>
    </p:spTree>
    <p:extLst>
      <p:ext uri="{BB962C8B-B14F-4D97-AF65-F5344CB8AC3E}">
        <p14:creationId xmlns:p14="http://schemas.microsoft.com/office/powerpoint/2010/main" val="5873831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86401-1B6C-D546-E238-7FA239EB99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A5D7FBC9-127A-144D-D567-8D1DB856B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TR" dirty="0"/>
          </a:p>
        </p:txBody>
      </p:sp>
      <p:sp>
        <p:nvSpPr>
          <p:cNvPr id="4" name="Date Placeholder 3">
            <a:extLst>
              <a:ext uri="{FF2B5EF4-FFF2-40B4-BE49-F238E27FC236}">
                <a16:creationId xmlns:a16="http://schemas.microsoft.com/office/drawing/2014/main" id="{C8199978-3577-B3CD-4C01-B14ED0DBAB8A}"/>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41CDCCF2-5700-3B56-4C1E-FF79A45BCDFC}"/>
              </a:ext>
            </a:extLst>
          </p:cNvPr>
          <p:cNvSpPr>
            <a:spLocks noGrp="1"/>
          </p:cNvSpPr>
          <p:nvPr>
            <p:ph type="ftr" sz="quarter" idx="11"/>
          </p:nvPr>
        </p:nvSpPr>
        <p:spPr/>
        <p:txBody>
          <a:bodyPr/>
          <a:lstStyle/>
          <a:p>
            <a:endParaRPr lang="en-TR" dirty="0"/>
          </a:p>
        </p:txBody>
      </p:sp>
      <p:sp>
        <p:nvSpPr>
          <p:cNvPr id="6" name="Slide Number Placeholder 5">
            <a:extLst>
              <a:ext uri="{FF2B5EF4-FFF2-40B4-BE49-F238E27FC236}">
                <a16:creationId xmlns:a16="http://schemas.microsoft.com/office/drawing/2014/main" id="{9B59009F-EE94-F2AF-2E6D-73AE14CE32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39973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A2FBF-30D3-4B82-8492-1E0806DCE10D}"/>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3BE2C4B-EEBC-05B4-6625-68AB134ADD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82B287D-7EAD-E44D-47A0-3BE575EC9C0C}"/>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F22F892C-41B0-804A-F006-E74E4D95C708}"/>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5E3CB936-CAC3-7968-E096-B9BD2864924C}"/>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81295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12A92-ECC5-4B88-3EEE-48B3EF5851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9E047898-E30A-ACF0-44F0-23ABFA3659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7B14B4F-D940-7429-86E8-B40A394FC4A2}"/>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D72BEE22-B8B2-2B12-D45D-FE4BFD36C1BE}"/>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5C2D10B-21CE-6309-EBA6-0BC297A54B0D}"/>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63080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12F7-1A40-F7CA-44A4-4D9D3DBBA109}"/>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88CE287C-4FEB-A813-8238-0681EF04DA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C17C739F-FE0C-C552-3F11-D4CC13940F19}"/>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94D12D34-C3D2-97FA-8DD5-A9CC69B92DA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5ED06F9-6822-BB21-7BD1-2F817E87E5F6}"/>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59382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07C0927-96F6-AB19-D4B2-34F8C79B5CB5}"/>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6" name="Footer Placeholder 5">
            <a:extLst>
              <a:ext uri="{FF2B5EF4-FFF2-40B4-BE49-F238E27FC236}">
                <a16:creationId xmlns:a16="http://schemas.microsoft.com/office/drawing/2014/main" id="{B6A867E7-C4A7-ADB6-4AE8-64E8DC51F4E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0351065F-8E43-14DA-B803-077B09F08473}"/>
              </a:ext>
            </a:extLst>
          </p:cNvPr>
          <p:cNvSpPr>
            <a:spLocks noGrp="1"/>
          </p:cNvSpPr>
          <p:nvPr>
            <p:ph type="sldNum" sz="quarter" idx="12"/>
          </p:nvPr>
        </p:nvSpPr>
        <p:spPr/>
        <p:txBody>
          <a:bodyPr/>
          <a:lstStyle/>
          <a:p>
            <a:fld id="{57D59C66-4626-414B-BCA8-AABC4EAE95C1}" type="slidenum">
              <a:rPr lang="en-TR" smtClean="0"/>
              <a:t>‹#›</a:t>
            </a:fld>
            <a:endParaRPr lang="en-TR"/>
          </a:p>
        </p:txBody>
      </p:sp>
      <p:sp>
        <p:nvSpPr>
          <p:cNvPr id="8" name="Title 1">
            <a:extLst>
              <a:ext uri="{FF2B5EF4-FFF2-40B4-BE49-F238E27FC236}">
                <a16:creationId xmlns:a16="http://schemas.microsoft.com/office/drawing/2014/main" id="{8AA33C54-7A93-B481-8D79-756B33FAABD9}"/>
              </a:ext>
            </a:extLst>
          </p:cNvPr>
          <p:cNvSpPr>
            <a:spLocks noGrp="1"/>
          </p:cNvSpPr>
          <p:nvPr>
            <p:ph type="title"/>
          </p:nvPr>
        </p:nvSpPr>
        <p:spPr>
          <a:xfrm>
            <a:off x="2209800" y="1543262"/>
            <a:ext cx="8382000" cy="3995208"/>
          </a:xfrm>
        </p:spPr>
        <p:txBody>
          <a:bodyPr>
            <a:noAutofit/>
          </a:bodyPr>
          <a:lstStyle/>
          <a:p>
            <a:r>
              <a:rPr lang="en-US" sz="2400" dirty="0"/>
              <a:t>LOREM IPSUM</a:t>
            </a:r>
            <a:br>
              <a:rPr lang="en-US" sz="2400" dirty="0"/>
            </a:br>
            <a:r>
              <a:rPr lang="en-US" sz="2400" dirty="0"/>
              <a:t>Lorem ipsum dolor sit </a:t>
            </a:r>
            <a:r>
              <a:rPr lang="en-US" sz="2400" dirty="0" err="1"/>
              <a:t>amet</a:t>
            </a:r>
            <a:r>
              <a:rPr lang="en-US" sz="2400" dirty="0"/>
              <a:t/>
            </a:r>
            <a:br>
              <a:rPr lang="en-US" sz="2400" dirty="0"/>
            </a:br>
            <a:r>
              <a:rPr lang="en-US" sz="2400" dirty="0" err="1"/>
              <a:t>Consectetur</a:t>
            </a:r>
            <a:r>
              <a:rPr lang="en-US" sz="2400" dirty="0"/>
              <a:t> </a:t>
            </a:r>
            <a:r>
              <a:rPr lang="en-US" sz="2400" dirty="0" err="1"/>
              <a:t>adipiscing</a:t>
            </a:r>
            <a:r>
              <a:rPr lang="en-US" sz="2400" dirty="0"/>
              <a:t> </a:t>
            </a:r>
            <a:r>
              <a:rPr lang="en-US" sz="2400" dirty="0" err="1"/>
              <a:t>elit</a:t>
            </a:r>
            <a:r>
              <a:rPr lang="en-US" sz="2400" dirty="0"/>
              <a:t/>
            </a:r>
            <a:br>
              <a:rPr lang="en-US" sz="2400" dirty="0"/>
            </a:br>
            <a:r>
              <a:rPr lang="en-US" sz="2400" dirty="0"/>
              <a:t>Donec </a:t>
            </a:r>
            <a:r>
              <a:rPr lang="en-US" sz="2400" dirty="0" err="1"/>
              <a:t>faucibus</a:t>
            </a:r>
            <a:r>
              <a:rPr lang="en-US" sz="2400" dirty="0"/>
              <a:t>, </a:t>
            </a:r>
            <a:r>
              <a:rPr lang="en-US" sz="2400" dirty="0" err="1"/>
              <a:t>metus</a:t>
            </a:r>
            <a:r>
              <a:rPr lang="en-US" sz="2400" dirty="0"/>
              <a:t> vel</a:t>
            </a:r>
            <a:br>
              <a:rPr lang="en-US" sz="2400" dirty="0"/>
            </a:br>
            <a:r>
              <a:rPr lang="en-US" sz="2400" dirty="0" err="1"/>
              <a:t>Aliquam</a:t>
            </a:r>
            <a:r>
              <a:rPr lang="en-US" sz="2400" dirty="0"/>
              <a:t> vestibulum ligula</a:t>
            </a:r>
            <a:br>
              <a:rPr lang="en-US" sz="2400" dirty="0"/>
            </a:br>
            <a:r>
              <a:rPr lang="en-US" sz="2400" dirty="0"/>
              <a:t/>
            </a:r>
            <a:br>
              <a:rPr lang="en-US" sz="2400" dirty="0"/>
            </a:br>
            <a:r>
              <a:rPr lang="en-US" sz="2400" dirty="0"/>
              <a:t>LOREM IPSUM</a:t>
            </a:r>
            <a:br>
              <a:rPr lang="en-US" sz="2400" dirty="0"/>
            </a:br>
            <a:r>
              <a:rPr lang="en-US" sz="2400" dirty="0" err="1"/>
              <a:t>Pellentesque</a:t>
            </a:r>
            <a:r>
              <a:rPr lang="en-US" sz="2400" dirty="0"/>
              <a:t> habitant </a:t>
            </a:r>
            <a:r>
              <a:rPr lang="en-US" sz="2400" dirty="0" err="1"/>
              <a:t>morbi</a:t>
            </a:r>
            <a:r>
              <a:rPr lang="en-US" sz="2400" dirty="0"/>
              <a:t/>
            </a:r>
            <a:br>
              <a:rPr lang="en-US" sz="2400" dirty="0"/>
            </a:br>
            <a:r>
              <a:rPr lang="en-US" sz="2400" dirty="0"/>
              <a:t>Donec </a:t>
            </a:r>
            <a:r>
              <a:rPr lang="en-US" sz="2400" dirty="0" err="1"/>
              <a:t>ut</a:t>
            </a:r>
            <a:r>
              <a:rPr lang="en-US" sz="2400" dirty="0"/>
              <a:t> </a:t>
            </a:r>
            <a:r>
              <a:rPr lang="en-US" sz="2400" dirty="0" err="1"/>
              <a:t>risus</a:t>
            </a:r>
            <a:r>
              <a:rPr lang="en-US" sz="2400" dirty="0"/>
              <a:t> </a:t>
            </a:r>
            <a:r>
              <a:rPr lang="en-US" sz="2400" dirty="0" err="1"/>
              <a:t>velit</a:t>
            </a:r>
            <a:r>
              <a:rPr lang="en-US" sz="2400" dirty="0"/>
              <a:t/>
            </a:r>
            <a:br>
              <a:rPr lang="en-US" sz="2400" dirty="0"/>
            </a:br>
            <a:r>
              <a:rPr lang="en-US" sz="2400" dirty="0" err="1"/>
              <a:t>Nulla</a:t>
            </a:r>
            <a:r>
              <a:rPr lang="en-US" sz="2400" dirty="0"/>
              <a:t> </a:t>
            </a:r>
            <a:r>
              <a:rPr lang="en-US" sz="2400" dirty="0" err="1"/>
              <a:t>ut</a:t>
            </a:r>
            <a:r>
              <a:rPr lang="en-US" sz="2400" dirty="0"/>
              <a:t> </a:t>
            </a:r>
            <a:r>
              <a:rPr lang="en-US" sz="2400" dirty="0" err="1"/>
              <a:t>egestas</a:t>
            </a:r>
            <a:r>
              <a:rPr lang="en-US" sz="2400" dirty="0"/>
              <a:t> mi</a:t>
            </a:r>
            <a:br>
              <a:rPr lang="en-US" sz="2400" dirty="0"/>
            </a:br>
            <a:r>
              <a:rPr lang="en-US" sz="2400" dirty="0" err="1"/>
              <a:t>Nullam</a:t>
            </a:r>
            <a:r>
              <a:rPr lang="en-US" sz="2400" dirty="0"/>
              <a:t> sed </a:t>
            </a:r>
            <a:r>
              <a:rPr lang="en-US" sz="2400" dirty="0" err="1"/>
              <a:t>lacus</a:t>
            </a:r>
            <a:r>
              <a:rPr lang="en-US" sz="2400" dirty="0"/>
              <a:t> </a:t>
            </a:r>
            <a:r>
              <a:rPr lang="en-US" sz="2400" dirty="0" err="1"/>
              <a:t>rutrum</a:t>
            </a:r>
            <a:endParaRPr lang="en-TR" sz="2400" dirty="0"/>
          </a:p>
        </p:txBody>
      </p:sp>
    </p:spTree>
    <p:extLst>
      <p:ext uri="{BB962C8B-B14F-4D97-AF65-F5344CB8AC3E}">
        <p14:creationId xmlns:p14="http://schemas.microsoft.com/office/powerpoint/2010/main" val="391115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52CF-545C-85DD-4EAB-12D63D1FF3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D6AFE593-F44F-54EB-9C5B-590A1CE60C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334A5-0A9B-C04A-4E41-FBCD53C8BBF6}"/>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90661ED3-0BDF-9757-A55B-5B9FEC4083E7}"/>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7275ABFC-993D-7857-F96F-FD0EFDCD2A55}"/>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718949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3A58F-C775-F33D-18EB-013DC275D31C}"/>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10C923B5-910A-96F4-A54E-6C1270B4F3F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9E35D1B5-B4AF-33B6-E49F-06B75F92EC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E0398F1D-84E9-B42F-97CC-EC78C23D1AF2}"/>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6" name="Footer Placeholder 5">
            <a:extLst>
              <a:ext uri="{FF2B5EF4-FFF2-40B4-BE49-F238E27FC236}">
                <a16:creationId xmlns:a16="http://schemas.microsoft.com/office/drawing/2014/main" id="{7DF81BB3-C009-251F-F06D-67E86631C8D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4A0F1536-9FC8-EEDE-8EED-043A7DFC7CC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18143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83BC-2A7B-8FBC-5222-3AA3BF2908E6}"/>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43DE539C-D77B-A7D5-79E1-D7173B60F2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05BAE2-71D7-6090-D9F9-B6189C3B374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67B74E8C-02FD-15EF-2F3E-142CF32990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38189F-49D8-BB00-F757-0379FFFF4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FC03F19D-12E8-9845-3444-B4B3A74769A1}"/>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8" name="Footer Placeholder 7">
            <a:extLst>
              <a:ext uri="{FF2B5EF4-FFF2-40B4-BE49-F238E27FC236}">
                <a16:creationId xmlns:a16="http://schemas.microsoft.com/office/drawing/2014/main" id="{F1EBC4E5-8DA2-1052-5FDE-412628E3D902}"/>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7E1A8EB2-ECA1-3B62-CB03-21E13B1D6962}"/>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2227694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1ADF-2865-C7BF-6159-238A62F4AC85}"/>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51DEA1FC-188B-3BCE-7FEE-1DC4426EC586}"/>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4" name="Footer Placeholder 3">
            <a:extLst>
              <a:ext uri="{FF2B5EF4-FFF2-40B4-BE49-F238E27FC236}">
                <a16:creationId xmlns:a16="http://schemas.microsoft.com/office/drawing/2014/main" id="{5BD55940-E0D9-A381-F3A7-01731A7EED75}"/>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7BF040AA-72EF-9BA7-8E7B-7440A95BF809}"/>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303702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1882C7-F975-6E2E-2398-27A49C2B1433}"/>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3" name="Footer Placeholder 2">
            <a:extLst>
              <a:ext uri="{FF2B5EF4-FFF2-40B4-BE49-F238E27FC236}">
                <a16:creationId xmlns:a16="http://schemas.microsoft.com/office/drawing/2014/main" id="{341C2639-476C-CAB7-8358-FD739D155477}"/>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69F17F3D-2C4B-B643-B8CD-F52A44433BC4}"/>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148460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9F732-6701-47C0-29F8-BB8C44A2E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9ADB49C4-B083-66CE-06F2-940309D619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FA9FB498-E5C1-F221-C82B-AD59A5B64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A0526-92EE-B1C8-66B3-42C4FC95D55A}"/>
              </a:ext>
            </a:extLst>
          </p:cNvPr>
          <p:cNvSpPr>
            <a:spLocks noGrp="1"/>
          </p:cNvSpPr>
          <p:nvPr>
            <p:ph type="dt" sz="half" idx="10"/>
          </p:nvPr>
        </p:nvSpPr>
        <p:spPr/>
        <p:txBody>
          <a:bodyPr/>
          <a:lstStyle/>
          <a:p>
            <a:fld id="{8B17F872-67CF-7E43-AF66-86ABAD4068AA}" type="datetimeFigureOut">
              <a:rPr lang="en-TR" smtClean="0"/>
              <a:t>05/13/2024</a:t>
            </a:fld>
            <a:endParaRPr lang="en-TR"/>
          </a:p>
        </p:txBody>
      </p:sp>
      <p:sp>
        <p:nvSpPr>
          <p:cNvPr id="6" name="Footer Placeholder 5">
            <a:extLst>
              <a:ext uri="{FF2B5EF4-FFF2-40B4-BE49-F238E27FC236}">
                <a16:creationId xmlns:a16="http://schemas.microsoft.com/office/drawing/2014/main" id="{B68C3E3E-ACD2-8F1F-ECFD-6A12E9D31F45}"/>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3EBFE0F-0CC6-B8F5-2972-9692781F31DF}"/>
              </a:ext>
            </a:extLst>
          </p:cNvPr>
          <p:cNvSpPr>
            <a:spLocks noGrp="1"/>
          </p:cNvSpPr>
          <p:nvPr>
            <p:ph type="sldNum" sz="quarter" idx="12"/>
          </p:nvPr>
        </p:nvSpPr>
        <p:spPr/>
        <p:txBody>
          <a:bodyPr/>
          <a:lstStyle/>
          <a:p>
            <a:fld id="{57D59C66-4626-414B-BCA8-AABC4EAE95C1}" type="slidenum">
              <a:rPr lang="en-TR" smtClean="0"/>
              <a:t>‹#›</a:t>
            </a:fld>
            <a:endParaRPr lang="en-TR"/>
          </a:p>
        </p:txBody>
      </p:sp>
    </p:spTree>
    <p:extLst>
      <p:ext uri="{BB962C8B-B14F-4D97-AF65-F5344CB8AC3E}">
        <p14:creationId xmlns:p14="http://schemas.microsoft.com/office/powerpoint/2010/main" val="4058740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E61141-86D7-66E6-FBE3-B310934552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ADABE2FF-3288-7468-2295-907F45F319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B44E17F-034D-5E28-BC9F-48D04BF6EF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17F872-67CF-7E43-AF66-86ABAD4068AA}" type="datetimeFigureOut">
              <a:rPr lang="en-TR" smtClean="0"/>
              <a:t>05/13/2024</a:t>
            </a:fld>
            <a:endParaRPr lang="en-TR"/>
          </a:p>
        </p:txBody>
      </p:sp>
      <p:sp>
        <p:nvSpPr>
          <p:cNvPr id="5" name="Footer Placeholder 4">
            <a:extLst>
              <a:ext uri="{FF2B5EF4-FFF2-40B4-BE49-F238E27FC236}">
                <a16:creationId xmlns:a16="http://schemas.microsoft.com/office/drawing/2014/main" id="{BEDCC2C0-3C20-7D98-27C6-E359D7DB0D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E4FA8DAC-470B-634E-7A15-0B8B5739E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D59C66-4626-414B-BCA8-AABC4EAE95C1}" type="slidenum">
              <a:rPr lang="en-TR" smtClean="0"/>
              <a:t>‹#›</a:t>
            </a:fld>
            <a:endParaRPr lang="en-TR"/>
          </a:p>
        </p:txBody>
      </p:sp>
    </p:spTree>
    <p:extLst>
      <p:ext uri="{BB962C8B-B14F-4D97-AF65-F5344CB8AC3E}">
        <p14:creationId xmlns:p14="http://schemas.microsoft.com/office/powerpoint/2010/main" val="1597254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238501A-C45F-D36B-5959-D8323B54F879}"/>
              </a:ext>
            </a:extLst>
          </p:cNvPr>
          <p:cNvSpPr>
            <a:spLocks noGrp="1"/>
          </p:cNvSpPr>
          <p:nvPr>
            <p:ph type="ctrTitle"/>
          </p:nvPr>
        </p:nvSpPr>
        <p:spPr>
          <a:xfrm>
            <a:off x="685800" y="642936"/>
            <a:ext cx="5003800" cy="1535306"/>
          </a:xfrm>
        </p:spPr>
        <p:txBody>
          <a:bodyPr>
            <a:noAutofit/>
          </a:bodyPr>
          <a:lstStyle/>
          <a:p>
            <a:pPr algn="l">
              <a:lnSpc>
                <a:spcPct val="100000"/>
              </a:lnSpc>
            </a:pPr>
            <a:r>
              <a:rPr lang="en-US" sz="2400" b="1" dirty="0">
                <a:solidFill>
                  <a:srgbClr val="29AAE1"/>
                </a:solidFill>
                <a:latin typeface="Corbel" panose="020B0503020204020204" pitchFamily="34" charset="0"/>
                <a:cs typeface="Futura Medium" panose="020B0602020204020303" pitchFamily="34" charset="-79"/>
              </a:rPr>
              <a:t>TESK UNICEF ÇOCUK HAKLARI VE İŞ İLKELERİ PROGRAMI </a:t>
            </a:r>
            <a:endParaRPr lang="en-TR" sz="2400" b="1" dirty="0">
              <a:solidFill>
                <a:srgbClr val="29AAE1"/>
              </a:solidFill>
              <a:latin typeface="Corbel" panose="020B0503020204020204" pitchFamily="34" charset="0"/>
              <a:cs typeface="Futura Medium" panose="020B0602020204020303" pitchFamily="34" charset="-79"/>
            </a:endParaRPr>
          </a:p>
        </p:txBody>
      </p:sp>
      <p:sp>
        <p:nvSpPr>
          <p:cNvPr id="6" name="TextBox 5">
            <a:extLst>
              <a:ext uri="{FF2B5EF4-FFF2-40B4-BE49-F238E27FC236}">
                <a16:creationId xmlns:a16="http://schemas.microsoft.com/office/drawing/2014/main" id="{F04C815B-2722-974D-A31B-931114F56431}"/>
              </a:ext>
            </a:extLst>
          </p:cNvPr>
          <p:cNvSpPr txBox="1"/>
          <p:nvPr/>
        </p:nvSpPr>
        <p:spPr>
          <a:xfrm>
            <a:off x="0" y="2832783"/>
            <a:ext cx="8175170" cy="1152623"/>
          </a:xfrm>
          <a:prstGeom prst="rect">
            <a:avLst/>
          </a:prstGeom>
          <a:noFill/>
        </p:spPr>
        <p:txBody>
          <a:bodyPr wrap="square" rtlCol="0">
            <a:spAutoFit/>
          </a:bodyPr>
          <a:lstStyle/>
          <a:p>
            <a:pPr indent="450215" algn="ctr">
              <a:lnSpc>
                <a:spcPct val="150000"/>
              </a:lnSpc>
            </a:pPr>
            <a:r>
              <a:rPr lang="tr-TR" sz="2800" b="1" i="0" dirty="0">
                <a:solidFill>
                  <a:srgbClr val="002060"/>
                </a:solidFill>
                <a:effectLst/>
                <a:latin typeface="Corbel" panose="020B0503020204020204" pitchFamily="34" charset="0"/>
              </a:rPr>
              <a:t>Esnafların Çocuk Hakları ve İş İlkelerine Uyumu</a:t>
            </a:r>
          </a:p>
          <a:p>
            <a:pPr indent="450215" algn="ctr">
              <a:lnSpc>
                <a:spcPct val="150000"/>
              </a:lnSpc>
            </a:pPr>
            <a:r>
              <a:rPr lang="tr-TR" sz="2000" b="1" dirty="0">
                <a:solidFill>
                  <a:srgbClr val="002060"/>
                </a:solidFill>
                <a:latin typeface="Corbel" panose="020B0503020204020204" pitchFamily="34" charset="0"/>
              </a:rPr>
              <a:t>Gülcan ERİŞ</a:t>
            </a:r>
            <a:endParaRPr lang="x-none" sz="2000" b="1" dirty="0">
              <a:solidFill>
                <a:srgbClr val="002060"/>
              </a:solidFill>
              <a:latin typeface="Corbel" panose="020B0503020204020204" pitchFamily="34" charset="0"/>
            </a:endParaRPr>
          </a:p>
        </p:txBody>
      </p:sp>
    </p:spTree>
    <p:extLst>
      <p:ext uri="{BB962C8B-B14F-4D97-AF65-F5344CB8AC3E}">
        <p14:creationId xmlns:p14="http://schemas.microsoft.com/office/powerpoint/2010/main" val="3692154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764F95-CF12-DE5C-E218-0B123A944958}"/>
              </a:ext>
            </a:extLst>
          </p:cNvPr>
          <p:cNvSpPr>
            <a:spLocks noGrp="1"/>
          </p:cNvSpPr>
          <p:nvPr>
            <p:ph type="title"/>
          </p:nvPr>
        </p:nvSpPr>
        <p:spPr/>
        <p:txBody>
          <a:bodyPr/>
          <a:lstStyle/>
          <a:p>
            <a:pPr algn="ctr"/>
            <a:r>
              <a:rPr lang="tr-TR" kern="0" dirty="0">
                <a:solidFill>
                  <a:srgbClr val="002060"/>
                </a:solidFill>
                <a:effectLst/>
                <a:latin typeface="Corbel" panose="020B0503020204020204" pitchFamily="34" charset="0"/>
                <a:ea typeface="Times New Roman" panose="02020603050405020304" pitchFamily="18" charset="0"/>
              </a:rPr>
              <a:t>Mesleki Eğitime Entegrasyon</a:t>
            </a:r>
            <a:endParaRPr lang="tr-TR" dirty="0"/>
          </a:p>
        </p:txBody>
      </p:sp>
      <p:sp>
        <p:nvSpPr>
          <p:cNvPr id="3" name="İçerik Yer Tutucusu 2">
            <a:extLst>
              <a:ext uri="{FF2B5EF4-FFF2-40B4-BE49-F238E27FC236}">
                <a16:creationId xmlns:a16="http://schemas.microsoft.com/office/drawing/2014/main" id="{78CD5629-3A7F-FAEF-CD1A-AF590A4BFEB5}"/>
              </a:ext>
            </a:extLst>
          </p:cNvPr>
          <p:cNvSpPr>
            <a:spLocks noGrp="1"/>
          </p:cNvSpPr>
          <p:nvPr>
            <p:ph idx="1"/>
          </p:nvPr>
        </p:nvSpPr>
        <p:spPr>
          <a:xfrm>
            <a:off x="838200" y="1436914"/>
            <a:ext cx="10515600" cy="4740049"/>
          </a:xfrm>
        </p:spPr>
        <p:txBody>
          <a:bodyPr>
            <a:normAutofit/>
          </a:bodyPr>
          <a:lstStyle/>
          <a:p>
            <a:pPr marL="0" indent="0">
              <a:buNone/>
            </a:pPr>
            <a:r>
              <a:rPr lang="tr-TR" b="1" i="0" dirty="0">
                <a:solidFill>
                  <a:srgbClr val="002060"/>
                </a:solidFill>
                <a:effectLst/>
                <a:latin typeface="Corbel" panose="020B0503020204020204" pitchFamily="34" charset="0"/>
              </a:rPr>
              <a:t>İşyerinde ve okulda güvenliği sağlama</a:t>
            </a:r>
            <a:endParaRPr lang="tr-TR" b="0" i="0" dirty="0">
              <a:solidFill>
                <a:srgbClr val="002060"/>
              </a:solidFill>
              <a:effectLst/>
              <a:latin typeface="Corbel" panose="020B0503020204020204" pitchFamily="34" charset="0"/>
            </a:endParaRPr>
          </a:p>
          <a:p>
            <a:pPr marL="0" indent="0">
              <a:buNone/>
            </a:pPr>
            <a:r>
              <a:rPr lang="tr-TR" b="0" i="0" dirty="0">
                <a:solidFill>
                  <a:srgbClr val="002060"/>
                </a:solidFill>
                <a:effectLst/>
                <a:latin typeface="Corbel" panose="020B0503020204020204" pitchFamily="34" charset="0"/>
              </a:rPr>
              <a:t>Mesleki eğitimde işyerinde ve okulda güvenliği sağlamak, öğrencilerin sağlığını, güvenliğini ve genel iyi oluşunu korumayı amaçlar. İşyerinde ve okulda güvenlik, iş sağlığı ve güvenliği standartlarına uygun bir şekilde yönetilmelidir.</a:t>
            </a:r>
          </a:p>
          <a:p>
            <a:pPr marL="0" indent="0">
              <a:buNone/>
            </a:pPr>
            <a:r>
              <a:rPr lang="tr-TR"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Acil durum eğitimleri</a:t>
            </a:r>
            <a:endParaRPr lang="tr-TR" b="1"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marL="0" indent="0">
              <a:buNone/>
            </a:pPr>
            <a:r>
              <a:rPr lang="tr-TR" b="0" i="0" dirty="0">
                <a:solidFill>
                  <a:srgbClr val="002060"/>
                </a:solidFill>
                <a:effectLst/>
                <a:latin typeface="Corbel" panose="020B0503020204020204" pitchFamily="34" charset="0"/>
              </a:rPr>
              <a:t>Okullar, öğrencilere ve personeline acil durumlarla başa çıkma konusunda düzenli tatbikatlar düzenlemelidir. Yangın tatbikatları, deprem tatbikatları gibi acil durum senaryoları üzerinde çalışılmalıdır</a:t>
            </a:r>
            <a:endParaRPr lang="tr-TR" dirty="0">
              <a:solidFill>
                <a:srgbClr val="002060"/>
              </a:solidFill>
              <a:latin typeface="Corbel" panose="020B0503020204020204" pitchFamily="34" charset="0"/>
            </a:endParaRPr>
          </a:p>
        </p:txBody>
      </p:sp>
    </p:spTree>
    <p:extLst>
      <p:ext uri="{BB962C8B-B14F-4D97-AF65-F5344CB8AC3E}">
        <p14:creationId xmlns:p14="http://schemas.microsoft.com/office/powerpoint/2010/main" val="296610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795946-5A8C-B892-44D8-73A074CEE9AA}"/>
              </a:ext>
            </a:extLst>
          </p:cNvPr>
          <p:cNvSpPr>
            <a:spLocks noGrp="1"/>
          </p:cNvSpPr>
          <p:nvPr>
            <p:ph type="title"/>
          </p:nvPr>
        </p:nvSpPr>
        <p:spPr>
          <a:xfrm>
            <a:off x="838200" y="365125"/>
            <a:ext cx="10515600" cy="1169761"/>
          </a:xfrm>
        </p:spPr>
        <p:txBody>
          <a:bodyPr>
            <a:normAutofit fontScale="90000"/>
          </a:bodyPr>
          <a:lstStyle/>
          <a:p>
            <a:pPr algn="ctr"/>
            <a:r>
              <a:rPr lang="tr-TR" sz="4900" dirty="0">
                <a:solidFill>
                  <a:srgbClr val="002060"/>
                </a:solidFill>
                <a:latin typeface="Corbel" panose="020B0503020204020204" pitchFamily="34" charset="0"/>
              </a:rPr>
              <a:t/>
            </a:r>
            <a:br>
              <a:rPr lang="tr-TR" sz="4900" dirty="0">
                <a:solidFill>
                  <a:srgbClr val="002060"/>
                </a:solidFill>
                <a:latin typeface="Corbel" panose="020B0503020204020204" pitchFamily="34" charset="0"/>
              </a:rPr>
            </a:br>
            <a:r>
              <a:rPr lang="tr-TR" sz="5400" kern="0" dirty="0">
                <a:solidFill>
                  <a:srgbClr val="002060"/>
                </a:solidFill>
                <a:effectLst/>
                <a:latin typeface="Corbel" panose="020B0503020204020204" pitchFamily="34" charset="0"/>
                <a:ea typeface="Times New Roman" panose="02020603050405020304" pitchFamily="18" charset="0"/>
              </a:rPr>
              <a:t>Mesleki Eğitime Entegrasyon</a:t>
            </a:r>
            <a:r>
              <a:rPr lang="tr-TR" dirty="0"/>
              <a:t/>
            </a:r>
            <a:br>
              <a:rPr lang="tr-TR" dirty="0"/>
            </a:br>
            <a:r>
              <a:rPr lang="tr-TR" dirty="0"/>
              <a:t/>
            </a:r>
            <a:br>
              <a:rPr lang="tr-TR" dirty="0"/>
            </a:br>
            <a:endParaRPr lang="tr-TR" dirty="0"/>
          </a:p>
        </p:txBody>
      </p:sp>
      <p:sp>
        <p:nvSpPr>
          <p:cNvPr id="3" name="İçerik Yer Tutucusu 2">
            <a:extLst>
              <a:ext uri="{FF2B5EF4-FFF2-40B4-BE49-F238E27FC236}">
                <a16:creationId xmlns:a16="http://schemas.microsoft.com/office/drawing/2014/main" id="{A257CEE9-BFF1-A09E-D6E5-E25675DB19D3}"/>
              </a:ext>
            </a:extLst>
          </p:cNvPr>
          <p:cNvSpPr>
            <a:spLocks noGrp="1"/>
          </p:cNvSpPr>
          <p:nvPr>
            <p:ph idx="1"/>
          </p:nvPr>
        </p:nvSpPr>
        <p:spPr>
          <a:xfrm>
            <a:off x="838200" y="1088571"/>
            <a:ext cx="10384971" cy="5088392"/>
          </a:xfrm>
        </p:spPr>
        <p:txBody>
          <a:bodyPr>
            <a:normAutofit/>
          </a:bodyPr>
          <a:lstStyle/>
          <a:p>
            <a:pPr marL="0" lvl="0" indent="0" algn="just">
              <a:lnSpc>
                <a:spcPct val="100000"/>
              </a:lnSpc>
              <a:spcAft>
                <a:spcPts val="1500"/>
              </a:spcAft>
              <a:buNone/>
            </a:pPr>
            <a:r>
              <a:rPr lang="tr-TR" b="1" kern="0" dirty="0">
                <a:solidFill>
                  <a:srgbClr val="002060"/>
                </a:solidFill>
                <a:effectLst/>
                <a:latin typeface="Corbel" panose="020B0503020204020204" pitchFamily="34" charset="0"/>
                <a:ea typeface="Times New Roman" panose="02020603050405020304" pitchFamily="18" charset="0"/>
              </a:rPr>
              <a:t>Ayrımcılıkla Mücadele</a:t>
            </a:r>
          </a:p>
          <a:p>
            <a:pPr marL="0" lvl="0" indent="0" algn="just">
              <a:lnSpc>
                <a:spcPct val="100000"/>
              </a:lnSpc>
              <a:spcAft>
                <a:spcPts val="1500"/>
              </a:spcAft>
              <a:buNone/>
            </a:pPr>
            <a:r>
              <a:rPr lang="tr-TR" i="0" dirty="0">
                <a:solidFill>
                  <a:srgbClr val="002060"/>
                </a:solidFill>
                <a:effectLst/>
                <a:latin typeface="Corbel" panose="020B0503020204020204" pitchFamily="34" charset="0"/>
              </a:rPr>
              <a:t>Mesleki eğitimde ayrımcılıkla mücadele, eğitim ortamlarının her öğrenciye eşit fırsatlar sunmasını ve herkesin potansiyelini en üst düzeye çıkarmasını sağlamayı amaçlar. Ayrımcılık, cinsiyet, etnik köken, din, engellilik, veya diğer kişisel özelliklere dayalı olarak bireyleri olumsuz bir şekilde etkileyen herhangi bir davranışı ifade eder.</a:t>
            </a:r>
            <a:endParaRPr lang="tr-TR" dirty="0">
              <a:solidFill>
                <a:srgbClr val="002060"/>
              </a:solidFill>
              <a:latin typeface="Corbel" panose="020B0503020204020204" pitchFamily="34" charset="0"/>
            </a:endParaRPr>
          </a:p>
        </p:txBody>
      </p:sp>
    </p:spTree>
    <p:extLst>
      <p:ext uri="{BB962C8B-B14F-4D97-AF65-F5344CB8AC3E}">
        <p14:creationId xmlns:p14="http://schemas.microsoft.com/office/powerpoint/2010/main" val="79615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A24F1A-4D27-65F2-0417-0B81BC0125A1}"/>
              </a:ext>
            </a:extLst>
          </p:cNvPr>
          <p:cNvSpPr>
            <a:spLocks noGrp="1"/>
          </p:cNvSpPr>
          <p:nvPr>
            <p:ph type="title"/>
          </p:nvPr>
        </p:nvSpPr>
        <p:spPr/>
        <p:txBody>
          <a:bodyPr>
            <a:normAutofit/>
          </a:bodyPr>
          <a:lstStyle/>
          <a:p>
            <a:pPr algn="ctr"/>
            <a:r>
              <a:rPr lang="tr-TR" kern="100" dirty="0">
                <a:solidFill>
                  <a:srgbClr val="002060"/>
                </a:solidFill>
                <a:latin typeface="Corbel" panose="020B0503020204020204" pitchFamily="34" charset="0"/>
                <a:ea typeface="Calibri" panose="020F0502020204030204" pitchFamily="34" charset="0"/>
                <a:cs typeface="Times New Roman" panose="02020603050405020304" pitchFamily="18" charset="0"/>
              </a:rPr>
              <a:t>Çocuk Hakları İle İlgili Uluslararası Düzenlemeler</a:t>
            </a:r>
            <a:endParaRPr lang="tr-TR" dirty="0"/>
          </a:p>
        </p:txBody>
      </p:sp>
      <p:sp>
        <p:nvSpPr>
          <p:cNvPr id="3" name="İçerik Yer Tutucusu 2">
            <a:extLst>
              <a:ext uri="{FF2B5EF4-FFF2-40B4-BE49-F238E27FC236}">
                <a16:creationId xmlns:a16="http://schemas.microsoft.com/office/drawing/2014/main" id="{F653B0F4-038C-899D-90D7-00568CA85F6C}"/>
              </a:ext>
            </a:extLst>
          </p:cNvPr>
          <p:cNvSpPr>
            <a:spLocks noGrp="1"/>
          </p:cNvSpPr>
          <p:nvPr>
            <p:ph idx="1"/>
          </p:nvPr>
        </p:nvSpPr>
        <p:spPr/>
        <p:txBody>
          <a:bodyPr>
            <a:normAutofit fontScale="25000" lnSpcReduction="20000"/>
          </a:bodyPr>
          <a:lstStyle/>
          <a:p>
            <a:pPr algn="just">
              <a:lnSpc>
                <a:spcPct val="115000"/>
              </a:lnSpc>
              <a:spcAft>
                <a:spcPts val="800"/>
              </a:spcAft>
            </a:pPr>
            <a:r>
              <a:rPr lang="tr-TR" sz="22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15000"/>
              </a:lnSpc>
              <a:spcAft>
                <a:spcPts val="800"/>
              </a:spcAft>
            </a:pPr>
            <a:r>
              <a:rPr lang="tr-TR" sz="72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BM Çocuk Hakları Sözleşmesi (ÇHS)</a:t>
            </a:r>
            <a:r>
              <a:rPr lang="tr-TR" sz="72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 </a:t>
            </a:r>
          </a:p>
          <a:p>
            <a:pPr indent="449580" algn="just">
              <a:lnSpc>
                <a:spcPct val="115000"/>
              </a:lnSpc>
              <a:spcAft>
                <a:spcPts val="800"/>
              </a:spcAft>
            </a:pPr>
            <a:r>
              <a:rPr lang="tr-TR" sz="72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ILO’nun 138 Sayılı “İstihdama Kabulde Asgari Yaşa İlişkin Sözleşmesi” </a:t>
            </a:r>
            <a:endParaRPr lang="tr-TR" sz="72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tr-TR" sz="7200" kern="10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“Asgari yaş sınırı, zorunlu öğrenim yaşının bittiği yaşın altında ve her halükârda 15 yaşın altında olmayacaktır.”</a:t>
            </a:r>
            <a:endParaRPr lang="tr-TR" sz="72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indent="449580" algn="just">
              <a:lnSpc>
                <a:spcPct val="115000"/>
              </a:lnSpc>
              <a:spcAft>
                <a:spcPts val="800"/>
              </a:spcAft>
            </a:pPr>
            <a:r>
              <a:rPr lang="tr-TR" sz="72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ILO’nun 182 Sayılı “En Kötü Biçimlerdeki Çocuk İşçiliğinin Yasaklanması ve Ortadan Kaldırılmasına İlişkin Acil Önlemler Sözleşmesi”</a:t>
            </a:r>
            <a:r>
              <a:rPr lang="tr-TR" sz="7200" b="1" kern="100" dirty="0">
                <a:solidFill>
                  <a:srgbClr val="002060"/>
                </a:solidFill>
                <a:latin typeface="Corbel" panose="020B0503020204020204" pitchFamily="34" charset="0"/>
                <a:ea typeface="Calibri" panose="020F0502020204030204" pitchFamily="34" charset="0"/>
                <a:cs typeface="Times New Roman" panose="02020603050405020304" pitchFamily="18" charset="0"/>
              </a:rPr>
              <a:t> </a:t>
            </a:r>
            <a:r>
              <a:rPr lang="tr-TR" sz="72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a:t>
            </a:r>
          </a:p>
          <a:p>
            <a:pPr indent="0" algn="just">
              <a:lnSpc>
                <a:spcPct val="120000"/>
              </a:lnSpc>
              <a:spcAft>
                <a:spcPts val="800"/>
              </a:spcAft>
              <a:buNone/>
            </a:pPr>
            <a:r>
              <a:rPr lang="tr-TR" sz="7200" kern="0" dirty="0">
                <a:solidFill>
                  <a:srgbClr val="002060"/>
                </a:solidFill>
                <a:latin typeface="Corbel" panose="020B0503020204020204" pitchFamily="34" charset="0"/>
                <a:ea typeface="Times New Roman" panose="02020603050405020304" pitchFamily="18" charset="0"/>
                <a:cs typeface="Times New Roman" panose="02020603050405020304" pitchFamily="18" charset="0"/>
              </a:rPr>
              <a:t>	</a:t>
            </a:r>
            <a:r>
              <a:rPr lang="tr-TR" sz="72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Ülkemiz en kötü çocuk işçiliği olarak “</a:t>
            </a:r>
            <a:r>
              <a:rPr lang="tr-TR" sz="72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sokakta, sanayide ağır ve tehlikeli işlerde, aile işleri dışında mevsimlik gezici geçici tarım işlerini” kabul etmiştir.</a:t>
            </a:r>
          </a:p>
          <a:p>
            <a:pPr indent="0" algn="just">
              <a:lnSpc>
                <a:spcPct val="120000"/>
              </a:lnSpc>
              <a:spcAft>
                <a:spcPts val="800"/>
              </a:spcAft>
              <a:buNone/>
            </a:pPr>
            <a:r>
              <a:rPr lang="tr-TR" sz="72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ILO’nun 182 Sayılı ILO Sözleşmesi Madde 7 «çocukların en kötü biçimlerdeki çocuk işçiliğinden uzaklaştırılmaları için ücretsiz temel eğitim ve mümkün ve uygun olduğu takdirde mesleki eğitim sağlanması…» gerektiğini belirtmektedir.</a:t>
            </a:r>
            <a:endParaRPr lang="tr-TR" sz="72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indent="449580" algn="just">
              <a:lnSpc>
                <a:spcPct val="115000"/>
              </a:lnSpc>
              <a:spcAft>
                <a:spcPts val="800"/>
              </a:spcAft>
            </a:pPr>
            <a:endParaRPr lang="tr-TR" sz="2400" b="1" u="sng"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endParaRPr>
          </a:p>
          <a:p>
            <a:pPr indent="0" algn="just">
              <a:lnSpc>
                <a:spcPct val="170000"/>
              </a:lnSpc>
              <a:spcAft>
                <a:spcPts val="800"/>
              </a:spcAft>
              <a:buNone/>
            </a:pPr>
            <a:endParaRPr lang="tr-TR" sz="26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endParaRPr lang="tr-TR"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0412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F12B6BD-9767-D10C-6CA0-91149C77DEA2}"/>
              </a:ext>
            </a:extLst>
          </p:cNvPr>
          <p:cNvSpPr>
            <a:spLocks noGrp="1"/>
          </p:cNvSpPr>
          <p:nvPr>
            <p:ph type="title"/>
          </p:nvPr>
        </p:nvSpPr>
        <p:spPr/>
        <p:txBody>
          <a:bodyPr/>
          <a:lstStyle/>
          <a:p>
            <a:pPr algn="ctr"/>
            <a:r>
              <a:rPr lang="tr-TR" kern="100" dirty="0">
                <a:solidFill>
                  <a:srgbClr val="002060"/>
                </a:solidFill>
                <a:latin typeface="Corbel" panose="020B0503020204020204" pitchFamily="34" charset="0"/>
                <a:ea typeface="Calibri" panose="020F0502020204030204" pitchFamily="34" charset="0"/>
                <a:cs typeface="Times New Roman" panose="02020603050405020304" pitchFamily="18" charset="0"/>
              </a:rPr>
              <a:t>Çocuk Hakları İle İlgili Uluslararası Düzenlemeler</a:t>
            </a:r>
            <a:endParaRPr lang="tr-TR" dirty="0"/>
          </a:p>
        </p:txBody>
      </p:sp>
      <p:sp>
        <p:nvSpPr>
          <p:cNvPr id="3" name="İçerik Yer Tutucusu 2">
            <a:extLst>
              <a:ext uri="{FF2B5EF4-FFF2-40B4-BE49-F238E27FC236}">
                <a16:creationId xmlns:a16="http://schemas.microsoft.com/office/drawing/2014/main" id="{D5201B22-49E3-B4AA-7232-95B9981786F0}"/>
              </a:ext>
            </a:extLst>
          </p:cNvPr>
          <p:cNvSpPr>
            <a:spLocks noGrp="1"/>
          </p:cNvSpPr>
          <p:nvPr>
            <p:ph idx="1"/>
          </p:nvPr>
        </p:nvSpPr>
        <p:spPr/>
        <p:txBody>
          <a:bodyPr>
            <a:noAutofit/>
          </a:bodyPr>
          <a:lstStyle/>
          <a:p>
            <a:pPr indent="449580" algn="just">
              <a:lnSpc>
                <a:spcPct val="115000"/>
              </a:lnSpc>
              <a:spcAft>
                <a:spcPts val="800"/>
              </a:spcAft>
            </a:pPr>
            <a:r>
              <a:rPr lang="tr-TR" sz="16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BM Çocuklara Yardım Fonu (UNICEF), BM Küresel İlkeler Sözleşmesi (Global Compact) ve Çocukları Koruyun Girişimi (</a:t>
            </a:r>
            <a:r>
              <a:rPr lang="tr-TR" sz="1600" kern="0" dirty="0" err="1">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Save</a:t>
            </a:r>
            <a:r>
              <a:rPr lang="tr-TR" sz="16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a:t>
            </a:r>
            <a:r>
              <a:rPr lang="tr-TR" sz="1600" kern="0" dirty="0" err="1">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the</a:t>
            </a:r>
            <a:r>
              <a:rPr lang="tr-TR" sz="16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a:t>
            </a:r>
            <a:r>
              <a:rPr lang="tr-TR" sz="1600" kern="0" dirty="0" err="1">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Children</a:t>
            </a:r>
            <a:r>
              <a:rPr lang="tr-TR" sz="16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2012 yılında çocuk haklarına saygı ve destek için tüm işletmelerin benimsemesi gereken 10 iş hayatı ilkesini içeren </a:t>
            </a:r>
            <a:r>
              <a:rPr lang="tr-TR" sz="16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“Çocuk Hakları ve İş İlkelerini (Child </a:t>
            </a:r>
            <a:r>
              <a:rPr lang="tr-TR" sz="1600" b="1" kern="0" dirty="0" err="1">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Rights</a:t>
            </a:r>
            <a:r>
              <a:rPr lang="tr-TR" sz="16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a:t>
            </a:r>
            <a:r>
              <a:rPr lang="tr-TR" sz="1600" b="1" kern="0" dirty="0" err="1">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and</a:t>
            </a:r>
            <a:r>
              <a:rPr lang="tr-TR" sz="16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Business </a:t>
            </a:r>
            <a:r>
              <a:rPr lang="tr-TR" sz="1600" b="1" kern="0" dirty="0" err="1">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Principles</a:t>
            </a:r>
            <a:r>
              <a:rPr lang="tr-TR" sz="16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CRBP)”</a:t>
            </a:r>
            <a:r>
              <a:rPr lang="tr-TR" sz="16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yayınlamıştır. 10 ilkeden </a:t>
            </a:r>
            <a:r>
              <a:rPr lang="tr-TR" sz="16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“işletmeler”</a:t>
            </a:r>
            <a:r>
              <a:rPr lang="tr-TR" sz="16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için olanları aşağıda açıklanmıştır.</a:t>
            </a:r>
            <a:endParaRPr lang="tr-TR" sz="16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tr-TR" sz="16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İlke 2- </a:t>
            </a:r>
            <a:r>
              <a:rPr lang="tr-TR" sz="16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Tüm ticari faaliyetleri ve iş ilişkileri dâhil olmak üzere, çocuk işçiliğinin ortadan kaldırılmasına katkıda bulunmalıdır.</a:t>
            </a:r>
            <a:endParaRPr lang="tr-TR" sz="16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tr-TR" sz="16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İlke 3- </a:t>
            </a:r>
            <a:r>
              <a:rPr lang="tr-TR" sz="16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Genç işçiler, ebeveynler ve bakım sorumluları için insana yakışır işler verilmelidir.</a:t>
            </a:r>
            <a:endParaRPr lang="tr-TR" sz="16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tr-TR" sz="1600" b="1"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İlke 4- </a:t>
            </a:r>
            <a:r>
              <a:rPr lang="tr-TR" sz="16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Tüm iş faaliyetlerinde ve ortamlarında çocukların korunmasını ve güvenliğini sağlamalıdır.</a:t>
            </a:r>
            <a:endParaRPr lang="tr-TR" sz="1600"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tr-TR" sz="1600" b="1" u="sng"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Çocuk işçiliği karşıtı politikalar</a:t>
            </a:r>
            <a:r>
              <a:rPr lang="tr-TR" sz="1600" b="1" u="sng" kern="100" dirty="0">
                <a:solidFill>
                  <a:srgbClr val="002060"/>
                </a:solidFill>
                <a:latin typeface="Corbel" panose="020B0503020204020204" pitchFamily="34" charset="0"/>
                <a:ea typeface="Calibri" panose="020F0502020204030204" pitchFamily="34" charset="0"/>
                <a:cs typeface="Times New Roman" panose="02020603050405020304" pitchFamily="18" charset="0"/>
              </a:rPr>
              <a:t>		</a:t>
            </a:r>
            <a:r>
              <a:rPr lang="tr-TR" sz="1600" b="1" u="sng"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Çocukları işgücü olarak kullanmama</a:t>
            </a:r>
            <a:endParaRPr lang="tr-TR" sz="1600" b="1" u="sng"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SzPts val="1000"/>
              <a:buNone/>
              <a:tabLst>
                <a:tab pos="457200" algn="l"/>
              </a:tabLst>
            </a:pPr>
            <a:r>
              <a:rPr lang="tr-TR" sz="1600" b="1" u="sng"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		Adil ve eşit eğitim fırsatları</a:t>
            </a:r>
            <a:r>
              <a:rPr lang="tr-TR" sz="1600" b="1" u="sng" kern="100" dirty="0">
                <a:solidFill>
                  <a:srgbClr val="002060"/>
                </a:solidFill>
                <a:latin typeface="Corbel" panose="020B0503020204020204" pitchFamily="34" charset="0"/>
                <a:ea typeface="Calibri" panose="020F0502020204030204" pitchFamily="34" charset="0"/>
                <a:cs typeface="Times New Roman" panose="02020603050405020304" pitchFamily="18" charset="0"/>
              </a:rPr>
              <a:t>			</a:t>
            </a:r>
            <a:r>
              <a:rPr lang="tr-TR" sz="1600" b="1" u="sng"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İş güvenliği ve sağlığı</a:t>
            </a:r>
            <a:endParaRPr lang="tr-TR" sz="1600" dirty="0"/>
          </a:p>
        </p:txBody>
      </p:sp>
    </p:spTree>
    <p:extLst>
      <p:ext uri="{BB962C8B-B14F-4D97-AF65-F5344CB8AC3E}">
        <p14:creationId xmlns:p14="http://schemas.microsoft.com/office/powerpoint/2010/main" val="2770087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C7BD16-F47D-2689-C4DA-8A44E0C74135}"/>
              </a:ext>
            </a:extLst>
          </p:cNvPr>
          <p:cNvSpPr>
            <a:spLocks noGrp="1"/>
          </p:cNvSpPr>
          <p:nvPr>
            <p:ph type="title"/>
          </p:nvPr>
        </p:nvSpPr>
        <p:spPr/>
        <p:txBody>
          <a:bodyPr/>
          <a:lstStyle/>
          <a:p>
            <a:r>
              <a:rPr lang="tr-TR" i="0" dirty="0">
                <a:solidFill>
                  <a:srgbClr val="002060"/>
                </a:solidFill>
                <a:effectLst/>
                <a:latin typeface="Corbel" panose="020B0503020204020204" pitchFamily="34" charset="0"/>
              </a:rPr>
              <a:t>Çocuk Hakları ve İş İlkelerine Uyumun Önemi</a:t>
            </a:r>
            <a:endParaRPr lang="tr-TR" dirty="0">
              <a:solidFill>
                <a:srgbClr val="002060"/>
              </a:solidFill>
              <a:latin typeface="Corbel" panose="020B0503020204020204" pitchFamily="34" charset="0"/>
            </a:endParaRPr>
          </a:p>
        </p:txBody>
      </p:sp>
      <p:sp>
        <p:nvSpPr>
          <p:cNvPr id="3" name="İçerik Yer Tutucusu 2">
            <a:extLst>
              <a:ext uri="{FF2B5EF4-FFF2-40B4-BE49-F238E27FC236}">
                <a16:creationId xmlns:a16="http://schemas.microsoft.com/office/drawing/2014/main" id="{B906213D-5918-2C58-4BA6-AF1518E880B7}"/>
              </a:ext>
            </a:extLst>
          </p:cNvPr>
          <p:cNvSpPr>
            <a:spLocks noGrp="1"/>
          </p:cNvSpPr>
          <p:nvPr>
            <p:ph idx="1"/>
          </p:nvPr>
        </p:nvSpPr>
        <p:spPr/>
        <p:txBody>
          <a:bodyPr/>
          <a:lstStyle/>
          <a:p>
            <a:pPr marL="0" indent="0" algn="l">
              <a:buNone/>
            </a:pPr>
            <a:r>
              <a:rPr lang="tr-TR" b="1" i="0" dirty="0">
                <a:solidFill>
                  <a:srgbClr val="002060"/>
                </a:solidFill>
                <a:effectLst/>
                <a:latin typeface="Corbel" panose="020B0503020204020204" pitchFamily="34" charset="0"/>
              </a:rPr>
              <a:t>Toplumsal Sorumluluk</a:t>
            </a:r>
            <a:endParaRPr lang="tr-TR" b="0" i="0" dirty="0">
              <a:solidFill>
                <a:srgbClr val="002060"/>
              </a:solidFill>
              <a:effectLst/>
              <a:latin typeface="Corbel" panose="020B0503020204020204" pitchFamily="34" charset="0"/>
            </a:endParaRPr>
          </a:p>
          <a:p>
            <a:pPr marL="742950" lvl="1" indent="-285750" algn="l">
              <a:buFont typeface="+mj-lt"/>
              <a:buAutoNum type="arabicPeriod"/>
            </a:pPr>
            <a:r>
              <a:rPr lang="tr-TR" b="0" i="0" dirty="0">
                <a:solidFill>
                  <a:srgbClr val="002060"/>
                </a:solidFill>
                <a:effectLst/>
                <a:latin typeface="Corbel" panose="020B0503020204020204" pitchFamily="34" charset="0"/>
              </a:rPr>
              <a:t>İşletmeler, çocuk haklarına ve iş ilkelerine uyumu benimseyerek toplumsal sorumluluklarını yerine getirirler.</a:t>
            </a:r>
          </a:p>
          <a:p>
            <a:pPr marL="742950" lvl="1" indent="-285750" algn="l">
              <a:buFont typeface="+mj-lt"/>
              <a:buAutoNum type="arabicPeriod"/>
            </a:pPr>
            <a:r>
              <a:rPr lang="tr-TR" b="0" i="0" dirty="0">
                <a:solidFill>
                  <a:srgbClr val="002060"/>
                </a:solidFill>
                <a:effectLst/>
                <a:latin typeface="Corbel" panose="020B0503020204020204" pitchFamily="34" charset="0"/>
              </a:rPr>
              <a:t>Bu sorumluluk, iş dünyasının sadece kâr odaklı değil, aynı zamanda etik ve insan haklarına saygılı bir şekilde faaliyet göstermesini gerektirir.</a:t>
            </a:r>
          </a:p>
          <a:p>
            <a:pPr marL="0" indent="0" algn="l">
              <a:buNone/>
            </a:pPr>
            <a:r>
              <a:rPr lang="tr-TR" b="1" i="0" dirty="0">
                <a:solidFill>
                  <a:srgbClr val="002060"/>
                </a:solidFill>
                <a:effectLst/>
                <a:latin typeface="Corbel" panose="020B0503020204020204" pitchFamily="34" charset="0"/>
              </a:rPr>
              <a:t>Çocuk Haklarının Korunması</a:t>
            </a:r>
            <a:endParaRPr lang="tr-TR" b="0" i="0" dirty="0">
              <a:solidFill>
                <a:srgbClr val="002060"/>
              </a:solidFill>
              <a:effectLst/>
              <a:latin typeface="Corbel" panose="020B0503020204020204" pitchFamily="34" charset="0"/>
            </a:endParaRPr>
          </a:p>
          <a:p>
            <a:pPr marL="742950" lvl="1" indent="-285750" algn="l">
              <a:buFont typeface="+mj-lt"/>
              <a:buAutoNum type="arabicPeriod"/>
            </a:pPr>
            <a:r>
              <a:rPr lang="tr-TR" b="0" i="0" dirty="0">
                <a:solidFill>
                  <a:srgbClr val="002060"/>
                </a:solidFill>
                <a:effectLst/>
                <a:latin typeface="Corbel" panose="020B0503020204020204" pitchFamily="34" charset="0"/>
              </a:rPr>
              <a:t>Çocuk haklarına uyum, çocukların korunmasını ve gelişimlerini desteklemeyi amaçlar.</a:t>
            </a:r>
          </a:p>
          <a:p>
            <a:pPr marL="742950" lvl="1" indent="-285750" algn="l">
              <a:buFont typeface="+mj-lt"/>
              <a:buAutoNum type="arabicPeriod"/>
            </a:pPr>
            <a:r>
              <a:rPr lang="tr-TR" b="0" i="0" dirty="0">
                <a:solidFill>
                  <a:srgbClr val="002060"/>
                </a:solidFill>
                <a:effectLst/>
                <a:latin typeface="Corbel" panose="020B0503020204020204" pitchFamily="34" charset="0"/>
              </a:rPr>
              <a:t>İşletmeler, çocuk işçiliği ve zorla çalıştırma gibi ihlallere karşı durarak çocukların güvenliği ve refahına katkıda bulunurlar.</a:t>
            </a:r>
          </a:p>
          <a:p>
            <a:endParaRPr lang="tr-TR" dirty="0"/>
          </a:p>
        </p:txBody>
      </p:sp>
    </p:spTree>
    <p:extLst>
      <p:ext uri="{BB962C8B-B14F-4D97-AF65-F5344CB8AC3E}">
        <p14:creationId xmlns:p14="http://schemas.microsoft.com/office/powerpoint/2010/main" val="291068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798CD6-FB93-E859-5382-376A2DF56EB0}"/>
              </a:ext>
            </a:extLst>
          </p:cNvPr>
          <p:cNvSpPr>
            <a:spLocks noGrp="1"/>
          </p:cNvSpPr>
          <p:nvPr>
            <p:ph type="title"/>
          </p:nvPr>
        </p:nvSpPr>
        <p:spPr/>
        <p:txBody>
          <a:bodyPr/>
          <a:lstStyle/>
          <a:p>
            <a:r>
              <a:rPr lang="tr-TR" i="0" dirty="0">
                <a:solidFill>
                  <a:srgbClr val="002060"/>
                </a:solidFill>
                <a:effectLst/>
                <a:latin typeface="Corbel" panose="020B0503020204020204" pitchFamily="34" charset="0"/>
              </a:rPr>
              <a:t>Çocuk Hakları ve İş İlkelerine Uyumun Önemi</a:t>
            </a:r>
            <a:endParaRPr lang="tr-TR" dirty="0"/>
          </a:p>
        </p:txBody>
      </p:sp>
      <p:sp>
        <p:nvSpPr>
          <p:cNvPr id="3" name="İçerik Yer Tutucusu 2">
            <a:extLst>
              <a:ext uri="{FF2B5EF4-FFF2-40B4-BE49-F238E27FC236}">
                <a16:creationId xmlns:a16="http://schemas.microsoft.com/office/drawing/2014/main" id="{543DD513-74D5-C700-08DE-A17987EC2C38}"/>
              </a:ext>
            </a:extLst>
          </p:cNvPr>
          <p:cNvSpPr>
            <a:spLocks noGrp="1"/>
          </p:cNvSpPr>
          <p:nvPr>
            <p:ph idx="1"/>
          </p:nvPr>
        </p:nvSpPr>
        <p:spPr>
          <a:xfrm>
            <a:off x="838200" y="1463040"/>
            <a:ext cx="10515600" cy="4713923"/>
          </a:xfrm>
        </p:spPr>
        <p:txBody>
          <a:bodyPr/>
          <a:lstStyle/>
          <a:p>
            <a:pPr marL="0" indent="0" algn="l">
              <a:buNone/>
            </a:pPr>
            <a:r>
              <a:rPr lang="tr-TR" b="1" i="0" dirty="0">
                <a:solidFill>
                  <a:srgbClr val="002060"/>
                </a:solidFill>
                <a:effectLst/>
                <a:latin typeface="Corbel" panose="020B0503020204020204" pitchFamily="34" charset="0"/>
              </a:rPr>
              <a:t>Çalışan Hakları ve İş İlkelerinin Güçlendirilmesi</a:t>
            </a:r>
            <a:endParaRPr lang="tr-TR" b="0" i="0" dirty="0">
              <a:solidFill>
                <a:srgbClr val="002060"/>
              </a:solidFill>
              <a:effectLst/>
              <a:latin typeface="Corbel" panose="020B0503020204020204" pitchFamily="34" charset="0"/>
            </a:endParaRPr>
          </a:p>
          <a:p>
            <a:pPr marL="457200" lvl="1" indent="0" algn="l">
              <a:buNone/>
            </a:pPr>
            <a:r>
              <a:rPr lang="tr-TR" b="0" i="0" dirty="0">
                <a:solidFill>
                  <a:srgbClr val="002060"/>
                </a:solidFill>
                <a:effectLst/>
                <a:latin typeface="Corbel" panose="020B0503020204020204" pitchFamily="34" charset="0"/>
              </a:rPr>
              <a:t>Adil ücret, güvenli çalışma koşulları, eğitim imkânları gibi iş ilkelerine uyum, çalışanların haklarını korur ve işyerinde adil bir ortamın oluşturulmasına yardımcı olur.</a:t>
            </a:r>
          </a:p>
          <a:p>
            <a:pPr marL="0" indent="0" algn="l">
              <a:buNone/>
            </a:pPr>
            <a:r>
              <a:rPr lang="tr-TR" b="1" i="0" dirty="0">
                <a:solidFill>
                  <a:srgbClr val="002060"/>
                </a:solidFill>
                <a:effectLst/>
                <a:latin typeface="Corbel" panose="020B0503020204020204" pitchFamily="34" charset="0"/>
              </a:rPr>
              <a:t>Sürdürülebilir İş Modeli</a:t>
            </a:r>
            <a:endParaRPr lang="tr-TR" b="0" i="0" dirty="0">
              <a:solidFill>
                <a:srgbClr val="002060"/>
              </a:solidFill>
              <a:effectLst/>
              <a:latin typeface="Corbel" panose="020B0503020204020204" pitchFamily="34" charset="0"/>
            </a:endParaRPr>
          </a:p>
          <a:p>
            <a:pPr marL="742950" lvl="1" indent="-285750" algn="l">
              <a:buFont typeface="+mj-lt"/>
              <a:buAutoNum type="arabicPeriod"/>
            </a:pPr>
            <a:r>
              <a:rPr lang="tr-TR" b="0" i="0" dirty="0">
                <a:solidFill>
                  <a:srgbClr val="002060"/>
                </a:solidFill>
                <a:effectLst/>
                <a:latin typeface="Corbel" panose="020B0503020204020204" pitchFamily="34" charset="0"/>
              </a:rPr>
              <a:t>Çocuk hakları ve iş ilkelerine uyum, uzun vadeli sürdürülebilir bir iş modelinin temelini oluşturur.</a:t>
            </a:r>
          </a:p>
          <a:p>
            <a:pPr marL="742950" lvl="1" indent="-285750" algn="l">
              <a:buFont typeface="+mj-lt"/>
              <a:buAutoNum type="arabicPeriod"/>
            </a:pPr>
            <a:r>
              <a:rPr lang="tr-TR" b="0" i="0" dirty="0">
                <a:solidFill>
                  <a:srgbClr val="002060"/>
                </a:solidFill>
                <a:effectLst/>
                <a:latin typeface="Corbel" panose="020B0503020204020204" pitchFamily="34" charset="0"/>
              </a:rPr>
              <a:t>Etik değerlere uygun hareket eden işletmeler, toplumda ve pazarda daha güçlü bir konuma gelirler.</a:t>
            </a:r>
          </a:p>
          <a:p>
            <a:pPr marL="0" indent="0" algn="l">
              <a:buNone/>
            </a:pPr>
            <a:endParaRPr lang="tr-TR" b="0" i="0" dirty="0">
              <a:solidFill>
                <a:srgbClr val="002060"/>
              </a:solidFill>
              <a:effectLst/>
              <a:latin typeface="Corbel" panose="020B0503020204020204" pitchFamily="34" charset="0"/>
            </a:endParaRPr>
          </a:p>
          <a:p>
            <a:endParaRPr lang="tr-TR" dirty="0"/>
          </a:p>
        </p:txBody>
      </p:sp>
    </p:spTree>
    <p:extLst>
      <p:ext uri="{BB962C8B-B14F-4D97-AF65-F5344CB8AC3E}">
        <p14:creationId xmlns:p14="http://schemas.microsoft.com/office/powerpoint/2010/main" val="1873371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885511-519B-9789-31E1-ADD2DC944D7B}"/>
              </a:ext>
            </a:extLst>
          </p:cNvPr>
          <p:cNvSpPr>
            <a:spLocks noGrp="1"/>
          </p:cNvSpPr>
          <p:nvPr>
            <p:ph type="title"/>
          </p:nvPr>
        </p:nvSpPr>
        <p:spPr/>
        <p:txBody>
          <a:bodyPr/>
          <a:lstStyle/>
          <a:p>
            <a:r>
              <a:rPr lang="tr-TR" i="0" dirty="0">
                <a:solidFill>
                  <a:srgbClr val="002060"/>
                </a:solidFill>
                <a:effectLst/>
                <a:latin typeface="Corbel" panose="020B0503020204020204" pitchFamily="34" charset="0"/>
              </a:rPr>
              <a:t>Çocuk Hakları ve İş İlkelerine Uyumun Önemi</a:t>
            </a:r>
            <a:endParaRPr lang="tr-TR" dirty="0"/>
          </a:p>
        </p:txBody>
      </p:sp>
      <p:sp>
        <p:nvSpPr>
          <p:cNvPr id="3" name="İçerik Yer Tutucusu 2">
            <a:extLst>
              <a:ext uri="{FF2B5EF4-FFF2-40B4-BE49-F238E27FC236}">
                <a16:creationId xmlns:a16="http://schemas.microsoft.com/office/drawing/2014/main" id="{690FC6D9-EF49-EBA0-108E-E857387AB462}"/>
              </a:ext>
            </a:extLst>
          </p:cNvPr>
          <p:cNvSpPr>
            <a:spLocks noGrp="1"/>
          </p:cNvSpPr>
          <p:nvPr>
            <p:ph idx="1"/>
          </p:nvPr>
        </p:nvSpPr>
        <p:spPr/>
        <p:txBody>
          <a:bodyPr>
            <a:normAutofit/>
          </a:bodyPr>
          <a:lstStyle/>
          <a:p>
            <a:pPr marL="0" indent="0" algn="l">
              <a:buNone/>
            </a:pPr>
            <a:r>
              <a:rPr lang="tr-TR" b="1" i="0" dirty="0">
                <a:solidFill>
                  <a:srgbClr val="002060"/>
                </a:solidFill>
                <a:effectLst/>
                <a:latin typeface="Corbel" panose="020B0503020204020204" pitchFamily="34" charset="0"/>
              </a:rPr>
              <a:t>Küresel Standartlara Uyum:</a:t>
            </a:r>
            <a:endParaRPr lang="tr-TR" b="0" i="0" dirty="0">
              <a:solidFill>
                <a:srgbClr val="002060"/>
              </a:solidFill>
              <a:effectLst/>
              <a:latin typeface="Corbel" panose="020B0503020204020204" pitchFamily="34" charset="0"/>
            </a:endParaRPr>
          </a:p>
          <a:p>
            <a:pPr marL="742950" lvl="1" indent="-285750" algn="l">
              <a:buFont typeface="+mj-lt"/>
              <a:buAutoNum type="arabicPeriod"/>
            </a:pPr>
            <a:r>
              <a:rPr lang="tr-TR" b="0" i="0" dirty="0">
                <a:solidFill>
                  <a:srgbClr val="002060"/>
                </a:solidFill>
                <a:effectLst/>
                <a:latin typeface="Corbel" panose="020B0503020204020204" pitchFamily="34" charset="0"/>
              </a:rPr>
              <a:t>İşletmeler, çocuk hakları ve iş ilkelerine uyum sağlayarak küresel standartlara uyum gösterirler.</a:t>
            </a:r>
          </a:p>
          <a:p>
            <a:pPr marL="742950" lvl="1" indent="-285750" algn="l">
              <a:buFont typeface="+mj-lt"/>
              <a:buAutoNum type="arabicPeriod"/>
            </a:pPr>
            <a:r>
              <a:rPr lang="tr-TR" b="0" i="0" dirty="0">
                <a:solidFill>
                  <a:srgbClr val="002060"/>
                </a:solidFill>
                <a:effectLst/>
                <a:latin typeface="Corbel" panose="020B0503020204020204" pitchFamily="34" charset="0"/>
              </a:rPr>
              <a:t>Bu, uluslararası toplumda saygı görme ve uluslararası ticarette güvenilir bir ortak olma konusunda önemlidir.</a:t>
            </a:r>
          </a:p>
          <a:p>
            <a:pPr marL="0" indent="0" algn="l">
              <a:buNone/>
            </a:pPr>
            <a:r>
              <a:rPr lang="tr-TR" b="1" i="0" dirty="0">
                <a:solidFill>
                  <a:srgbClr val="002060"/>
                </a:solidFill>
                <a:effectLst/>
                <a:latin typeface="Corbel" panose="020B0503020204020204" pitchFamily="34" charset="0"/>
              </a:rPr>
              <a:t>İnsan Haklarına Saygı:</a:t>
            </a:r>
            <a:endParaRPr lang="tr-TR" b="0" i="0" dirty="0">
              <a:solidFill>
                <a:srgbClr val="002060"/>
              </a:solidFill>
              <a:effectLst/>
              <a:latin typeface="Corbel" panose="020B0503020204020204" pitchFamily="34" charset="0"/>
            </a:endParaRPr>
          </a:p>
          <a:p>
            <a:pPr marL="742950" lvl="1" indent="-285750" algn="l">
              <a:buFont typeface="+mj-lt"/>
              <a:buAutoNum type="arabicPeriod"/>
            </a:pPr>
            <a:r>
              <a:rPr lang="tr-TR" b="0" i="0" dirty="0">
                <a:solidFill>
                  <a:srgbClr val="002060"/>
                </a:solidFill>
                <a:effectLst/>
                <a:latin typeface="Corbel" panose="020B0503020204020204" pitchFamily="34" charset="0"/>
              </a:rPr>
              <a:t>Çocuk hakları ve iş ilkelerine uyum, temel insan haklarına saygıyı vurgular.</a:t>
            </a:r>
          </a:p>
          <a:p>
            <a:pPr marL="742950" lvl="1" indent="-285750" algn="l">
              <a:buFont typeface="+mj-lt"/>
              <a:buAutoNum type="arabicPeriod"/>
            </a:pPr>
            <a:r>
              <a:rPr lang="tr-TR" b="0" i="0" dirty="0">
                <a:solidFill>
                  <a:srgbClr val="002060"/>
                </a:solidFill>
                <a:effectLst/>
                <a:latin typeface="Corbel" panose="020B0503020204020204" pitchFamily="34" charset="0"/>
              </a:rPr>
              <a:t>İşletmeler, insan haklarına saygılı bir şekilde faaliyet göstererek pozitif bir etki yaratır ve olumlu bir marka imajı oluştururlar.</a:t>
            </a:r>
          </a:p>
          <a:p>
            <a:endParaRPr lang="tr-TR" dirty="0"/>
          </a:p>
        </p:txBody>
      </p:sp>
    </p:spTree>
    <p:extLst>
      <p:ext uri="{BB962C8B-B14F-4D97-AF65-F5344CB8AC3E}">
        <p14:creationId xmlns:p14="http://schemas.microsoft.com/office/powerpoint/2010/main" val="4237361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E8A10-EC74-CE70-F220-495BB8005253}"/>
              </a:ext>
            </a:extLst>
          </p:cNvPr>
          <p:cNvSpPr>
            <a:spLocks noGrp="1"/>
          </p:cNvSpPr>
          <p:nvPr>
            <p:ph type="title"/>
          </p:nvPr>
        </p:nvSpPr>
        <p:spPr/>
        <p:txBody>
          <a:bodyPr/>
          <a:lstStyle/>
          <a:p>
            <a:pPr algn="ctr"/>
            <a:r>
              <a:rPr lang="tr-TR" kern="0" dirty="0">
                <a:solidFill>
                  <a:srgbClr val="002060"/>
                </a:solidFill>
                <a:effectLst/>
                <a:latin typeface="Corbel" panose="020B0503020204020204" pitchFamily="34" charset="0"/>
                <a:ea typeface="Times New Roman" panose="02020603050405020304" pitchFamily="18" charset="0"/>
              </a:rPr>
              <a:t>İşletmelerin Çocuk Hakları ve İş İlkelerine Uyum Araçları</a:t>
            </a:r>
            <a:endParaRPr lang="tr-TR" dirty="0"/>
          </a:p>
        </p:txBody>
      </p:sp>
      <p:sp>
        <p:nvSpPr>
          <p:cNvPr id="3" name="İçerik Yer Tutucusu 2">
            <a:extLst>
              <a:ext uri="{FF2B5EF4-FFF2-40B4-BE49-F238E27FC236}">
                <a16:creationId xmlns:a16="http://schemas.microsoft.com/office/drawing/2014/main" id="{26F90426-A872-5106-D4E7-AFB0EFE7AB4C}"/>
              </a:ext>
            </a:extLst>
          </p:cNvPr>
          <p:cNvSpPr>
            <a:spLocks noGrp="1"/>
          </p:cNvSpPr>
          <p:nvPr>
            <p:ph idx="1"/>
          </p:nvPr>
        </p:nvSpPr>
        <p:spPr/>
        <p:txBody>
          <a:bodyPr>
            <a:normAutofit/>
          </a:bodyPr>
          <a:lstStyle/>
          <a:p>
            <a:pPr>
              <a:buFont typeface="Wingdings" panose="05000000000000000000" pitchFamily="2" charset="2"/>
              <a:buChar char="Ø"/>
            </a:pPr>
            <a:r>
              <a:rPr lang="tr-TR" kern="0" dirty="0">
                <a:solidFill>
                  <a:srgbClr val="002060"/>
                </a:solidFill>
                <a:effectLst/>
                <a:latin typeface="Corbel" panose="020B0503020204020204" pitchFamily="34" charset="0"/>
                <a:ea typeface="Times New Roman" panose="02020603050405020304" pitchFamily="18" charset="0"/>
              </a:rPr>
              <a:t>Analiz ve Değerlendirme</a:t>
            </a:r>
          </a:p>
          <a:p>
            <a:pPr>
              <a:buFont typeface="Wingdings" panose="05000000000000000000" pitchFamily="2" charset="2"/>
              <a:buChar char="Ø"/>
            </a:pPr>
            <a:r>
              <a:rPr lang="tr-TR" kern="0" dirty="0">
                <a:solidFill>
                  <a:srgbClr val="002060"/>
                </a:solidFill>
                <a:effectLst/>
                <a:latin typeface="Corbel" panose="020B0503020204020204" pitchFamily="34" charset="0"/>
                <a:ea typeface="Times New Roman" panose="02020603050405020304" pitchFamily="18" charset="0"/>
              </a:rPr>
              <a:t>Eğitim ve Farkındalık</a:t>
            </a:r>
          </a:p>
          <a:p>
            <a:pPr>
              <a:buFont typeface="Wingdings" panose="05000000000000000000" pitchFamily="2" charset="2"/>
              <a:buChar char="Ø"/>
            </a:pPr>
            <a:r>
              <a:rPr lang="tr-TR" kern="0" dirty="0">
                <a:solidFill>
                  <a:srgbClr val="002060"/>
                </a:solidFill>
                <a:effectLst/>
                <a:latin typeface="Corbel" panose="020B0503020204020204" pitchFamily="34" charset="0"/>
                <a:ea typeface="Times New Roman" panose="02020603050405020304" pitchFamily="18" charset="0"/>
              </a:rPr>
              <a:t>Politika ve Mevzuat Uyumluğu</a:t>
            </a:r>
          </a:p>
          <a:p>
            <a:pPr marL="742950" lvl="1" indent="-285750">
              <a:lnSpc>
                <a:spcPct val="107000"/>
              </a:lnSpc>
              <a:spcAft>
                <a:spcPts val="800"/>
              </a:spcAft>
              <a:buSzPts val="1000"/>
              <a:buFont typeface="Symbol" panose="05050102010706020507" pitchFamily="18" charset="2"/>
              <a:buChar char=""/>
              <a:tabLst>
                <a:tab pos="914400" algn="l"/>
              </a:tabLst>
            </a:pPr>
            <a:r>
              <a:rPr lang="tr-TR" sz="28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Ulusal mevzuat ve politikalara uyum </a:t>
            </a:r>
          </a:p>
          <a:p>
            <a:pPr marL="742950" lvl="1" indent="-285750">
              <a:lnSpc>
                <a:spcPct val="107000"/>
              </a:lnSpc>
              <a:spcAft>
                <a:spcPts val="800"/>
              </a:spcAft>
              <a:buSzPts val="1000"/>
              <a:buFont typeface="Symbol" panose="05050102010706020507" pitchFamily="18" charset="2"/>
              <a:buChar char=""/>
              <a:tabLst>
                <a:tab pos="914400" algn="l"/>
              </a:tabLst>
            </a:pPr>
            <a:r>
              <a:rPr lang="tr-TR" sz="28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Esnafların çocuk hakları ve iş ilkelerine uygunluğunu teşvik eden politikalar </a:t>
            </a:r>
          </a:p>
          <a:p>
            <a:endParaRPr lang="tr-TR" dirty="0"/>
          </a:p>
        </p:txBody>
      </p:sp>
    </p:spTree>
    <p:extLst>
      <p:ext uri="{BB962C8B-B14F-4D97-AF65-F5344CB8AC3E}">
        <p14:creationId xmlns:p14="http://schemas.microsoft.com/office/powerpoint/2010/main" val="4288655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9246DAD-9099-7D05-3154-C02B5FCE10A7}"/>
              </a:ext>
            </a:extLst>
          </p:cNvPr>
          <p:cNvSpPr>
            <a:spLocks noGrp="1"/>
          </p:cNvSpPr>
          <p:nvPr>
            <p:ph type="title"/>
          </p:nvPr>
        </p:nvSpPr>
        <p:spPr>
          <a:xfrm>
            <a:off x="838200" y="365125"/>
            <a:ext cx="10515600" cy="1071789"/>
          </a:xfrm>
        </p:spPr>
        <p:txBody>
          <a:bodyPr>
            <a:normAutofit fontScale="90000"/>
          </a:bodyPr>
          <a:lstStyle/>
          <a:p>
            <a:pPr algn="ctr"/>
            <a:r>
              <a:rPr lang="tr-TR" kern="0" dirty="0">
                <a:solidFill>
                  <a:srgbClr val="002060"/>
                </a:solidFill>
                <a:effectLst/>
                <a:latin typeface="Corbel" panose="020B0503020204020204" pitchFamily="34" charset="0"/>
                <a:ea typeface="Times New Roman" panose="02020603050405020304" pitchFamily="18" charset="0"/>
              </a:rPr>
              <a:t>İşletmelerin Çocuk Hakları ve İş İlkelerine Uyum Araçları</a:t>
            </a:r>
            <a:endParaRPr lang="tr-TR" dirty="0">
              <a:solidFill>
                <a:srgbClr val="002060"/>
              </a:solidFill>
              <a:latin typeface="Corbel" panose="020B0503020204020204" pitchFamily="34" charset="0"/>
            </a:endParaRPr>
          </a:p>
        </p:txBody>
      </p:sp>
      <p:sp>
        <p:nvSpPr>
          <p:cNvPr id="3" name="İçerik Yer Tutucusu 2">
            <a:extLst>
              <a:ext uri="{FF2B5EF4-FFF2-40B4-BE49-F238E27FC236}">
                <a16:creationId xmlns:a16="http://schemas.microsoft.com/office/drawing/2014/main" id="{27F1BB56-07AB-87B4-FFC7-CADB3795C8B1}"/>
              </a:ext>
            </a:extLst>
          </p:cNvPr>
          <p:cNvSpPr>
            <a:spLocks noGrp="1"/>
          </p:cNvSpPr>
          <p:nvPr>
            <p:ph idx="1"/>
          </p:nvPr>
        </p:nvSpPr>
        <p:spPr>
          <a:xfrm>
            <a:off x="838200" y="1436914"/>
            <a:ext cx="10515600" cy="4740049"/>
          </a:xfrm>
        </p:spPr>
        <p:txBody>
          <a:bodyPr>
            <a:normAutofit fontScale="92500" lnSpcReduction="20000"/>
          </a:bodyPr>
          <a:lstStyle/>
          <a:p>
            <a:pPr lvl="0">
              <a:lnSpc>
                <a:spcPct val="107000"/>
              </a:lnSpc>
              <a:spcAft>
                <a:spcPts val="800"/>
              </a:spcAft>
              <a:buSzPts val="1000"/>
              <a:buFont typeface="Wingdings" panose="05000000000000000000" pitchFamily="2" charset="2"/>
              <a:buChar char="Ø"/>
              <a:tabLst>
                <a:tab pos="457200" algn="l"/>
              </a:tabLst>
            </a:pPr>
            <a:r>
              <a:rPr lang="tr-TR"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Çocuk işçiliği karşıtı politikaların benimsenmesi</a:t>
            </a:r>
            <a:endParaRPr lang="tr-TR" kern="1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tr-TR" i="0" dirty="0">
                <a:solidFill>
                  <a:srgbClr val="002060"/>
                </a:solidFill>
                <a:effectLst/>
                <a:latin typeface="Corbel" panose="020B0503020204020204" pitchFamily="34" charset="0"/>
              </a:rPr>
              <a:t>Çocuk dostu işyeri </a:t>
            </a:r>
            <a:r>
              <a:rPr lang="tr-TR" dirty="0">
                <a:solidFill>
                  <a:srgbClr val="002060"/>
                </a:solidFill>
                <a:latin typeface="Corbel" panose="020B0503020204020204" pitchFamily="34" charset="0"/>
              </a:rPr>
              <a:t>u</a:t>
            </a:r>
            <a:r>
              <a:rPr lang="tr-TR" i="0" dirty="0">
                <a:solidFill>
                  <a:srgbClr val="002060"/>
                </a:solidFill>
                <a:effectLst/>
                <a:latin typeface="Corbel" panose="020B0503020204020204" pitchFamily="34" charset="0"/>
              </a:rPr>
              <a:t>ygulamaları</a:t>
            </a:r>
            <a:endParaRPr lang="tr-TR" kern="100" dirty="0">
              <a:solidFill>
                <a:srgbClr val="002060"/>
              </a:solidFill>
              <a:latin typeface="Corbel" panose="020B0503020204020204" pitchFamily="34" charset="0"/>
              <a:ea typeface="Calibri" panose="020F0502020204030204" pitchFamily="34" charset="0"/>
              <a:cs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tr-TR" kern="0" dirty="0">
                <a:solidFill>
                  <a:srgbClr val="002060"/>
                </a:solidFill>
                <a:effectLst/>
                <a:latin typeface="Corbel" panose="020B0503020204020204" pitchFamily="34" charset="0"/>
                <a:ea typeface="Times New Roman" panose="02020603050405020304" pitchFamily="18" charset="0"/>
              </a:rPr>
              <a:t>İşbirliği(ulusal ve uluslararası)</a:t>
            </a:r>
            <a:endParaRPr lang="tr-TR" kern="0" dirty="0">
              <a:solidFill>
                <a:srgbClr val="002060"/>
              </a:solidFill>
              <a:latin typeface="Corbel" panose="020B0503020204020204" pitchFamily="34" charset="0"/>
              <a:ea typeface="Times New Roman" panose="02020603050405020304" pitchFamily="18" charset="0"/>
            </a:endParaRPr>
          </a:p>
          <a:p>
            <a:pPr lvl="0">
              <a:lnSpc>
                <a:spcPct val="107000"/>
              </a:lnSpc>
              <a:spcAft>
                <a:spcPts val="800"/>
              </a:spcAft>
              <a:buSzPts val="1000"/>
              <a:buFont typeface="Wingdings" panose="05000000000000000000" pitchFamily="2" charset="2"/>
              <a:buChar char="Ø"/>
              <a:tabLst>
                <a:tab pos="457200" algn="l"/>
              </a:tabLst>
            </a:pPr>
            <a:r>
              <a:rPr lang="tr-TR" kern="0" dirty="0">
                <a:solidFill>
                  <a:srgbClr val="002060"/>
                </a:solidFill>
                <a:effectLst/>
                <a:latin typeface="Corbel" panose="020B0503020204020204" pitchFamily="34" charset="0"/>
                <a:ea typeface="Times New Roman" panose="02020603050405020304" pitchFamily="18" charset="0"/>
              </a:rPr>
              <a:t>Denetim ve izleme</a:t>
            </a:r>
          </a:p>
          <a:p>
            <a:pPr lvl="0">
              <a:lnSpc>
                <a:spcPct val="107000"/>
              </a:lnSpc>
              <a:spcAft>
                <a:spcPts val="800"/>
              </a:spcAft>
              <a:buSzPts val="1000"/>
              <a:buFont typeface="Wingdings" panose="05000000000000000000" pitchFamily="2" charset="2"/>
              <a:buChar char="Ø"/>
              <a:tabLst>
                <a:tab pos="457200" algn="l"/>
              </a:tabLst>
            </a:pPr>
            <a:r>
              <a:rPr lang="tr-TR" kern="0" dirty="0">
                <a:solidFill>
                  <a:srgbClr val="002060"/>
                </a:solidFill>
                <a:effectLst/>
                <a:latin typeface="Corbel" panose="020B0503020204020204" pitchFamily="34" charset="0"/>
                <a:ea typeface="Times New Roman" panose="02020603050405020304" pitchFamily="18" charset="0"/>
              </a:rPr>
              <a:t>Sosyal Sorumluluk Projeleri</a:t>
            </a:r>
            <a:endParaRPr lang="tr-TR" kern="0" dirty="0">
              <a:solidFill>
                <a:srgbClr val="002060"/>
              </a:solidFill>
              <a:latin typeface="Corbel" panose="020B0503020204020204" pitchFamily="34" charset="0"/>
              <a:ea typeface="Times New Roman" panose="02020603050405020304" pitchFamily="18" charset="0"/>
              <a:cs typeface="Times New Roman" panose="02020603050405020304" pitchFamily="18" charset="0"/>
            </a:endParaRPr>
          </a:p>
          <a:p>
            <a:pPr marL="914400" lvl="2" indent="0">
              <a:lnSpc>
                <a:spcPct val="107000"/>
              </a:lnSpc>
              <a:spcAft>
                <a:spcPts val="800"/>
              </a:spcAft>
              <a:buSzPts val="1000"/>
              <a:buNone/>
              <a:tabLst>
                <a:tab pos="914400" algn="l"/>
              </a:tabLst>
            </a:pPr>
            <a:r>
              <a:rPr lang="tr-TR" sz="2800" kern="0" dirty="0">
                <a:solidFill>
                  <a:srgbClr val="002060"/>
                </a:solidFill>
                <a:effectLst/>
                <a:latin typeface="Corbel" panose="020B0503020204020204" pitchFamily="34" charset="0"/>
                <a:ea typeface="Times New Roman" panose="02020603050405020304" pitchFamily="18" charset="0"/>
                <a:cs typeface="Times New Roman" panose="02020603050405020304" pitchFamily="18" charset="0"/>
              </a:rPr>
              <a:t>Esnafların ve meslek eğitimi alacak bireylerin katılımını teşvik eden sosyal sorumluluk projeleri </a:t>
            </a:r>
          </a:p>
          <a:p>
            <a:pPr marL="914400" lvl="2" indent="0">
              <a:lnSpc>
                <a:spcPct val="107000"/>
              </a:lnSpc>
              <a:spcAft>
                <a:spcPts val="800"/>
              </a:spcAft>
              <a:buSzPts val="1000"/>
              <a:buNone/>
              <a:tabLst>
                <a:tab pos="914400" algn="l"/>
              </a:tabLst>
            </a:pPr>
            <a:r>
              <a:rPr lang="tr-TR" sz="2800" kern="0" dirty="0">
                <a:solidFill>
                  <a:srgbClr val="002060"/>
                </a:solidFill>
                <a:effectLst/>
                <a:latin typeface="Corbel" panose="020B0503020204020204" pitchFamily="34" charset="0"/>
                <a:ea typeface="Times New Roman" panose="02020603050405020304" pitchFamily="18" charset="0"/>
              </a:rPr>
              <a:t>Toplumda çocuk haklarına ve iş ilkelerine duyarlılığı artırmak için iletişim ve kampanya faaliyetleri </a:t>
            </a:r>
          </a:p>
          <a:p>
            <a:endParaRPr lang="tr-TR" dirty="0"/>
          </a:p>
        </p:txBody>
      </p:sp>
    </p:spTree>
    <p:extLst>
      <p:ext uri="{BB962C8B-B14F-4D97-AF65-F5344CB8AC3E}">
        <p14:creationId xmlns:p14="http://schemas.microsoft.com/office/powerpoint/2010/main" val="1962766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E48404-96BA-AE98-22CF-A6AE05C76736}"/>
              </a:ext>
            </a:extLst>
          </p:cNvPr>
          <p:cNvSpPr>
            <a:spLocks noGrp="1"/>
          </p:cNvSpPr>
          <p:nvPr>
            <p:ph type="title"/>
          </p:nvPr>
        </p:nvSpPr>
        <p:spPr>
          <a:xfrm>
            <a:off x="838200" y="365126"/>
            <a:ext cx="10287000" cy="745218"/>
          </a:xfrm>
        </p:spPr>
        <p:txBody>
          <a:bodyPr/>
          <a:lstStyle/>
          <a:p>
            <a:pPr algn="ctr"/>
            <a:r>
              <a:rPr lang="tr-TR" dirty="0">
                <a:solidFill>
                  <a:srgbClr val="002060"/>
                </a:solidFill>
                <a:latin typeface="Corbel" panose="020B0503020204020204" pitchFamily="34" charset="0"/>
              </a:rPr>
              <a:t>Esnafın Rolü</a:t>
            </a:r>
          </a:p>
        </p:txBody>
      </p:sp>
      <p:sp>
        <p:nvSpPr>
          <p:cNvPr id="3" name="İçerik Yer Tutucusu 2">
            <a:extLst>
              <a:ext uri="{FF2B5EF4-FFF2-40B4-BE49-F238E27FC236}">
                <a16:creationId xmlns:a16="http://schemas.microsoft.com/office/drawing/2014/main" id="{96DC5951-0215-D0C1-F79B-E407AEB645C4}"/>
              </a:ext>
            </a:extLst>
          </p:cNvPr>
          <p:cNvSpPr>
            <a:spLocks noGrp="1"/>
          </p:cNvSpPr>
          <p:nvPr>
            <p:ph idx="1"/>
          </p:nvPr>
        </p:nvSpPr>
        <p:spPr>
          <a:xfrm>
            <a:off x="838200" y="1328058"/>
            <a:ext cx="10515600" cy="4848906"/>
          </a:xfrm>
        </p:spPr>
        <p:txBody>
          <a:bodyPr>
            <a:normAutofit/>
          </a:bodyPr>
          <a:lstStyle/>
          <a:p>
            <a:r>
              <a:rPr lang="tr-TR" b="0" i="0" dirty="0">
                <a:solidFill>
                  <a:srgbClr val="002060"/>
                </a:solidFill>
                <a:effectLst/>
                <a:latin typeface="Corbel" panose="020B0503020204020204" pitchFamily="34" charset="0"/>
              </a:rPr>
              <a:t>(TESK</a:t>
            </a:r>
            <a:r>
              <a:rPr lang="tr-TR" dirty="0">
                <a:solidFill>
                  <a:srgbClr val="002060"/>
                </a:solidFill>
                <a:latin typeface="Corbel" panose="020B0503020204020204" pitchFamily="34" charset="0"/>
              </a:rPr>
              <a:t>) 2022/eylül ayı sonu verilerine </a:t>
            </a:r>
            <a:r>
              <a:rPr lang="tr-TR" b="0" i="0" dirty="0">
                <a:solidFill>
                  <a:srgbClr val="002060"/>
                </a:solidFill>
                <a:effectLst/>
                <a:latin typeface="Corbel" panose="020B0503020204020204" pitchFamily="34" charset="0"/>
              </a:rPr>
              <a:t>göre, esnaf sayısı 2 milyon 99 bin.</a:t>
            </a:r>
          </a:p>
          <a:p>
            <a:pPr algn="l"/>
            <a:r>
              <a:rPr lang="tr-TR" b="0" i="0" dirty="0">
                <a:solidFill>
                  <a:srgbClr val="002060"/>
                </a:solidFill>
                <a:effectLst/>
                <a:latin typeface="Corbel" panose="020B0503020204020204" pitchFamily="34" charset="0"/>
              </a:rPr>
              <a:t>Esnaf ve sanatkâr, ekonomik büyümenin ve sosyal kalkınmanın dengeli bir şekilde sürdürülebilmesine olan katkısı, nedeniyle toplumsal yaşamın vazgeçilmez bir parçası,</a:t>
            </a:r>
          </a:p>
          <a:p>
            <a:pPr algn="l"/>
            <a:r>
              <a:rPr lang="tr-TR" b="0" i="0" dirty="0">
                <a:solidFill>
                  <a:srgbClr val="002060"/>
                </a:solidFill>
                <a:effectLst/>
                <a:latin typeface="Corbel" panose="020B0503020204020204" pitchFamily="34" charset="0"/>
              </a:rPr>
              <a:t>Yanında çalıştırdığı personel ve aileleriyle birlikte değerlendirildiğinde Türkiye nüfusunun büyük bir bölümünü temsil eden güvene dayalı hizmet anlayışıyla da kültürümüzün önemli bir değeri,</a:t>
            </a:r>
            <a:endParaRPr lang="tr-TR" dirty="0">
              <a:solidFill>
                <a:srgbClr val="002060"/>
              </a:solidFill>
              <a:latin typeface="Corbel" panose="020B0503020204020204" pitchFamily="34" charset="0"/>
            </a:endParaRPr>
          </a:p>
        </p:txBody>
      </p:sp>
    </p:spTree>
    <p:extLst>
      <p:ext uri="{BB962C8B-B14F-4D97-AF65-F5344CB8AC3E}">
        <p14:creationId xmlns:p14="http://schemas.microsoft.com/office/powerpoint/2010/main" val="2079406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5F9BFB-28F9-7A28-2A93-89B71F7090AD}"/>
              </a:ext>
            </a:extLst>
          </p:cNvPr>
          <p:cNvSpPr>
            <a:spLocks noGrp="1"/>
          </p:cNvSpPr>
          <p:nvPr>
            <p:ph type="title"/>
          </p:nvPr>
        </p:nvSpPr>
        <p:spPr>
          <a:xfrm>
            <a:off x="838200" y="365126"/>
            <a:ext cx="10515600" cy="908504"/>
          </a:xfrm>
        </p:spPr>
        <p:txBody>
          <a:bodyPr/>
          <a:lstStyle/>
          <a:p>
            <a:pPr algn="ctr"/>
            <a:r>
              <a:rPr lang="tr-TR" dirty="0">
                <a:solidFill>
                  <a:srgbClr val="002060"/>
                </a:solidFill>
                <a:latin typeface="Corbel" panose="020B0503020204020204" pitchFamily="34" charset="0"/>
              </a:rPr>
              <a:t>Esnafın Rolü</a:t>
            </a:r>
          </a:p>
        </p:txBody>
      </p:sp>
      <p:sp>
        <p:nvSpPr>
          <p:cNvPr id="3" name="İçerik Yer Tutucusu 2">
            <a:extLst>
              <a:ext uri="{FF2B5EF4-FFF2-40B4-BE49-F238E27FC236}">
                <a16:creationId xmlns:a16="http://schemas.microsoft.com/office/drawing/2014/main" id="{54101CA4-6F2D-3C1D-8E92-3C1607F1BDD0}"/>
              </a:ext>
            </a:extLst>
          </p:cNvPr>
          <p:cNvSpPr>
            <a:spLocks noGrp="1"/>
          </p:cNvSpPr>
          <p:nvPr>
            <p:ph idx="1"/>
          </p:nvPr>
        </p:nvSpPr>
        <p:spPr>
          <a:xfrm>
            <a:off x="838200" y="1360713"/>
            <a:ext cx="10515600" cy="4816249"/>
          </a:xfrm>
        </p:spPr>
        <p:txBody>
          <a:bodyPr/>
          <a:lstStyle/>
          <a:p>
            <a:pPr marL="0" indent="0">
              <a:buNone/>
            </a:pPr>
            <a:r>
              <a:rPr lang="tr-TR" b="0" i="0" dirty="0">
                <a:solidFill>
                  <a:srgbClr val="002060"/>
                </a:solidFill>
                <a:effectLst/>
                <a:latin typeface="Corbel" panose="020B0503020204020204" pitchFamily="34" charset="0"/>
              </a:rPr>
              <a:t>Sürdürülebilir kalkınma ve ekonomik istikrarın olmazsa olmazları,</a:t>
            </a:r>
          </a:p>
          <a:p>
            <a:pPr marL="0" indent="0">
              <a:buNone/>
            </a:pPr>
            <a:r>
              <a:rPr lang="tr-TR" dirty="0">
                <a:solidFill>
                  <a:srgbClr val="002060"/>
                </a:solidFill>
                <a:latin typeface="Corbel" panose="020B0503020204020204" pitchFamily="34" charset="0"/>
              </a:rPr>
              <a:t>S</a:t>
            </a:r>
            <a:r>
              <a:rPr lang="tr-TR" b="0" i="0" dirty="0">
                <a:solidFill>
                  <a:srgbClr val="002060"/>
                </a:solidFill>
                <a:effectLst/>
                <a:latin typeface="Corbel" panose="020B0503020204020204" pitchFamily="34" charset="0"/>
              </a:rPr>
              <a:t>ermayesi ve öz kaynakları bakımından tamamen yerli ve milli olması nedeniyle ülkemiz ekonomisi için stratejik bir öneme sahip,</a:t>
            </a:r>
          </a:p>
          <a:p>
            <a:pPr marL="0" indent="0">
              <a:buNone/>
            </a:pPr>
            <a:r>
              <a:rPr lang="tr-TR" b="0" i="0" dirty="0">
                <a:solidFill>
                  <a:srgbClr val="002060"/>
                </a:solidFill>
                <a:effectLst/>
                <a:latin typeface="Corbel" panose="020B0503020204020204" pitchFamily="34" charset="0"/>
              </a:rPr>
              <a:t> Büyük sanayi işletmelerinin tamamlayıcısı konumunda ihtiyaç duyulan nitelikli ara eleman yetişmesinde de önemli bir paya sahip,</a:t>
            </a:r>
          </a:p>
          <a:p>
            <a:pPr marL="0" indent="0">
              <a:buNone/>
            </a:pPr>
            <a:r>
              <a:rPr lang="tr-TR" dirty="0">
                <a:solidFill>
                  <a:srgbClr val="002060"/>
                </a:solidFill>
                <a:latin typeface="Corbel" panose="020B0503020204020204" pitchFamily="34" charset="0"/>
              </a:rPr>
              <a:t>Hassas ve kırılgan bir yapıya sahip,</a:t>
            </a:r>
          </a:p>
        </p:txBody>
      </p:sp>
    </p:spTree>
    <p:extLst>
      <p:ext uri="{BB962C8B-B14F-4D97-AF65-F5344CB8AC3E}">
        <p14:creationId xmlns:p14="http://schemas.microsoft.com/office/powerpoint/2010/main" val="70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074234-243F-DAD5-DB4F-522F6969F0AE}"/>
              </a:ext>
            </a:extLst>
          </p:cNvPr>
          <p:cNvSpPr>
            <a:spLocks noGrp="1"/>
          </p:cNvSpPr>
          <p:nvPr>
            <p:ph type="title"/>
          </p:nvPr>
        </p:nvSpPr>
        <p:spPr>
          <a:xfrm>
            <a:off x="838200" y="1"/>
            <a:ext cx="10515600" cy="1284513"/>
          </a:xfrm>
        </p:spPr>
        <p:txBody>
          <a:bodyPr/>
          <a:lstStyle/>
          <a:p>
            <a:pPr algn="ctr"/>
            <a:r>
              <a:rPr lang="tr-TR" dirty="0">
                <a:solidFill>
                  <a:srgbClr val="002060"/>
                </a:solidFill>
                <a:latin typeface="Corbel" panose="020B0503020204020204" pitchFamily="34" charset="0"/>
              </a:rPr>
              <a:t>Esnafların Mesleki Eğitime Katkısı</a:t>
            </a:r>
          </a:p>
        </p:txBody>
      </p:sp>
      <p:sp>
        <p:nvSpPr>
          <p:cNvPr id="3" name="İçerik Yer Tutucusu 2">
            <a:extLst>
              <a:ext uri="{FF2B5EF4-FFF2-40B4-BE49-F238E27FC236}">
                <a16:creationId xmlns:a16="http://schemas.microsoft.com/office/drawing/2014/main" id="{3BD1053B-35D5-2F3B-9119-F872420AE634}"/>
              </a:ext>
            </a:extLst>
          </p:cNvPr>
          <p:cNvSpPr>
            <a:spLocks noGrp="1"/>
          </p:cNvSpPr>
          <p:nvPr>
            <p:ph idx="1"/>
          </p:nvPr>
        </p:nvSpPr>
        <p:spPr>
          <a:xfrm>
            <a:off x="838200" y="1284514"/>
            <a:ext cx="10515600" cy="4892449"/>
          </a:xfrm>
        </p:spPr>
        <p:txBody>
          <a:bodyPr>
            <a:normAutofit/>
          </a:bodyPr>
          <a:lstStyle/>
          <a:p>
            <a:r>
              <a:rPr lang="tr-TR" i="0" dirty="0">
                <a:solidFill>
                  <a:srgbClr val="002060"/>
                </a:solidFill>
                <a:effectLst/>
                <a:latin typeface="Corbel" panose="020B0503020204020204" pitchFamily="34" charset="0"/>
              </a:rPr>
              <a:t>Mesleki deneyim ve </a:t>
            </a:r>
            <a:r>
              <a:rPr lang="tr-TR" dirty="0">
                <a:solidFill>
                  <a:srgbClr val="002060"/>
                </a:solidFill>
                <a:latin typeface="Corbel" panose="020B0503020204020204" pitchFamily="34" charset="0"/>
              </a:rPr>
              <a:t>bilgi transferi</a:t>
            </a:r>
          </a:p>
          <a:p>
            <a:r>
              <a:rPr lang="tr-TR" i="0" dirty="0">
                <a:solidFill>
                  <a:srgbClr val="002060"/>
                </a:solidFill>
                <a:effectLst/>
                <a:latin typeface="Corbel" panose="020B0503020204020204" pitchFamily="34" charset="0"/>
              </a:rPr>
              <a:t>Çıraklık sistemi</a:t>
            </a:r>
          </a:p>
          <a:p>
            <a:r>
              <a:rPr lang="tr-TR" i="0" dirty="0">
                <a:solidFill>
                  <a:srgbClr val="002060"/>
                </a:solidFill>
                <a:effectLst/>
                <a:latin typeface="Corbel" panose="020B0503020204020204" pitchFamily="34" charset="0"/>
              </a:rPr>
              <a:t>Yerel ekonomiye katkı</a:t>
            </a:r>
          </a:p>
          <a:p>
            <a:r>
              <a:rPr lang="tr-TR" i="0" dirty="0">
                <a:solidFill>
                  <a:srgbClr val="002060"/>
                </a:solidFill>
                <a:effectLst/>
                <a:latin typeface="Corbel" panose="020B0503020204020204" pitchFamily="34" charset="0"/>
              </a:rPr>
              <a:t>Geleneksel zanaatların korunması</a:t>
            </a:r>
            <a:endParaRPr lang="tr-TR" dirty="0">
              <a:solidFill>
                <a:srgbClr val="002060"/>
              </a:solidFill>
              <a:latin typeface="Corbel" panose="020B0503020204020204" pitchFamily="34" charset="0"/>
            </a:endParaRPr>
          </a:p>
          <a:p>
            <a:r>
              <a:rPr lang="tr-TR" i="0" dirty="0">
                <a:solidFill>
                  <a:srgbClr val="002060"/>
                </a:solidFill>
                <a:effectLst/>
                <a:latin typeface="Corbel" panose="020B0503020204020204" pitchFamily="34" charset="0"/>
              </a:rPr>
              <a:t>Sürekli öğrenme ve gelişim</a:t>
            </a:r>
          </a:p>
          <a:p>
            <a:r>
              <a:rPr lang="tr-TR" i="0" dirty="0">
                <a:solidFill>
                  <a:srgbClr val="002060"/>
                </a:solidFill>
                <a:effectLst/>
                <a:latin typeface="Corbel" panose="020B0503020204020204" pitchFamily="34" charset="0"/>
              </a:rPr>
              <a:t>Toplumsal bağlar ve dürüstlük</a:t>
            </a:r>
            <a:endParaRPr lang="tr-TR" dirty="0">
              <a:solidFill>
                <a:srgbClr val="002060"/>
              </a:solidFill>
              <a:latin typeface="Corbel" panose="020B0503020204020204" pitchFamily="34" charset="0"/>
            </a:endParaRPr>
          </a:p>
        </p:txBody>
      </p:sp>
    </p:spTree>
    <p:extLst>
      <p:ext uri="{BB962C8B-B14F-4D97-AF65-F5344CB8AC3E}">
        <p14:creationId xmlns:p14="http://schemas.microsoft.com/office/powerpoint/2010/main" val="347864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8E5B80-C630-9EE2-829A-8BC7294A627D}"/>
              </a:ext>
            </a:extLst>
          </p:cNvPr>
          <p:cNvSpPr>
            <a:spLocks noGrp="1"/>
          </p:cNvSpPr>
          <p:nvPr>
            <p:ph type="title"/>
          </p:nvPr>
        </p:nvSpPr>
        <p:spPr>
          <a:xfrm>
            <a:off x="838200" y="365126"/>
            <a:ext cx="10515600" cy="1215582"/>
          </a:xfrm>
        </p:spPr>
        <p:txBody>
          <a:bodyPr/>
          <a:lstStyle/>
          <a:p>
            <a:pPr algn="ctr"/>
            <a:r>
              <a:rPr lang="tr-TR" b="0" i="0" dirty="0">
                <a:solidFill>
                  <a:srgbClr val="002060"/>
                </a:solidFill>
                <a:effectLst/>
                <a:latin typeface="Corbel" panose="020B0503020204020204" pitchFamily="34" charset="0"/>
              </a:rPr>
              <a:t>Çocuk Hakları ve İş İlkelerinin Önemi</a:t>
            </a:r>
            <a:endParaRPr lang="tr-TR" dirty="0">
              <a:solidFill>
                <a:srgbClr val="002060"/>
              </a:solidFill>
              <a:latin typeface="Corbel" panose="020B0503020204020204" pitchFamily="34" charset="0"/>
            </a:endParaRPr>
          </a:p>
        </p:txBody>
      </p:sp>
      <p:sp>
        <p:nvSpPr>
          <p:cNvPr id="3" name="İçerik Yer Tutucusu 2">
            <a:extLst>
              <a:ext uri="{FF2B5EF4-FFF2-40B4-BE49-F238E27FC236}">
                <a16:creationId xmlns:a16="http://schemas.microsoft.com/office/drawing/2014/main" id="{4B72C3E2-B8AF-1BC7-C97F-36DE4EE88949}"/>
              </a:ext>
            </a:extLst>
          </p:cNvPr>
          <p:cNvSpPr>
            <a:spLocks noGrp="1"/>
          </p:cNvSpPr>
          <p:nvPr>
            <p:ph idx="1"/>
          </p:nvPr>
        </p:nvSpPr>
        <p:spPr>
          <a:xfrm>
            <a:off x="838200" y="1393371"/>
            <a:ext cx="10515600" cy="4783592"/>
          </a:xfrm>
        </p:spPr>
        <p:txBody>
          <a:bodyPr>
            <a:normAutofit fontScale="92500"/>
          </a:bodyPr>
          <a:lstStyle/>
          <a:p>
            <a:r>
              <a:rPr lang="tr-TR" b="1" i="0" dirty="0">
                <a:solidFill>
                  <a:srgbClr val="002060"/>
                </a:solidFill>
                <a:effectLst/>
                <a:latin typeface="Corbel" panose="020B0503020204020204" pitchFamily="34" charset="0"/>
              </a:rPr>
              <a:t>Temel İnsan Hakları:</a:t>
            </a:r>
            <a:r>
              <a:rPr lang="tr-TR" b="0" i="0" dirty="0">
                <a:solidFill>
                  <a:srgbClr val="002060"/>
                </a:solidFill>
                <a:effectLst/>
                <a:latin typeface="Corbel" panose="020B0503020204020204" pitchFamily="34" charset="0"/>
              </a:rPr>
              <a:t> Çocuk hakları, temel insan haklarına dayanmaktadır. Çocuklar da diğer bireyler gibi saygı görmeli, yaşama hakkına sahip olmalı, kötü muamele ve işkenceye karşı korunmalıdır.</a:t>
            </a:r>
          </a:p>
          <a:p>
            <a:r>
              <a:rPr lang="tr-TR" b="1" i="0" dirty="0">
                <a:solidFill>
                  <a:srgbClr val="002060"/>
                </a:solidFill>
                <a:effectLst/>
                <a:latin typeface="Corbel" panose="020B0503020204020204" pitchFamily="34" charset="0"/>
              </a:rPr>
              <a:t>Eşitlik ve Adil Muamele:</a:t>
            </a:r>
            <a:r>
              <a:rPr lang="tr-TR" b="0" i="0" dirty="0">
                <a:solidFill>
                  <a:srgbClr val="002060"/>
                </a:solidFill>
                <a:effectLst/>
                <a:latin typeface="Corbel" panose="020B0503020204020204" pitchFamily="34" charset="0"/>
              </a:rPr>
              <a:t> Çocuk hakları, cinsiyet, etnik köken, din veya sosyal sınıf gibi herhangi bir ayrımcılığa karşı eşitlik ilkesine dayanır. Her çocuğun adil bir muamele görmesi ve eşit fırsatlara sahip olması önemlidir.</a:t>
            </a:r>
            <a:r>
              <a:rPr lang="tr-TR" b="1" i="0" dirty="0">
                <a:solidFill>
                  <a:srgbClr val="002060"/>
                </a:solidFill>
                <a:effectLst/>
                <a:latin typeface="Corbel" panose="020B0503020204020204" pitchFamily="34" charset="0"/>
              </a:rPr>
              <a:t> </a:t>
            </a:r>
          </a:p>
          <a:p>
            <a:r>
              <a:rPr lang="tr-TR" b="1" i="0" dirty="0">
                <a:solidFill>
                  <a:srgbClr val="002060"/>
                </a:solidFill>
                <a:effectLst/>
                <a:latin typeface="Corbel" panose="020B0503020204020204" pitchFamily="34" charset="0"/>
              </a:rPr>
              <a:t>Sağlık ve Güvenlik:</a:t>
            </a:r>
            <a:r>
              <a:rPr lang="tr-TR" b="0" i="0" dirty="0">
                <a:solidFill>
                  <a:srgbClr val="002060"/>
                </a:solidFill>
                <a:effectLst/>
                <a:latin typeface="Corbel" panose="020B0503020204020204" pitchFamily="34" charset="0"/>
              </a:rPr>
              <a:t> Çocuk hakları, çocukların sağlıklı bir ortamda büyümesini ve gelişmesini destekler. İyi beslenme, sağlık hizmetlerine erişim ve güvenli bir çevre sağlanması bu ilkelerin bir parçasıdır.</a:t>
            </a:r>
          </a:p>
          <a:p>
            <a:r>
              <a:rPr lang="tr-TR" b="1" i="0" dirty="0">
                <a:solidFill>
                  <a:srgbClr val="002060"/>
                </a:solidFill>
                <a:effectLst/>
                <a:latin typeface="Corbel" panose="020B0503020204020204" pitchFamily="34" charset="0"/>
              </a:rPr>
              <a:t>Eğitim:</a:t>
            </a:r>
            <a:r>
              <a:rPr lang="tr-TR" b="0" i="0" dirty="0">
                <a:solidFill>
                  <a:srgbClr val="002060"/>
                </a:solidFill>
                <a:effectLst/>
                <a:latin typeface="Corbel" panose="020B0503020204020204" pitchFamily="34" charset="0"/>
              </a:rPr>
              <a:t> Çocuklar, eğitim haklarına sahiptirler. Kaliteli, erişilebilir ve kapsamlı bir eğitim, çocukların potansiyellerini gerçekleştirmelerine ve toplumlarına daha iyi bir şekilde katılmalarına olanak tanır.</a:t>
            </a:r>
            <a:endParaRPr lang="tr-TR" dirty="0">
              <a:solidFill>
                <a:srgbClr val="002060"/>
              </a:solidFill>
              <a:latin typeface="Corbel" panose="020B0503020204020204" pitchFamily="34" charset="0"/>
            </a:endParaRPr>
          </a:p>
        </p:txBody>
      </p:sp>
    </p:spTree>
    <p:extLst>
      <p:ext uri="{BB962C8B-B14F-4D97-AF65-F5344CB8AC3E}">
        <p14:creationId xmlns:p14="http://schemas.microsoft.com/office/powerpoint/2010/main" val="2480279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A8990A-54CE-CC61-8A73-999036191A47}"/>
              </a:ext>
            </a:extLst>
          </p:cNvPr>
          <p:cNvSpPr>
            <a:spLocks noGrp="1"/>
          </p:cNvSpPr>
          <p:nvPr>
            <p:ph type="title"/>
          </p:nvPr>
        </p:nvSpPr>
        <p:spPr/>
        <p:txBody>
          <a:bodyPr/>
          <a:lstStyle/>
          <a:p>
            <a:pPr algn="ctr"/>
            <a:r>
              <a:rPr lang="tr-TR" b="0" i="0" dirty="0">
                <a:solidFill>
                  <a:srgbClr val="002060"/>
                </a:solidFill>
                <a:effectLst/>
                <a:latin typeface="Corbel" panose="020B0503020204020204" pitchFamily="34" charset="0"/>
              </a:rPr>
              <a:t>Çocuk Hakları Ve İş İlkelerinin Önemi</a:t>
            </a:r>
            <a:endParaRPr lang="tr-TR" dirty="0">
              <a:solidFill>
                <a:srgbClr val="002060"/>
              </a:solidFill>
              <a:latin typeface="Corbel" panose="020B0503020204020204" pitchFamily="34" charset="0"/>
            </a:endParaRPr>
          </a:p>
        </p:txBody>
      </p:sp>
      <p:sp>
        <p:nvSpPr>
          <p:cNvPr id="3" name="İçerik Yer Tutucusu 2">
            <a:extLst>
              <a:ext uri="{FF2B5EF4-FFF2-40B4-BE49-F238E27FC236}">
                <a16:creationId xmlns:a16="http://schemas.microsoft.com/office/drawing/2014/main" id="{C09493CF-E55F-D4AF-1259-5A992F1C4D7F}"/>
              </a:ext>
            </a:extLst>
          </p:cNvPr>
          <p:cNvSpPr>
            <a:spLocks noGrp="1"/>
          </p:cNvSpPr>
          <p:nvPr>
            <p:ph idx="1"/>
          </p:nvPr>
        </p:nvSpPr>
        <p:spPr>
          <a:xfrm>
            <a:off x="838200" y="1480457"/>
            <a:ext cx="10428514" cy="4696506"/>
          </a:xfrm>
        </p:spPr>
        <p:txBody>
          <a:bodyPr>
            <a:normAutofit fontScale="92500" lnSpcReduction="20000"/>
          </a:bodyPr>
          <a:lstStyle/>
          <a:p>
            <a:pPr algn="l"/>
            <a:r>
              <a:rPr lang="tr-TR" b="1" i="0" dirty="0">
                <a:solidFill>
                  <a:srgbClr val="002060"/>
                </a:solidFill>
                <a:effectLst/>
                <a:latin typeface="Corbel" panose="020B0503020204020204" pitchFamily="34" charset="0"/>
              </a:rPr>
              <a:t>Koruma ve Güvenlik:</a:t>
            </a:r>
            <a:r>
              <a:rPr lang="tr-TR" b="0" i="0" dirty="0">
                <a:solidFill>
                  <a:srgbClr val="002060"/>
                </a:solidFill>
                <a:effectLst/>
                <a:latin typeface="Corbel" panose="020B0503020204020204" pitchFamily="34" charset="0"/>
              </a:rPr>
              <a:t> Çocuklar, istismar, şiddet, sömürü ve her türlü kötü muameleye karşı korunmalıdır. Bu, çocuk hakları kapsamında yer alan önemli bir ilkedir.</a:t>
            </a:r>
          </a:p>
          <a:p>
            <a:pPr algn="l"/>
            <a:r>
              <a:rPr lang="tr-TR" b="1" i="0" dirty="0">
                <a:solidFill>
                  <a:srgbClr val="002060"/>
                </a:solidFill>
                <a:effectLst/>
                <a:latin typeface="Corbel" panose="020B0503020204020204" pitchFamily="34" charset="0"/>
              </a:rPr>
              <a:t>Katılım Hakkı:</a:t>
            </a:r>
            <a:r>
              <a:rPr lang="tr-TR" b="0" i="0" dirty="0">
                <a:solidFill>
                  <a:srgbClr val="002060"/>
                </a:solidFill>
                <a:effectLst/>
                <a:latin typeface="Corbel" panose="020B0503020204020204" pitchFamily="34" charset="0"/>
              </a:rPr>
              <a:t> Çocuklar, kendi görüşlerini ifade etme hakkına sahiptirler. Kararlar, çocukların yaşlarına ve gelişim düzeylerine uygun bir şekilde alınmalı ve çocuklar bu süreçlere katılmalıdır.</a:t>
            </a:r>
          </a:p>
          <a:p>
            <a:pPr algn="l"/>
            <a:r>
              <a:rPr lang="tr-TR" b="1" i="0" dirty="0">
                <a:solidFill>
                  <a:srgbClr val="002060"/>
                </a:solidFill>
                <a:effectLst/>
                <a:latin typeface="Corbel" panose="020B0503020204020204" pitchFamily="34" charset="0"/>
              </a:rPr>
              <a:t>Çalışma İlkeleri:</a:t>
            </a:r>
            <a:r>
              <a:rPr lang="tr-TR" b="0" i="0" dirty="0">
                <a:solidFill>
                  <a:srgbClr val="002060"/>
                </a:solidFill>
                <a:effectLst/>
                <a:latin typeface="Corbel" panose="020B0503020204020204" pitchFamily="34" charset="0"/>
              </a:rPr>
              <a:t> Çocuk işçiliğine karşı mücadele, çocukların eğitimlerini tamamlamalarını sağlamak ve onları istismardan korumak amacıyla önemlidir. Çocuklar, tehlikeli işlerde çalıştırılmamalı ve düşük yaşta çalıştırılmaktan korunmalıdır.</a:t>
            </a:r>
          </a:p>
          <a:p>
            <a:pPr algn="l"/>
            <a:r>
              <a:rPr lang="tr-TR" b="1" i="0" dirty="0">
                <a:solidFill>
                  <a:srgbClr val="002060"/>
                </a:solidFill>
                <a:effectLst/>
                <a:latin typeface="Corbel" panose="020B0503020204020204" pitchFamily="34" charset="0"/>
              </a:rPr>
              <a:t>Çocukların Özel Durumu:</a:t>
            </a:r>
            <a:r>
              <a:rPr lang="tr-TR" b="0" i="0" dirty="0">
                <a:solidFill>
                  <a:srgbClr val="002060"/>
                </a:solidFill>
                <a:effectLst/>
                <a:latin typeface="Corbel" panose="020B0503020204020204" pitchFamily="34" charset="0"/>
              </a:rPr>
              <a:t> Çocuklar, özel durumları göz önüne alınarak korunmalıdır. Örneğin, mülteci çocuklar, engelli çocuklar veya toplumsal olarak dezavantajlı durumda olan çocuklar özel desteklere ihtiyaç duyabilirler.</a:t>
            </a:r>
          </a:p>
        </p:txBody>
      </p:sp>
    </p:spTree>
    <p:extLst>
      <p:ext uri="{BB962C8B-B14F-4D97-AF65-F5344CB8AC3E}">
        <p14:creationId xmlns:p14="http://schemas.microsoft.com/office/powerpoint/2010/main" val="282847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0885DA-1B68-6D88-FE84-96AEDC236A06}"/>
              </a:ext>
            </a:extLst>
          </p:cNvPr>
          <p:cNvSpPr>
            <a:spLocks noGrp="1"/>
          </p:cNvSpPr>
          <p:nvPr>
            <p:ph type="title"/>
          </p:nvPr>
        </p:nvSpPr>
        <p:spPr>
          <a:xfrm>
            <a:off x="838200" y="79513"/>
            <a:ext cx="10515600" cy="1226773"/>
          </a:xfrm>
        </p:spPr>
        <p:txBody>
          <a:bodyPr/>
          <a:lstStyle/>
          <a:p>
            <a:pPr algn="ctr"/>
            <a:r>
              <a:rPr lang="tr-TR" dirty="0">
                <a:solidFill>
                  <a:srgbClr val="002060"/>
                </a:solidFill>
                <a:latin typeface="Corbel" panose="020B0503020204020204" pitchFamily="34" charset="0"/>
              </a:rPr>
              <a:t>Mesleki Eğitime Devam Edenlerin İhtiyaçları</a:t>
            </a:r>
          </a:p>
        </p:txBody>
      </p:sp>
      <p:sp>
        <p:nvSpPr>
          <p:cNvPr id="3" name="İçerik Yer Tutucusu 2">
            <a:extLst>
              <a:ext uri="{FF2B5EF4-FFF2-40B4-BE49-F238E27FC236}">
                <a16:creationId xmlns:a16="http://schemas.microsoft.com/office/drawing/2014/main" id="{2D834B04-1D68-60D6-4D19-F682606CF1D5}"/>
              </a:ext>
            </a:extLst>
          </p:cNvPr>
          <p:cNvSpPr>
            <a:spLocks noGrp="1"/>
          </p:cNvSpPr>
          <p:nvPr>
            <p:ph idx="1"/>
          </p:nvPr>
        </p:nvSpPr>
        <p:spPr>
          <a:xfrm>
            <a:off x="838200" y="1306286"/>
            <a:ext cx="10428514" cy="4870677"/>
          </a:xfrm>
        </p:spPr>
        <p:txBody>
          <a:bodyPr>
            <a:normAutofit fontScale="92500" lnSpcReduction="20000"/>
          </a:bodyPr>
          <a:lstStyle/>
          <a:p>
            <a:pPr>
              <a:buFont typeface="Wingdings" panose="05000000000000000000" pitchFamily="2" charset="2"/>
              <a:buChar char="ü"/>
            </a:pPr>
            <a:r>
              <a:rPr lang="tr-TR" b="1" i="0" dirty="0">
                <a:solidFill>
                  <a:srgbClr val="002060"/>
                </a:solidFill>
                <a:effectLst/>
                <a:latin typeface="Corbel" panose="020B0503020204020204" pitchFamily="34" charset="0"/>
              </a:rPr>
              <a:t>Mesleki Rehberlik ve Kariyer Danışmanlığı:</a:t>
            </a:r>
            <a:r>
              <a:rPr lang="tr-TR" b="0" i="0" dirty="0">
                <a:solidFill>
                  <a:srgbClr val="002060"/>
                </a:solidFill>
                <a:effectLst/>
                <a:latin typeface="Corbel" panose="020B0503020204020204" pitchFamily="34" charset="0"/>
              </a:rPr>
              <a:t> Çocuklar, meslek seçimi konusunda rehberliğe ve kariyer danışmanlığına ihtiyaç duyarlar. Bu, onların ilgi alanlarını belirlemelerine, yeteneklerini geliştirmelerine ve gelecekteki mesleklerini planlamalarına yardımcı olabilir.</a:t>
            </a:r>
          </a:p>
          <a:p>
            <a:pPr>
              <a:buFont typeface="Wingdings" panose="05000000000000000000" pitchFamily="2" charset="2"/>
              <a:buChar char="ü"/>
            </a:pPr>
            <a:r>
              <a:rPr lang="tr-TR" b="1" i="0" dirty="0">
                <a:solidFill>
                  <a:srgbClr val="002060"/>
                </a:solidFill>
                <a:effectLst/>
                <a:latin typeface="Corbel" panose="020B0503020204020204" pitchFamily="34" charset="0"/>
              </a:rPr>
              <a:t>Gerçek İş Deneyimi</a:t>
            </a:r>
            <a:r>
              <a:rPr lang="tr-TR" b="1" dirty="0">
                <a:solidFill>
                  <a:srgbClr val="002060"/>
                </a:solidFill>
                <a:latin typeface="Corbel" panose="020B0503020204020204" pitchFamily="34" charset="0"/>
              </a:rPr>
              <a:t>: </a:t>
            </a:r>
            <a:r>
              <a:rPr lang="tr-TR" dirty="0">
                <a:solidFill>
                  <a:srgbClr val="002060"/>
                </a:solidFill>
                <a:latin typeface="Corbel" panose="020B0503020204020204" pitchFamily="34" charset="0"/>
              </a:rPr>
              <a:t>M</a:t>
            </a:r>
            <a:r>
              <a:rPr lang="tr-TR" b="0" i="0" dirty="0">
                <a:solidFill>
                  <a:srgbClr val="002060"/>
                </a:solidFill>
                <a:effectLst/>
                <a:latin typeface="Corbel" panose="020B0503020204020204" pitchFamily="34" charset="0"/>
              </a:rPr>
              <a:t>esleki eğitimde devam eden çocuklar, iş dünyasıyla gerçek bir bağlantı kurma fırsatına ihtiyaç duyarlar. Stajlar, çıraklık programları veya işyerinde öğrenme gibi uygulamalı deneyimler, öğrencilere sektörlerini tanıma ve pratik beceriler kazanma imkanı sağlar.</a:t>
            </a:r>
          </a:p>
          <a:p>
            <a:pPr>
              <a:buFont typeface="Wingdings" panose="05000000000000000000" pitchFamily="2" charset="2"/>
              <a:buChar char="ü"/>
            </a:pPr>
            <a:r>
              <a:rPr lang="tr-TR" b="0" i="0" dirty="0">
                <a:solidFill>
                  <a:srgbClr val="002060"/>
                </a:solidFill>
                <a:effectLst/>
                <a:latin typeface="Corbel" panose="020B0503020204020204" pitchFamily="34" charset="0"/>
              </a:rPr>
              <a:t> </a:t>
            </a:r>
            <a:r>
              <a:rPr lang="tr-TR" b="1" i="0" dirty="0">
                <a:solidFill>
                  <a:srgbClr val="002060"/>
                </a:solidFill>
                <a:effectLst/>
                <a:latin typeface="Corbel" panose="020B0503020204020204" pitchFamily="34" charset="0"/>
              </a:rPr>
              <a:t>İş Dünyasıyla İlişkiler: </a:t>
            </a:r>
            <a:r>
              <a:rPr lang="tr-TR" b="0" i="0" dirty="0">
                <a:solidFill>
                  <a:srgbClr val="002060"/>
                </a:solidFill>
                <a:effectLst/>
                <a:latin typeface="Corbel" panose="020B0503020204020204" pitchFamily="34" charset="0"/>
              </a:rPr>
              <a:t>Mesleki eğitimde devam eden çocuklar, iş dünyası ile etkileşim içinde olmalıdırlar. Bu, işverenlerle iletişim kurma, iş dünyası gereksinimlerini anlama ve iş yerindeki beklentilere adapte olma konusunda önemlidir.</a:t>
            </a:r>
          </a:p>
          <a:p>
            <a:pPr>
              <a:buFont typeface="Wingdings" panose="05000000000000000000" pitchFamily="2" charset="2"/>
              <a:buChar char="ü"/>
            </a:pPr>
            <a:r>
              <a:rPr lang="tr-TR" b="0" i="0" dirty="0">
                <a:solidFill>
                  <a:srgbClr val="002060"/>
                </a:solidFill>
                <a:effectLst/>
                <a:latin typeface="Corbel" panose="020B0503020204020204" pitchFamily="34" charset="0"/>
              </a:rPr>
              <a:t> </a:t>
            </a:r>
            <a:r>
              <a:rPr lang="tr-TR" b="1" i="0" dirty="0">
                <a:solidFill>
                  <a:srgbClr val="002060"/>
                </a:solidFill>
                <a:effectLst/>
                <a:latin typeface="Corbel" panose="020B0503020204020204" pitchFamily="34" charset="0"/>
              </a:rPr>
              <a:t>Teknolojik Beceriler</a:t>
            </a:r>
            <a:r>
              <a:rPr lang="tr-TR" b="1" dirty="0">
                <a:solidFill>
                  <a:srgbClr val="002060"/>
                </a:solidFill>
                <a:latin typeface="Corbel" panose="020B0503020204020204" pitchFamily="34" charset="0"/>
              </a:rPr>
              <a:t>: </a:t>
            </a:r>
            <a:r>
              <a:rPr lang="tr-TR" dirty="0">
                <a:solidFill>
                  <a:srgbClr val="002060"/>
                </a:solidFill>
                <a:latin typeface="Corbel" panose="020B0503020204020204" pitchFamily="34" charset="0"/>
              </a:rPr>
              <a:t>Mesleki eğitimde devam eden çocuklar, meslekleri için gerekli olan temel teknolojik becerilere sahip olmalıdırlar. </a:t>
            </a:r>
          </a:p>
          <a:p>
            <a:pPr algn="l">
              <a:buFont typeface="Wingdings" panose="05000000000000000000" pitchFamily="2" charset="2"/>
              <a:buChar char="ü"/>
            </a:pPr>
            <a:endParaRPr lang="tr-TR" b="0" i="0" dirty="0">
              <a:solidFill>
                <a:srgbClr val="002060"/>
              </a:solidFill>
              <a:effectLst/>
              <a:latin typeface="Corbel" panose="020B0503020204020204" pitchFamily="34" charset="0"/>
            </a:endParaRPr>
          </a:p>
        </p:txBody>
      </p:sp>
    </p:spTree>
    <p:extLst>
      <p:ext uri="{BB962C8B-B14F-4D97-AF65-F5344CB8AC3E}">
        <p14:creationId xmlns:p14="http://schemas.microsoft.com/office/powerpoint/2010/main" val="3097743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B84D64-F8AF-6F22-8F7B-528F8919DDB4}"/>
              </a:ext>
            </a:extLst>
          </p:cNvPr>
          <p:cNvSpPr>
            <a:spLocks noGrp="1"/>
          </p:cNvSpPr>
          <p:nvPr>
            <p:ph type="title"/>
          </p:nvPr>
        </p:nvSpPr>
        <p:spPr>
          <a:xfrm>
            <a:off x="838200" y="95417"/>
            <a:ext cx="10515600" cy="1176792"/>
          </a:xfrm>
        </p:spPr>
        <p:txBody>
          <a:bodyPr/>
          <a:lstStyle/>
          <a:p>
            <a:pPr algn="ctr"/>
            <a:r>
              <a:rPr lang="tr-TR" dirty="0">
                <a:solidFill>
                  <a:srgbClr val="002060"/>
                </a:solidFill>
                <a:latin typeface="Corbel" panose="020B0503020204020204" pitchFamily="34" charset="0"/>
              </a:rPr>
              <a:t>Mesleki Eğitime Devam Edenlerin İhtiyaçları</a:t>
            </a:r>
          </a:p>
        </p:txBody>
      </p:sp>
      <p:sp>
        <p:nvSpPr>
          <p:cNvPr id="3" name="İçerik Yer Tutucusu 2">
            <a:extLst>
              <a:ext uri="{FF2B5EF4-FFF2-40B4-BE49-F238E27FC236}">
                <a16:creationId xmlns:a16="http://schemas.microsoft.com/office/drawing/2014/main" id="{F6498009-6B78-9051-5435-10E2A2CF2ED7}"/>
              </a:ext>
            </a:extLst>
          </p:cNvPr>
          <p:cNvSpPr>
            <a:spLocks noGrp="1"/>
          </p:cNvSpPr>
          <p:nvPr>
            <p:ph idx="1"/>
          </p:nvPr>
        </p:nvSpPr>
        <p:spPr>
          <a:xfrm>
            <a:off x="838200" y="1436914"/>
            <a:ext cx="10515600" cy="4740049"/>
          </a:xfrm>
        </p:spPr>
        <p:txBody>
          <a:bodyPr>
            <a:normAutofit/>
          </a:bodyPr>
          <a:lstStyle/>
          <a:p>
            <a:pPr algn="l">
              <a:buFont typeface="Wingdings" panose="05000000000000000000" pitchFamily="2" charset="2"/>
              <a:buChar char="ü"/>
            </a:pPr>
            <a:r>
              <a:rPr lang="tr-TR" sz="2400" b="1" i="0" dirty="0">
                <a:solidFill>
                  <a:srgbClr val="002060"/>
                </a:solidFill>
                <a:effectLst/>
                <a:latin typeface="Corbel" panose="020B0503020204020204" pitchFamily="34" charset="0"/>
              </a:rPr>
              <a:t>İş Etiği ve Profesyonellik:</a:t>
            </a:r>
            <a:r>
              <a:rPr lang="tr-TR" sz="2400" b="0" i="0" dirty="0">
                <a:solidFill>
                  <a:srgbClr val="002060"/>
                </a:solidFill>
                <a:effectLst/>
                <a:latin typeface="Corbel" panose="020B0503020204020204" pitchFamily="34" charset="0"/>
              </a:rPr>
              <a:t> Çocuklar, iş etiği, meslek ahlakı ve profesyonellik gibi konularda bilgi sahibi olmalıdırlar. İşyerinde nasıl etkili iletişim kuracakları, işbirliği yapacakları ve sorumluluk alacakları konularında eğitim almaları önemlidir.</a:t>
            </a:r>
          </a:p>
          <a:p>
            <a:pPr algn="l">
              <a:buFont typeface="Wingdings" panose="05000000000000000000" pitchFamily="2" charset="2"/>
              <a:buChar char="ü"/>
            </a:pPr>
            <a:r>
              <a:rPr lang="tr-TR" sz="2400" b="1" i="0" dirty="0">
                <a:solidFill>
                  <a:srgbClr val="002060"/>
                </a:solidFill>
                <a:effectLst/>
                <a:latin typeface="Corbel" panose="020B0503020204020204" pitchFamily="34" charset="0"/>
              </a:rPr>
              <a:t>Sosyal ve İletişim Becerileri:</a:t>
            </a:r>
            <a:r>
              <a:rPr lang="tr-TR" sz="2400" b="0" i="0" dirty="0">
                <a:solidFill>
                  <a:srgbClr val="002060"/>
                </a:solidFill>
                <a:effectLst/>
                <a:latin typeface="Corbel" panose="020B0503020204020204" pitchFamily="34" charset="0"/>
              </a:rPr>
              <a:t> İş dünyasında başarılı olabilmek için etkili iletişim ve sosyal becerilere sahip olmak önemlidir. Çocuklar, takım çalışması, liderlik ve problem çözme gibi becerileri geliştirebilmelidirler.</a:t>
            </a:r>
          </a:p>
          <a:p>
            <a:pPr algn="l">
              <a:buFont typeface="Wingdings" panose="05000000000000000000" pitchFamily="2" charset="2"/>
              <a:buChar char="ü"/>
            </a:pPr>
            <a:r>
              <a:rPr lang="tr-TR" sz="2400" b="1" i="0" dirty="0">
                <a:solidFill>
                  <a:srgbClr val="002060"/>
                </a:solidFill>
                <a:effectLst/>
                <a:latin typeface="Corbel" panose="020B0503020204020204" pitchFamily="34" charset="0"/>
              </a:rPr>
              <a:t>Esnek Öğrenme Ortamları:</a:t>
            </a:r>
            <a:r>
              <a:rPr lang="tr-TR" sz="2400" b="0" i="0" dirty="0">
                <a:solidFill>
                  <a:srgbClr val="002060"/>
                </a:solidFill>
                <a:effectLst/>
                <a:latin typeface="Corbel" panose="020B0503020204020204" pitchFamily="34" charset="0"/>
              </a:rPr>
              <a:t> Mesleki eğitimde devam eden çocuklar, farklı öğrenme stillerine ve ihtiyaçlarına uygun esnek öğrenme ortamlarına erişim sağlamalıdırlar. Bu, her bir öğrencinin potansiyelini en iyi şekilde ortaya çıkarmaya yardımcı olabilir.</a:t>
            </a:r>
          </a:p>
          <a:p>
            <a:pPr marL="0" indent="0">
              <a:buNone/>
            </a:pPr>
            <a:endParaRPr lang="tr-TR"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99401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145754-31E8-5023-782D-87AD2840D958}"/>
              </a:ext>
            </a:extLst>
          </p:cNvPr>
          <p:cNvSpPr>
            <a:spLocks noGrp="1"/>
          </p:cNvSpPr>
          <p:nvPr>
            <p:ph type="title"/>
          </p:nvPr>
        </p:nvSpPr>
        <p:spPr>
          <a:xfrm>
            <a:off x="838200" y="365125"/>
            <a:ext cx="10515600" cy="1057275"/>
          </a:xfrm>
        </p:spPr>
        <p:txBody>
          <a:bodyPr>
            <a:normAutofit/>
          </a:bodyPr>
          <a:lstStyle/>
          <a:p>
            <a:pPr algn="ctr"/>
            <a:r>
              <a:rPr lang="tr-TR" kern="0" dirty="0">
                <a:solidFill>
                  <a:srgbClr val="002060"/>
                </a:solidFill>
                <a:effectLst/>
                <a:latin typeface="Corbel" panose="020B0503020204020204" pitchFamily="34" charset="0"/>
                <a:ea typeface="Times New Roman" panose="02020603050405020304" pitchFamily="18" charset="0"/>
              </a:rPr>
              <a:t>Mesleki Eğitime Entegrasyon</a:t>
            </a:r>
            <a:endParaRPr lang="tr-TR" dirty="0">
              <a:solidFill>
                <a:srgbClr val="002060"/>
              </a:solidFill>
              <a:latin typeface="Corbel" panose="020B0503020204020204" pitchFamily="34" charset="0"/>
            </a:endParaRPr>
          </a:p>
        </p:txBody>
      </p:sp>
      <p:sp>
        <p:nvSpPr>
          <p:cNvPr id="3" name="İçerik Yer Tutucusu 2">
            <a:extLst>
              <a:ext uri="{FF2B5EF4-FFF2-40B4-BE49-F238E27FC236}">
                <a16:creationId xmlns:a16="http://schemas.microsoft.com/office/drawing/2014/main" id="{2FE238D3-1724-6617-8A24-584235FBCA5C}"/>
              </a:ext>
            </a:extLst>
          </p:cNvPr>
          <p:cNvSpPr>
            <a:spLocks noGrp="1"/>
          </p:cNvSpPr>
          <p:nvPr>
            <p:ph idx="1"/>
          </p:nvPr>
        </p:nvSpPr>
        <p:spPr>
          <a:xfrm>
            <a:off x="838200" y="1422400"/>
            <a:ext cx="10515600" cy="4754563"/>
          </a:xfrm>
        </p:spPr>
        <p:txBody>
          <a:bodyPr>
            <a:noAutofit/>
          </a:bodyPr>
          <a:lstStyle/>
          <a:p>
            <a:pPr indent="0" algn="just">
              <a:lnSpc>
                <a:spcPct val="100000"/>
              </a:lnSpc>
              <a:buNone/>
            </a:pPr>
            <a:r>
              <a:rPr lang="tr-TR" sz="2400" b="1" kern="0" dirty="0">
                <a:solidFill>
                  <a:srgbClr val="002060"/>
                </a:solidFill>
                <a:effectLst/>
                <a:latin typeface="Corbel" panose="020B0503020204020204" pitchFamily="34" charset="0"/>
                <a:ea typeface="Times New Roman" panose="02020603050405020304" pitchFamily="18" charset="0"/>
              </a:rPr>
              <a:t>Eğitim Hakkı</a:t>
            </a:r>
          </a:p>
          <a:p>
            <a:pPr indent="0" algn="just">
              <a:lnSpc>
                <a:spcPct val="100000"/>
              </a:lnSpc>
              <a:buNone/>
            </a:pPr>
            <a:r>
              <a:rPr lang="tr-TR" sz="2400" b="0" i="0" dirty="0">
                <a:solidFill>
                  <a:srgbClr val="002060"/>
                </a:solidFill>
                <a:effectLst/>
                <a:latin typeface="Corbel" panose="020B0503020204020204" pitchFamily="34" charset="0"/>
              </a:rPr>
              <a:t>Çocukların mesleki eğitim hakkı, çocukların gelecekteki iş hayatlarına hazırlanmalarını sağlamak, becerilerini geliştirmelerine olanak tanımak ve kendi potansiyellerini gerçekleştirmelerine yönelik bir temel insan hakkıdır. Bu hak, çocuklara sadece akademik bilgi değil, aynı zamanda pratik beceriler kazanma, mesleki yönlendirme alma ve kendilerini güvenle ifade etme fırsatı tanımaktadır.</a:t>
            </a:r>
          </a:p>
          <a:p>
            <a:pPr indent="0" algn="just">
              <a:lnSpc>
                <a:spcPct val="100000"/>
              </a:lnSpc>
              <a:buNone/>
            </a:pPr>
            <a:r>
              <a:rPr lang="tr-TR" sz="2400" b="1" dirty="0">
                <a:solidFill>
                  <a:srgbClr val="002060"/>
                </a:solidFill>
                <a:latin typeface="Corbel" panose="020B0503020204020204" pitchFamily="34" charset="0"/>
              </a:rPr>
              <a:t>Nitelikli mesleki eğitim imkanları</a:t>
            </a:r>
          </a:p>
          <a:p>
            <a:pPr indent="0" algn="just">
              <a:lnSpc>
                <a:spcPct val="100000"/>
              </a:lnSpc>
              <a:buNone/>
            </a:pPr>
            <a:r>
              <a:rPr lang="tr-TR" sz="2400" b="0" i="0" dirty="0">
                <a:solidFill>
                  <a:srgbClr val="002060"/>
                </a:solidFill>
                <a:effectLst/>
                <a:latin typeface="Corbel" panose="020B0503020204020204" pitchFamily="34" charset="0"/>
              </a:rPr>
              <a:t>Çocuklara gelecekteki iş hayatlarına hazırlanmaları için gerekli becerileri kazandırmayı ve çeşitli meslek alanlarında kendilerini geliştirmelerini sağlamayı amaçlar. Nitelikli mesleki eğitim, çocuklara hem teorik bilgileri hem de pratik becerileri içeren kapsamlı bir öğrenim sunar.</a:t>
            </a:r>
            <a:endParaRPr lang="tr-TR" sz="2400" dirty="0">
              <a:solidFill>
                <a:srgbClr val="002060"/>
              </a:solidFill>
              <a:latin typeface="Corbel" panose="020B0503020204020204" pitchFamily="34" charset="0"/>
            </a:endParaRPr>
          </a:p>
        </p:txBody>
      </p:sp>
    </p:spTree>
    <p:extLst>
      <p:ext uri="{BB962C8B-B14F-4D97-AF65-F5344CB8AC3E}">
        <p14:creationId xmlns:p14="http://schemas.microsoft.com/office/powerpoint/2010/main" val="2810960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1275</TotalTime>
  <Words>1209</Words>
  <Application>Microsoft Office PowerPoint</Application>
  <PresentationFormat>Widescreen</PresentationFormat>
  <Paragraphs>102</Paragraphs>
  <Slides>18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Corbel</vt:lpstr>
      <vt:lpstr>Futura Medium</vt:lpstr>
      <vt:lpstr>Symbol</vt:lpstr>
      <vt:lpstr>Times New Roman</vt:lpstr>
      <vt:lpstr>Wingdings</vt:lpstr>
      <vt:lpstr>Office Theme</vt:lpstr>
      <vt:lpstr>TESK UNICEF ÇOCUK HAKLARI VE İŞ İLKELERİ PROGRAMI </vt:lpstr>
      <vt:lpstr>Esnafın Rolü</vt:lpstr>
      <vt:lpstr>Esnafın Rolü</vt:lpstr>
      <vt:lpstr>Esnafların Mesleki Eğitime Katkısı</vt:lpstr>
      <vt:lpstr>Çocuk Hakları ve İş İlkelerinin Önemi</vt:lpstr>
      <vt:lpstr>Çocuk Hakları Ve İş İlkelerinin Önemi</vt:lpstr>
      <vt:lpstr>Mesleki Eğitime Devam Edenlerin İhtiyaçları</vt:lpstr>
      <vt:lpstr>Mesleki Eğitime Devam Edenlerin İhtiyaçları</vt:lpstr>
      <vt:lpstr>Mesleki Eğitime Entegrasyon</vt:lpstr>
      <vt:lpstr>Mesleki Eğitime Entegrasyon</vt:lpstr>
      <vt:lpstr> Mesleki Eğitime Entegrasyon  </vt:lpstr>
      <vt:lpstr>Çocuk Hakları İle İlgili Uluslararası Düzenlemeler</vt:lpstr>
      <vt:lpstr>Çocuk Hakları İle İlgili Uluslararası Düzenlemeler</vt:lpstr>
      <vt:lpstr>Çocuk Hakları ve İş İlkelerine Uyumun Önemi</vt:lpstr>
      <vt:lpstr>Çocuk Hakları ve İş İlkelerine Uyumun Önemi</vt:lpstr>
      <vt:lpstr>Çocuk Hakları ve İş İlkelerine Uyumun Önemi</vt:lpstr>
      <vt:lpstr>İşletmelerin Çocuk Hakları ve İş İlkelerine Uyum Araçları</vt:lpstr>
      <vt:lpstr>İşletmelerin Çocuk Hakları ve İş İlkelerine Uyum Araçları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TESK UNICEF ÇOCUK HAKLARI VE İŞ İLKELERİ PROGRAMI</dc:title>
  <dc:creator>Neslihan Körpe</dc:creator>
  <cp:lastModifiedBy>Gözde Töreyen</cp:lastModifiedBy>
  <cp:revision>27</cp:revision>
  <dcterms:created xsi:type="dcterms:W3CDTF">2023-11-07T12:10:49Z</dcterms:created>
  <dcterms:modified xsi:type="dcterms:W3CDTF">2024-05-13T13:54:15Z</dcterms:modified>
</cp:coreProperties>
</file>