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6" r:id="rId2"/>
    <p:sldId id="302" r:id="rId3"/>
    <p:sldId id="257" r:id="rId4"/>
    <p:sldId id="419" r:id="rId5"/>
    <p:sldId id="420" r:id="rId6"/>
    <p:sldId id="365" r:id="rId7"/>
    <p:sldId id="281" r:id="rId8"/>
    <p:sldId id="364" r:id="rId9"/>
    <p:sldId id="286" r:id="rId10"/>
    <p:sldId id="366" r:id="rId11"/>
    <p:sldId id="367" r:id="rId12"/>
    <p:sldId id="368" r:id="rId13"/>
    <p:sldId id="371" r:id="rId14"/>
    <p:sldId id="370" r:id="rId15"/>
    <p:sldId id="369" r:id="rId16"/>
    <p:sldId id="372" r:id="rId17"/>
    <p:sldId id="377" r:id="rId18"/>
    <p:sldId id="376" r:id="rId19"/>
    <p:sldId id="375" r:id="rId20"/>
    <p:sldId id="374" r:id="rId21"/>
    <p:sldId id="373" r:id="rId22"/>
    <p:sldId id="378" r:id="rId23"/>
    <p:sldId id="380" r:id="rId24"/>
    <p:sldId id="379" r:id="rId25"/>
    <p:sldId id="382" r:id="rId26"/>
    <p:sldId id="381" r:id="rId27"/>
    <p:sldId id="383" r:id="rId28"/>
    <p:sldId id="387" r:id="rId29"/>
    <p:sldId id="386" r:id="rId30"/>
    <p:sldId id="385" r:id="rId31"/>
    <p:sldId id="384" r:id="rId32"/>
    <p:sldId id="388" r:id="rId33"/>
    <p:sldId id="389" r:id="rId34"/>
    <p:sldId id="391" r:id="rId35"/>
    <p:sldId id="390" r:id="rId36"/>
    <p:sldId id="393" r:id="rId37"/>
    <p:sldId id="392" r:id="rId38"/>
    <p:sldId id="395" r:id="rId39"/>
    <p:sldId id="394" r:id="rId40"/>
    <p:sldId id="396" r:id="rId41"/>
    <p:sldId id="397" r:id="rId42"/>
    <p:sldId id="399" r:id="rId43"/>
    <p:sldId id="398" r:id="rId44"/>
    <p:sldId id="401" r:id="rId45"/>
    <p:sldId id="400" r:id="rId46"/>
    <p:sldId id="403" r:id="rId47"/>
    <p:sldId id="402" r:id="rId48"/>
    <p:sldId id="405" r:id="rId49"/>
    <p:sldId id="406" r:id="rId50"/>
    <p:sldId id="407" r:id="rId51"/>
    <p:sldId id="408" r:id="rId52"/>
    <p:sldId id="404" r:id="rId53"/>
    <p:sldId id="411" r:id="rId54"/>
    <p:sldId id="410" r:id="rId55"/>
    <p:sldId id="412" r:id="rId56"/>
    <p:sldId id="409" r:id="rId57"/>
    <p:sldId id="414" r:id="rId58"/>
    <p:sldId id="415" r:id="rId59"/>
    <p:sldId id="413" r:id="rId60"/>
    <p:sldId id="417" r:id="rId61"/>
    <p:sldId id="416" r:id="rId62"/>
    <p:sldId id="418" r:id="rId63"/>
    <p:sldId id="280" r:id="rId64"/>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18" autoAdjust="0"/>
    <p:restoredTop sz="94626"/>
  </p:normalViewPr>
  <p:slideViewPr>
    <p:cSldViewPr snapToGrid="0">
      <p:cViewPr varScale="1">
        <p:scale>
          <a:sx n="60" d="100"/>
          <a:sy n="60" d="100"/>
        </p:scale>
        <p:origin x="7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14E95-2BAA-2C43-8756-CC790E5E71E9}" type="datetimeFigureOut">
              <a:rPr lang="en-TR" smtClean="0"/>
              <a:t>12/12/2023</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2E3F0-B9A2-FD44-B5D4-CCD5D9868235}" type="slidenum">
              <a:rPr lang="en-TR" smtClean="0"/>
              <a:t>‹#›</a:t>
            </a:fld>
            <a:endParaRPr lang="en-TR"/>
          </a:p>
        </p:txBody>
      </p:sp>
    </p:spTree>
    <p:extLst>
      <p:ext uri="{BB962C8B-B14F-4D97-AF65-F5344CB8AC3E}">
        <p14:creationId xmlns:p14="http://schemas.microsoft.com/office/powerpoint/2010/main" val="425540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2</a:t>
            </a:fld>
            <a:endParaRPr lang="en-TR"/>
          </a:p>
        </p:txBody>
      </p:sp>
    </p:spTree>
    <p:extLst>
      <p:ext uri="{BB962C8B-B14F-4D97-AF65-F5344CB8AC3E}">
        <p14:creationId xmlns:p14="http://schemas.microsoft.com/office/powerpoint/2010/main" val="754114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13</a:t>
            </a:fld>
            <a:endParaRPr lang="en-TR"/>
          </a:p>
        </p:txBody>
      </p:sp>
    </p:spTree>
    <p:extLst>
      <p:ext uri="{BB962C8B-B14F-4D97-AF65-F5344CB8AC3E}">
        <p14:creationId xmlns:p14="http://schemas.microsoft.com/office/powerpoint/2010/main" val="1110478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14</a:t>
            </a:fld>
            <a:endParaRPr lang="en-TR"/>
          </a:p>
        </p:txBody>
      </p:sp>
    </p:spTree>
    <p:extLst>
      <p:ext uri="{BB962C8B-B14F-4D97-AF65-F5344CB8AC3E}">
        <p14:creationId xmlns:p14="http://schemas.microsoft.com/office/powerpoint/2010/main" val="4154379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15</a:t>
            </a:fld>
            <a:endParaRPr lang="en-TR"/>
          </a:p>
        </p:txBody>
      </p:sp>
    </p:spTree>
    <p:extLst>
      <p:ext uri="{BB962C8B-B14F-4D97-AF65-F5344CB8AC3E}">
        <p14:creationId xmlns:p14="http://schemas.microsoft.com/office/powerpoint/2010/main" val="259464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16</a:t>
            </a:fld>
            <a:endParaRPr lang="en-TR"/>
          </a:p>
        </p:txBody>
      </p:sp>
    </p:spTree>
    <p:extLst>
      <p:ext uri="{BB962C8B-B14F-4D97-AF65-F5344CB8AC3E}">
        <p14:creationId xmlns:p14="http://schemas.microsoft.com/office/powerpoint/2010/main" val="450472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17</a:t>
            </a:fld>
            <a:endParaRPr lang="en-TR"/>
          </a:p>
        </p:txBody>
      </p:sp>
    </p:spTree>
    <p:extLst>
      <p:ext uri="{BB962C8B-B14F-4D97-AF65-F5344CB8AC3E}">
        <p14:creationId xmlns:p14="http://schemas.microsoft.com/office/powerpoint/2010/main" val="123320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18</a:t>
            </a:fld>
            <a:endParaRPr lang="en-TR"/>
          </a:p>
        </p:txBody>
      </p:sp>
    </p:spTree>
    <p:extLst>
      <p:ext uri="{BB962C8B-B14F-4D97-AF65-F5344CB8AC3E}">
        <p14:creationId xmlns:p14="http://schemas.microsoft.com/office/powerpoint/2010/main" val="42065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19</a:t>
            </a:fld>
            <a:endParaRPr lang="en-TR"/>
          </a:p>
        </p:txBody>
      </p:sp>
    </p:spTree>
    <p:extLst>
      <p:ext uri="{BB962C8B-B14F-4D97-AF65-F5344CB8AC3E}">
        <p14:creationId xmlns:p14="http://schemas.microsoft.com/office/powerpoint/2010/main" val="2755083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20</a:t>
            </a:fld>
            <a:endParaRPr lang="en-TR"/>
          </a:p>
        </p:txBody>
      </p:sp>
    </p:spTree>
    <p:extLst>
      <p:ext uri="{BB962C8B-B14F-4D97-AF65-F5344CB8AC3E}">
        <p14:creationId xmlns:p14="http://schemas.microsoft.com/office/powerpoint/2010/main" val="2505010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21</a:t>
            </a:fld>
            <a:endParaRPr lang="en-TR"/>
          </a:p>
        </p:txBody>
      </p:sp>
    </p:spTree>
    <p:extLst>
      <p:ext uri="{BB962C8B-B14F-4D97-AF65-F5344CB8AC3E}">
        <p14:creationId xmlns:p14="http://schemas.microsoft.com/office/powerpoint/2010/main" val="2765594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22</a:t>
            </a:fld>
            <a:endParaRPr lang="en-TR"/>
          </a:p>
        </p:txBody>
      </p:sp>
    </p:spTree>
    <p:extLst>
      <p:ext uri="{BB962C8B-B14F-4D97-AF65-F5344CB8AC3E}">
        <p14:creationId xmlns:p14="http://schemas.microsoft.com/office/powerpoint/2010/main" val="10912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3</a:t>
            </a:fld>
            <a:endParaRPr lang="en-TR"/>
          </a:p>
        </p:txBody>
      </p:sp>
    </p:spTree>
    <p:extLst>
      <p:ext uri="{BB962C8B-B14F-4D97-AF65-F5344CB8AC3E}">
        <p14:creationId xmlns:p14="http://schemas.microsoft.com/office/powerpoint/2010/main" val="3921768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23</a:t>
            </a:fld>
            <a:endParaRPr lang="en-TR"/>
          </a:p>
        </p:txBody>
      </p:sp>
    </p:spTree>
    <p:extLst>
      <p:ext uri="{BB962C8B-B14F-4D97-AF65-F5344CB8AC3E}">
        <p14:creationId xmlns:p14="http://schemas.microsoft.com/office/powerpoint/2010/main" val="2858476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24</a:t>
            </a:fld>
            <a:endParaRPr lang="en-TR"/>
          </a:p>
        </p:txBody>
      </p:sp>
    </p:spTree>
    <p:extLst>
      <p:ext uri="{BB962C8B-B14F-4D97-AF65-F5344CB8AC3E}">
        <p14:creationId xmlns:p14="http://schemas.microsoft.com/office/powerpoint/2010/main" val="1144230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25</a:t>
            </a:fld>
            <a:endParaRPr lang="en-TR"/>
          </a:p>
        </p:txBody>
      </p:sp>
    </p:spTree>
    <p:extLst>
      <p:ext uri="{BB962C8B-B14F-4D97-AF65-F5344CB8AC3E}">
        <p14:creationId xmlns:p14="http://schemas.microsoft.com/office/powerpoint/2010/main" val="1093737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26</a:t>
            </a:fld>
            <a:endParaRPr lang="en-TR"/>
          </a:p>
        </p:txBody>
      </p:sp>
    </p:spTree>
    <p:extLst>
      <p:ext uri="{BB962C8B-B14F-4D97-AF65-F5344CB8AC3E}">
        <p14:creationId xmlns:p14="http://schemas.microsoft.com/office/powerpoint/2010/main" val="3852000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27</a:t>
            </a:fld>
            <a:endParaRPr lang="en-TR"/>
          </a:p>
        </p:txBody>
      </p:sp>
    </p:spTree>
    <p:extLst>
      <p:ext uri="{BB962C8B-B14F-4D97-AF65-F5344CB8AC3E}">
        <p14:creationId xmlns:p14="http://schemas.microsoft.com/office/powerpoint/2010/main" val="2660957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28</a:t>
            </a:fld>
            <a:endParaRPr lang="en-TR"/>
          </a:p>
        </p:txBody>
      </p:sp>
    </p:spTree>
    <p:extLst>
      <p:ext uri="{BB962C8B-B14F-4D97-AF65-F5344CB8AC3E}">
        <p14:creationId xmlns:p14="http://schemas.microsoft.com/office/powerpoint/2010/main" val="206544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29</a:t>
            </a:fld>
            <a:endParaRPr lang="en-TR"/>
          </a:p>
        </p:txBody>
      </p:sp>
    </p:spTree>
    <p:extLst>
      <p:ext uri="{BB962C8B-B14F-4D97-AF65-F5344CB8AC3E}">
        <p14:creationId xmlns:p14="http://schemas.microsoft.com/office/powerpoint/2010/main" val="3655585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30</a:t>
            </a:fld>
            <a:endParaRPr lang="en-TR"/>
          </a:p>
        </p:txBody>
      </p:sp>
    </p:spTree>
    <p:extLst>
      <p:ext uri="{BB962C8B-B14F-4D97-AF65-F5344CB8AC3E}">
        <p14:creationId xmlns:p14="http://schemas.microsoft.com/office/powerpoint/2010/main" val="1105799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31</a:t>
            </a:fld>
            <a:endParaRPr lang="en-TR"/>
          </a:p>
        </p:txBody>
      </p:sp>
    </p:spTree>
    <p:extLst>
      <p:ext uri="{BB962C8B-B14F-4D97-AF65-F5344CB8AC3E}">
        <p14:creationId xmlns:p14="http://schemas.microsoft.com/office/powerpoint/2010/main" val="2930909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32</a:t>
            </a:fld>
            <a:endParaRPr lang="en-TR"/>
          </a:p>
        </p:txBody>
      </p:sp>
    </p:spTree>
    <p:extLst>
      <p:ext uri="{BB962C8B-B14F-4D97-AF65-F5344CB8AC3E}">
        <p14:creationId xmlns:p14="http://schemas.microsoft.com/office/powerpoint/2010/main" val="1446495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4</a:t>
            </a:fld>
            <a:endParaRPr lang="en-TR"/>
          </a:p>
        </p:txBody>
      </p:sp>
    </p:spTree>
    <p:extLst>
      <p:ext uri="{BB962C8B-B14F-4D97-AF65-F5344CB8AC3E}">
        <p14:creationId xmlns:p14="http://schemas.microsoft.com/office/powerpoint/2010/main" val="1395005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33</a:t>
            </a:fld>
            <a:endParaRPr lang="en-TR"/>
          </a:p>
        </p:txBody>
      </p:sp>
    </p:spTree>
    <p:extLst>
      <p:ext uri="{BB962C8B-B14F-4D97-AF65-F5344CB8AC3E}">
        <p14:creationId xmlns:p14="http://schemas.microsoft.com/office/powerpoint/2010/main" val="2443720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34</a:t>
            </a:fld>
            <a:endParaRPr lang="en-TR"/>
          </a:p>
        </p:txBody>
      </p:sp>
    </p:spTree>
    <p:extLst>
      <p:ext uri="{BB962C8B-B14F-4D97-AF65-F5344CB8AC3E}">
        <p14:creationId xmlns:p14="http://schemas.microsoft.com/office/powerpoint/2010/main" val="116459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35</a:t>
            </a:fld>
            <a:endParaRPr lang="en-TR"/>
          </a:p>
        </p:txBody>
      </p:sp>
    </p:spTree>
    <p:extLst>
      <p:ext uri="{BB962C8B-B14F-4D97-AF65-F5344CB8AC3E}">
        <p14:creationId xmlns:p14="http://schemas.microsoft.com/office/powerpoint/2010/main" val="3051849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36</a:t>
            </a:fld>
            <a:endParaRPr lang="en-TR"/>
          </a:p>
        </p:txBody>
      </p:sp>
    </p:spTree>
    <p:extLst>
      <p:ext uri="{BB962C8B-B14F-4D97-AF65-F5344CB8AC3E}">
        <p14:creationId xmlns:p14="http://schemas.microsoft.com/office/powerpoint/2010/main" val="41663437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37</a:t>
            </a:fld>
            <a:endParaRPr lang="en-TR"/>
          </a:p>
        </p:txBody>
      </p:sp>
    </p:spTree>
    <p:extLst>
      <p:ext uri="{BB962C8B-B14F-4D97-AF65-F5344CB8AC3E}">
        <p14:creationId xmlns:p14="http://schemas.microsoft.com/office/powerpoint/2010/main" val="3904803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38</a:t>
            </a:fld>
            <a:endParaRPr lang="en-TR"/>
          </a:p>
        </p:txBody>
      </p:sp>
    </p:spTree>
    <p:extLst>
      <p:ext uri="{BB962C8B-B14F-4D97-AF65-F5344CB8AC3E}">
        <p14:creationId xmlns:p14="http://schemas.microsoft.com/office/powerpoint/2010/main" val="907581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39</a:t>
            </a:fld>
            <a:endParaRPr lang="en-TR"/>
          </a:p>
        </p:txBody>
      </p:sp>
    </p:spTree>
    <p:extLst>
      <p:ext uri="{BB962C8B-B14F-4D97-AF65-F5344CB8AC3E}">
        <p14:creationId xmlns:p14="http://schemas.microsoft.com/office/powerpoint/2010/main" val="1400564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40</a:t>
            </a:fld>
            <a:endParaRPr lang="en-TR"/>
          </a:p>
        </p:txBody>
      </p:sp>
    </p:spTree>
    <p:extLst>
      <p:ext uri="{BB962C8B-B14F-4D97-AF65-F5344CB8AC3E}">
        <p14:creationId xmlns:p14="http://schemas.microsoft.com/office/powerpoint/2010/main" val="3489574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41</a:t>
            </a:fld>
            <a:endParaRPr lang="en-TR"/>
          </a:p>
        </p:txBody>
      </p:sp>
    </p:spTree>
    <p:extLst>
      <p:ext uri="{BB962C8B-B14F-4D97-AF65-F5344CB8AC3E}">
        <p14:creationId xmlns:p14="http://schemas.microsoft.com/office/powerpoint/2010/main" val="20210039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42</a:t>
            </a:fld>
            <a:endParaRPr lang="en-TR"/>
          </a:p>
        </p:txBody>
      </p:sp>
    </p:spTree>
    <p:extLst>
      <p:ext uri="{BB962C8B-B14F-4D97-AF65-F5344CB8AC3E}">
        <p14:creationId xmlns:p14="http://schemas.microsoft.com/office/powerpoint/2010/main" val="3267693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5</a:t>
            </a:fld>
            <a:endParaRPr lang="en-TR"/>
          </a:p>
        </p:txBody>
      </p:sp>
    </p:spTree>
    <p:extLst>
      <p:ext uri="{BB962C8B-B14F-4D97-AF65-F5344CB8AC3E}">
        <p14:creationId xmlns:p14="http://schemas.microsoft.com/office/powerpoint/2010/main" val="1451905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43</a:t>
            </a:fld>
            <a:endParaRPr lang="en-TR"/>
          </a:p>
        </p:txBody>
      </p:sp>
    </p:spTree>
    <p:extLst>
      <p:ext uri="{BB962C8B-B14F-4D97-AF65-F5344CB8AC3E}">
        <p14:creationId xmlns:p14="http://schemas.microsoft.com/office/powerpoint/2010/main" val="195174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44</a:t>
            </a:fld>
            <a:endParaRPr lang="en-TR"/>
          </a:p>
        </p:txBody>
      </p:sp>
    </p:spTree>
    <p:extLst>
      <p:ext uri="{BB962C8B-B14F-4D97-AF65-F5344CB8AC3E}">
        <p14:creationId xmlns:p14="http://schemas.microsoft.com/office/powerpoint/2010/main" val="320287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45</a:t>
            </a:fld>
            <a:endParaRPr lang="en-TR"/>
          </a:p>
        </p:txBody>
      </p:sp>
    </p:spTree>
    <p:extLst>
      <p:ext uri="{BB962C8B-B14F-4D97-AF65-F5344CB8AC3E}">
        <p14:creationId xmlns:p14="http://schemas.microsoft.com/office/powerpoint/2010/main" val="2702667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46</a:t>
            </a:fld>
            <a:endParaRPr lang="en-TR"/>
          </a:p>
        </p:txBody>
      </p:sp>
    </p:spTree>
    <p:extLst>
      <p:ext uri="{BB962C8B-B14F-4D97-AF65-F5344CB8AC3E}">
        <p14:creationId xmlns:p14="http://schemas.microsoft.com/office/powerpoint/2010/main" val="532981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47</a:t>
            </a:fld>
            <a:endParaRPr lang="en-TR"/>
          </a:p>
        </p:txBody>
      </p:sp>
    </p:spTree>
    <p:extLst>
      <p:ext uri="{BB962C8B-B14F-4D97-AF65-F5344CB8AC3E}">
        <p14:creationId xmlns:p14="http://schemas.microsoft.com/office/powerpoint/2010/main" val="3128720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48</a:t>
            </a:fld>
            <a:endParaRPr lang="en-TR"/>
          </a:p>
        </p:txBody>
      </p:sp>
    </p:spTree>
    <p:extLst>
      <p:ext uri="{BB962C8B-B14F-4D97-AF65-F5344CB8AC3E}">
        <p14:creationId xmlns:p14="http://schemas.microsoft.com/office/powerpoint/2010/main" val="3279389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49</a:t>
            </a:fld>
            <a:endParaRPr lang="en-TR"/>
          </a:p>
        </p:txBody>
      </p:sp>
    </p:spTree>
    <p:extLst>
      <p:ext uri="{BB962C8B-B14F-4D97-AF65-F5344CB8AC3E}">
        <p14:creationId xmlns:p14="http://schemas.microsoft.com/office/powerpoint/2010/main" val="34854533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50</a:t>
            </a:fld>
            <a:endParaRPr lang="en-TR"/>
          </a:p>
        </p:txBody>
      </p:sp>
    </p:spTree>
    <p:extLst>
      <p:ext uri="{BB962C8B-B14F-4D97-AF65-F5344CB8AC3E}">
        <p14:creationId xmlns:p14="http://schemas.microsoft.com/office/powerpoint/2010/main" val="277668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51</a:t>
            </a:fld>
            <a:endParaRPr lang="en-TR"/>
          </a:p>
        </p:txBody>
      </p:sp>
    </p:spTree>
    <p:extLst>
      <p:ext uri="{BB962C8B-B14F-4D97-AF65-F5344CB8AC3E}">
        <p14:creationId xmlns:p14="http://schemas.microsoft.com/office/powerpoint/2010/main" val="25059006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52</a:t>
            </a:fld>
            <a:endParaRPr lang="en-TR"/>
          </a:p>
        </p:txBody>
      </p:sp>
    </p:spTree>
    <p:extLst>
      <p:ext uri="{BB962C8B-B14F-4D97-AF65-F5344CB8AC3E}">
        <p14:creationId xmlns:p14="http://schemas.microsoft.com/office/powerpoint/2010/main" val="255957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6</a:t>
            </a:fld>
            <a:endParaRPr lang="en-TR"/>
          </a:p>
        </p:txBody>
      </p:sp>
    </p:spTree>
    <p:extLst>
      <p:ext uri="{BB962C8B-B14F-4D97-AF65-F5344CB8AC3E}">
        <p14:creationId xmlns:p14="http://schemas.microsoft.com/office/powerpoint/2010/main" val="1250447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53</a:t>
            </a:fld>
            <a:endParaRPr lang="en-TR"/>
          </a:p>
        </p:txBody>
      </p:sp>
    </p:spTree>
    <p:extLst>
      <p:ext uri="{BB962C8B-B14F-4D97-AF65-F5344CB8AC3E}">
        <p14:creationId xmlns:p14="http://schemas.microsoft.com/office/powerpoint/2010/main" val="4062312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54</a:t>
            </a:fld>
            <a:endParaRPr lang="en-TR"/>
          </a:p>
        </p:txBody>
      </p:sp>
    </p:spTree>
    <p:extLst>
      <p:ext uri="{BB962C8B-B14F-4D97-AF65-F5344CB8AC3E}">
        <p14:creationId xmlns:p14="http://schemas.microsoft.com/office/powerpoint/2010/main" val="12163646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55</a:t>
            </a:fld>
            <a:endParaRPr lang="en-TR"/>
          </a:p>
        </p:txBody>
      </p:sp>
    </p:spTree>
    <p:extLst>
      <p:ext uri="{BB962C8B-B14F-4D97-AF65-F5344CB8AC3E}">
        <p14:creationId xmlns:p14="http://schemas.microsoft.com/office/powerpoint/2010/main" val="4609869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56</a:t>
            </a:fld>
            <a:endParaRPr lang="en-TR"/>
          </a:p>
        </p:txBody>
      </p:sp>
    </p:spTree>
    <p:extLst>
      <p:ext uri="{BB962C8B-B14F-4D97-AF65-F5344CB8AC3E}">
        <p14:creationId xmlns:p14="http://schemas.microsoft.com/office/powerpoint/2010/main" val="39286643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57</a:t>
            </a:fld>
            <a:endParaRPr lang="en-TR"/>
          </a:p>
        </p:txBody>
      </p:sp>
    </p:spTree>
    <p:extLst>
      <p:ext uri="{BB962C8B-B14F-4D97-AF65-F5344CB8AC3E}">
        <p14:creationId xmlns:p14="http://schemas.microsoft.com/office/powerpoint/2010/main" val="308532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58</a:t>
            </a:fld>
            <a:endParaRPr lang="en-TR"/>
          </a:p>
        </p:txBody>
      </p:sp>
    </p:spTree>
    <p:extLst>
      <p:ext uri="{BB962C8B-B14F-4D97-AF65-F5344CB8AC3E}">
        <p14:creationId xmlns:p14="http://schemas.microsoft.com/office/powerpoint/2010/main" val="12963532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59</a:t>
            </a:fld>
            <a:endParaRPr lang="en-TR"/>
          </a:p>
        </p:txBody>
      </p:sp>
    </p:spTree>
    <p:extLst>
      <p:ext uri="{BB962C8B-B14F-4D97-AF65-F5344CB8AC3E}">
        <p14:creationId xmlns:p14="http://schemas.microsoft.com/office/powerpoint/2010/main" val="5341333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60</a:t>
            </a:fld>
            <a:endParaRPr lang="en-TR"/>
          </a:p>
        </p:txBody>
      </p:sp>
    </p:spTree>
    <p:extLst>
      <p:ext uri="{BB962C8B-B14F-4D97-AF65-F5344CB8AC3E}">
        <p14:creationId xmlns:p14="http://schemas.microsoft.com/office/powerpoint/2010/main" val="25085474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61</a:t>
            </a:fld>
            <a:endParaRPr lang="en-TR"/>
          </a:p>
        </p:txBody>
      </p:sp>
    </p:spTree>
    <p:extLst>
      <p:ext uri="{BB962C8B-B14F-4D97-AF65-F5344CB8AC3E}">
        <p14:creationId xmlns:p14="http://schemas.microsoft.com/office/powerpoint/2010/main" val="38728812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62</a:t>
            </a:fld>
            <a:endParaRPr lang="en-TR"/>
          </a:p>
        </p:txBody>
      </p:sp>
    </p:spTree>
    <p:extLst>
      <p:ext uri="{BB962C8B-B14F-4D97-AF65-F5344CB8AC3E}">
        <p14:creationId xmlns:p14="http://schemas.microsoft.com/office/powerpoint/2010/main" val="4122938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9</a:t>
            </a:fld>
            <a:endParaRPr lang="en-TR"/>
          </a:p>
        </p:txBody>
      </p:sp>
    </p:spTree>
    <p:extLst>
      <p:ext uri="{BB962C8B-B14F-4D97-AF65-F5344CB8AC3E}">
        <p14:creationId xmlns:p14="http://schemas.microsoft.com/office/powerpoint/2010/main" val="383276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10</a:t>
            </a:fld>
            <a:endParaRPr lang="en-TR"/>
          </a:p>
        </p:txBody>
      </p:sp>
    </p:spTree>
    <p:extLst>
      <p:ext uri="{BB962C8B-B14F-4D97-AF65-F5344CB8AC3E}">
        <p14:creationId xmlns:p14="http://schemas.microsoft.com/office/powerpoint/2010/main" val="1135456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11</a:t>
            </a:fld>
            <a:endParaRPr lang="en-TR"/>
          </a:p>
        </p:txBody>
      </p:sp>
    </p:spTree>
    <p:extLst>
      <p:ext uri="{BB962C8B-B14F-4D97-AF65-F5344CB8AC3E}">
        <p14:creationId xmlns:p14="http://schemas.microsoft.com/office/powerpoint/2010/main" val="38056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12</a:t>
            </a:fld>
            <a:endParaRPr lang="en-TR"/>
          </a:p>
        </p:txBody>
      </p:sp>
    </p:spTree>
    <p:extLst>
      <p:ext uri="{BB962C8B-B14F-4D97-AF65-F5344CB8AC3E}">
        <p14:creationId xmlns:p14="http://schemas.microsoft.com/office/powerpoint/2010/main" val="713347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6401-1B6C-D546-E238-7FA239EB99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A5D7FBC9-127A-144D-D567-8D1DB856B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R" dirty="0"/>
          </a:p>
        </p:txBody>
      </p:sp>
      <p:sp>
        <p:nvSpPr>
          <p:cNvPr id="4" name="Date Placeholder 3">
            <a:extLst>
              <a:ext uri="{FF2B5EF4-FFF2-40B4-BE49-F238E27FC236}">
                <a16:creationId xmlns:a16="http://schemas.microsoft.com/office/drawing/2014/main" id="{C8199978-3577-B3CD-4C01-B14ED0DBAB8A}"/>
              </a:ext>
            </a:extLst>
          </p:cNvPr>
          <p:cNvSpPr>
            <a:spLocks noGrp="1"/>
          </p:cNvSpPr>
          <p:nvPr>
            <p:ph type="dt" sz="half" idx="10"/>
          </p:nvPr>
        </p:nvSpPr>
        <p:spPr/>
        <p:txBody>
          <a:bodyPr/>
          <a:lstStyle/>
          <a:p>
            <a:fld id="{8B17F872-67CF-7E43-AF66-86ABAD4068AA}" type="datetimeFigureOut">
              <a:rPr lang="en-TR" smtClean="0"/>
              <a:t>12/12/2023</a:t>
            </a:fld>
            <a:endParaRPr lang="en-TR"/>
          </a:p>
        </p:txBody>
      </p:sp>
      <p:sp>
        <p:nvSpPr>
          <p:cNvPr id="5" name="Footer Placeholder 4">
            <a:extLst>
              <a:ext uri="{FF2B5EF4-FFF2-40B4-BE49-F238E27FC236}">
                <a16:creationId xmlns:a16="http://schemas.microsoft.com/office/drawing/2014/main" id="{41CDCCF2-5700-3B56-4C1E-FF79A45BCDFC}"/>
              </a:ext>
            </a:extLst>
          </p:cNvPr>
          <p:cNvSpPr>
            <a:spLocks noGrp="1"/>
          </p:cNvSpPr>
          <p:nvPr>
            <p:ph type="ftr" sz="quarter" idx="11"/>
          </p:nvPr>
        </p:nvSpPr>
        <p:spPr/>
        <p:txBody>
          <a:bodyPr/>
          <a:lstStyle/>
          <a:p>
            <a:endParaRPr lang="en-TR" dirty="0"/>
          </a:p>
        </p:txBody>
      </p:sp>
      <p:sp>
        <p:nvSpPr>
          <p:cNvPr id="6" name="Slide Number Placeholder 5">
            <a:extLst>
              <a:ext uri="{FF2B5EF4-FFF2-40B4-BE49-F238E27FC236}">
                <a16:creationId xmlns:a16="http://schemas.microsoft.com/office/drawing/2014/main" id="{9B59009F-EE94-F2AF-2E6D-73AE14CE32DF}"/>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39973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2FBF-30D3-4B82-8492-1E0806DCE10D}"/>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3BE2C4B-EEBC-05B4-6625-68AB134AD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882B287D-7EAD-E44D-47A0-3BE575EC9C0C}"/>
              </a:ext>
            </a:extLst>
          </p:cNvPr>
          <p:cNvSpPr>
            <a:spLocks noGrp="1"/>
          </p:cNvSpPr>
          <p:nvPr>
            <p:ph type="dt" sz="half" idx="10"/>
          </p:nvPr>
        </p:nvSpPr>
        <p:spPr/>
        <p:txBody>
          <a:bodyPr/>
          <a:lstStyle/>
          <a:p>
            <a:fld id="{8B17F872-67CF-7E43-AF66-86ABAD4068AA}" type="datetimeFigureOut">
              <a:rPr lang="en-TR" smtClean="0"/>
              <a:t>12/12/2023</a:t>
            </a:fld>
            <a:endParaRPr lang="en-TR"/>
          </a:p>
        </p:txBody>
      </p:sp>
      <p:sp>
        <p:nvSpPr>
          <p:cNvPr id="5" name="Footer Placeholder 4">
            <a:extLst>
              <a:ext uri="{FF2B5EF4-FFF2-40B4-BE49-F238E27FC236}">
                <a16:creationId xmlns:a16="http://schemas.microsoft.com/office/drawing/2014/main" id="{F22F892C-41B0-804A-F006-E74E4D95C70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5E3CB936-CAC3-7968-E096-B9BD2864924C}"/>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38129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12A92-ECC5-4B88-3EEE-48B3EF5851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9E047898-E30A-ACF0-44F0-23ABFA365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7B14B4F-D940-7429-86E8-B40A394FC4A2}"/>
              </a:ext>
            </a:extLst>
          </p:cNvPr>
          <p:cNvSpPr>
            <a:spLocks noGrp="1"/>
          </p:cNvSpPr>
          <p:nvPr>
            <p:ph type="dt" sz="half" idx="10"/>
          </p:nvPr>
        </p:nvSpPr>
        <p:spPr/>
        <p:txBody>
          <a:bodyPr/>
          <a:lstStyle/>
          <a:p>
            <a:fld id="{8B17F872-67CF-7E43-AF66-86ABAD4068AA}" type="datetimeFigureOut">
              <a:rPr lang="en-TR" smtClean="0"/>
              <a:t>12/12/2023</a:t>
            </a:fld>
            <a:endParaRPr lang="en-TR"/>
          </a:p>
        </p:txBody>
      </p:sp>
      <p:sp>
        <p:nvSpPr>
          <p:cNvPr id="5" name="Footer Placeholder 4">
            <a:extLst>
              <a:ext uri="{FF2B5EF4-FFF2-40B4-BE49-F238E27FC236}">
                <a16:creationId xmlns:a16="http://schemas.microsoft.com/office/drawing/2014/main" id="{D72BEE22-B8B2-2B12-D45D-FE4BFD36C1BE}"/>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5C2D10B-21CE-6309-EBA6-0BC297A54B0D}"/>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26308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12F7-1A40-F7CA-44A4-4D9D3DBBA109}"/>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88CE287C-4FEB-A813-8238-0681EF04DA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C17C739F-FE0C-C552-3F11-D4CC13940F19}"/>
              </a:ext>
            </a:extLst>
          </p:cNvPr>
          <p:cNvSpPr>
            <a:spLocks noGrp="1"/>
          </p:cNvSpPr>
          <p:nvPr>
            <p:ph type="dt" sz="half" idx="10"/>
          </p:nvPr>
        </p:nvSpPr>
        <p:spPr/>
        <p:txBody>
          <a:bodyPr/>
          <a:lstStyle/>
          <a:p>
            <a:fld id="{8B17F872-67CF-7E43-AF66-86ABAD4068AA}" type="datetimeFigureOut">
              <a:rPr lang="en-TR" smtClean="0"/>
              <a:t>12/12/2023</a:t>
            </a:fld>
            <a:endParaRPr lang="en-TR"/>
          </a:p>
        </p:txBody>
      </p:sp>
      <p:sp>
        <p:nvSpPr>
          <p:cNvPr id="5" name="Footer Placeholder 4">
            <a:extLst>
              <a:ext uri="{FF2B5EF4-FFF2-40B4-BE49-F238E27FC236}">
                <a16:creationId xmlns:a16="http://schemas.microsoft.com/office/drawing/2014/main" id="{94D12D34-C3D2-97FA-8DD5-A9CC69B92DA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5ED06F9-6822-BB21-7BD1-2F817E87E5F6}"/>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159382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07C0927-96F6-AB19-D4B2-34F8C79B5CB5}"/>
              </a:ext>
            </a:extLst>
          </p:cNvPr>
          <p:cNvSpPr>
            <a:spLocks noGrp="1"/>
          </p:cNvSpPr>
          <p:nvPr>
            <p:ph type="dt" sz="half" idx="10"/>
          </p:nvPr>
        </p:nvSpPr>
        <p:spPr/>
        <p:txBody>
          <a:bodyPr/>
          <a:lstStyle/>
          <a:p>
            <a:fld id="{8B17F872-67CF-7E43-AF66-86ABAD4068AA}" type="datetimeFigureOut">
              <a:rPr lang="en-TR" smtClean="0"/>
              <a:t>12/12/2023</a:t>
            </a:fld>
            <a:endParaRPr lang="en-TR"/>
          </a:p>
        </p:txBody>
      </p:sp>
      <p:sp>
        <p:nvSpPr>
          <p:cNvPr id="6" name="Footer Placeholder 5">
            <a:extLst>
              <a:ext uri="{FF2B5EF4-FFF2-40B4-BE49-F238E27FC236}">
                <a16:creationId xmlns:a16="http://schemas.microsoft.com/office/drawing/2014/main" id="{B6A867E7-C4A7-ADB6-4AE8-64E8DC51F4E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0351065F-8E43-14DA-B803-077B09F08473}"/>
              </a:ext>
            </a:extLst>
          </p:cNvPr>
          <p:cNvSpPr>
            <a:spLocks noGrp="1"/>
          </p:cNvSpPr>
          <p:nvPr>
            <p:ph type="sldNum" sz="quarter" idx="12"/>
          </p:nvPr>
        </p:nvSpPr>
        <p:spPr/>
        <p:txBody>
          <a:bodyPr/>
          <a:lstStyle/>
          <a:p>
            <a:fld id="{57D59C66-4626-414B-BCA8-AABC4EAE95C1}" type="slidenum">
              <a:rPr lang="en-TR" smtClean="0"/>
              <a:t>‹#›</a:t>
            </a:fld>
            <a:endParaRPr lang="en-TR"/>
          </a:p>
        </p:txBody>
      </p:sp>
      <p:sp>
        <p:nvSpPr>
          <p:cNvPr id="8" name="Title 1">
            <a:extLst>
              <a:ext uri="{FF2B5EF4-FFF2-40B4-BE49-F238E27FC236}">
                <a16:creationId xmlns:a16="http://schemas.microsoft.com/office/drawing/2014/main" id="{8AA33C54-7A93-B481-8D79-756B33FAABD9}"/>
              </a:ext>
            </a:extLst>
          </p:cNvPr>
          <p:cNvSpPr>
            <a:spLocks noGrp="1"/>
          </p:cNvSpPr>
          <p:nvPr>
            <p:ph type="title"/>
          </p:nvPr>
        </p:nvSpPr>
        <p:spPr>
          <a:xfrm>
            <a:off x="2209800" y="1543262"/>
            <a:ext cx="8382000" cy="3995208"/>
          </a:xfrm>
        </p:spPr>
        <p:txBody>
          <a:bodyPr>
            <a:noAutofit/>
          </a:bodyPr>
          <a:lstStyle/>
          <a:p>
            <a:r>
              <a:rPr lang="en-US" sz="2400" dirty="0"/>
              <a:t>LOREM IPSUM</a:t>
            </a:r>
            <a:br>
              <a:rPr lang="en-US" sz="2400" dirty="0"/>
            </a:br>
            <a:r>
              <a:rPr lang="en-US" sz="2400" dirty="0"/>
              <a:t>Lorem ipsum dolor sit </a:t>
            </a:r>
            <a:r>
              <a:rPr lang="en-US" sz="2400" dirty="0" err="1"/>
              <a:t>amet</a:t>
            </a:r>
            <a:br>
              <a:rPr lang="en-US" sz="2400" dirty="0"/>
            </a:br>
            <a:r>
              <a:rPr lang="en-US" sz="2400" dirty="0" err="1"/>
              <a:t>Consectetur</a:t>
            </a:r>
            <a:r>
              <a:rPr lang="en-US" sz="2400" dirty="0"/>
              <a:t> </a:t>
            </a:r>
            <a:r>
              <a:rPr lang="en-US" sz="2400" dirty="0" err="1"/>
              <a:t>adipiscing</a:t>
            </a:r>
            <a:r>
              <a:rPr lang="en-US" sz="2400" dirty="0"/>
              <a:t> </a:t>
            </a:r>
            <a:r>
              <a:rPr lang="en-US" sz="2400" dirty="0" err="1"/>
              <a:t>elit</a:t>
            </a:r>
            <a:br>
              <a:rPr lang="en-US" sz="2400" dirty="0"/>
            </a:br>
            <a:r>
              <a:rPr lang="en-US" sz="2400" dirty="0"/>
              <a:t>Donec </a:t>
            </a:r>
            <a:r>
              <a:rPr lang="en-US" sz="2400" dirty="0" err="1"/>
              <a:t>faucibus</a:t>
            </a:r>
            <a:r>
              <a:rPr lang="en-US" sz="2400" dirty="0"/>
              <a:t>, </a:t>
            </a:r>
            <a:r>
              <a:rPr lang="en-US" sz="2400" dirty="0" err="1"/>
              <a:t>metus</a:t>
            </a:r>
            <a:r>
              <a:rPr lang="en-US" sz="2400" dirty="0"/>
              <a:t> vel</a:t>
            </a:r>
            <a:br>
              <a:rPr lang="en-US" sz="2400" dirty="0"/>
            </a:br>
            <a:r>
              <a:rPr lang="en-US" sz="2400" dirty="0" err="1"/>
              <a:t>Aliquam</a:t>
            </a:r>
            <a:r>
              <a:rPr lang="en-US" sz="2400" dirty="0"/>
              <a:t> vestibulum ligula</a:t>
            </a:r>
            <a:br>
              <a:rPr lang="en-US" sz="2400" dirty="0"/>
            </a:br>
            <a:br>
              <a:rPr lang="en-US" sz="2400" dirty="0"/>
            </a:br>
            <a:r>
              <a:rPr lang="en-US" sz="2400" dirty="0"/>
              <a:t>LOREM IPSUM</a:t>
            </a:r>
            <a:br>
              <a:rPr lang="en-US" sz="2400" dirty="0"/>
            </a:br>
            <a:r>
              <a:rPr lang="en-US" sz="2400" dirty="0" err="1"/>
              <a:t>Pellentesque</a:t>
            </a:r>
            <a:r>
              <a:rPr lang="en-US" sz="2400" dirty="0"/>
              <a:t> habitant </a:t>
            </a:r>
            <a:r>
              <a:rPr lang="en-US" sz="2400" dirty="0" err="1"/>
              <a:t>morbi</a:t>
            </a:r>
            <a:br>
              <a:rPr lang="en-US" sz="2400" dirty="0"/>
            </a:br>
            <a:r>
              <a:rPr lang="en-US" sz="2400" dirty="0"/>
              <a:t>Donec </a:t>
            </a:r>
            <a:r>
              <a:rPr lang="en-US" sz="2400" dirty="0" err="1"/>
              <a:t>ut</a:t>
            </a:r>
            <a:r>
              <a:rPr lang="en-US" sz="2400" dirty="0"/>
              <a:t> </a:t>
            </a:r>
            <a:r>
              <a:rPr lang="en-US" sz="2400" dirty="0" err="1"/>
              <a:t>risus</a:t>
            </a:r>
            <a:r>
              <a:rPr lang="en-US" sz="2400" dirty="0"/>
              <a:t> </a:t>
            </a:r>
            <a:r>
              <a:rPr lang="en-US" sz="2400" dirty="0" err="1"/>
              <a:t>velit</a:t>
            </a:r>
            <a:br>
              <a:rPr lang="en-US" sz="2400" dirty="0"/>
            </a:br>
            <a:r>
              <a:rPr lang="en-US" sz="2400" dirty="0" err="1"/>
              <a:t>Nulla</a:t>
            </a:r>
            <a:r>
              <a:rPr lang="en-US" sz="2400" dirty="0"/>
              <a:t> </a:t>
            </a:r>
            <a:r>
              <a:rPr lang="en-US" sz="2400" dirty="0" err="1"/>
              <a:t>ut</a:t>
            </a:r>
            <a:r>
              <a:rPr lang="en-US" sz="2400" dirty="0"/>
              <a:t> </a:t>
            </a:r>
            <a:r>
              <a:rPr lang="en-US" sz="2400" dirty="0" err="1"/>
              <a:t>egestas</a:t>
            </a:r>
            <a:r>
              <a:rPr lang="en-US" sz="2400" dirty="0"/>
              <a:t> mi</a:t>
            </a:r>
            <a:br>
              <a:rPr lang="en-US" sz="2400" dirty="0"/>
            </a:br>
            <a:r>
              <a:rPr lang="en-US" sz="2400" dirty="0" err="1"/>
              <a:t>Nullam</a:t>
            </a:r>
            <a:r>
              <a:rPr lang="en-US" sz="2400" dirty="0"/>
              <a:t> sed </a:t>
            </a:r>
            <a:r>
              <a:rPr lang="en-US" sz="2400" dirty="0" err="1"/>
              <a:t>lacus</a:t>
            </a:r>
            <a:r>
              <a:rPr lang="en-US" sz="2400" dirty="0"/>
              <a:t> </a:t>
            </a:r>
            <a:r>
              <a:rPr lang="en-US" sz="2400" dirty="0" err="1"/>
              <a:t>rutrum</a:t>
            </a:r>
            <a:endParaRPr lang="en-TR" sz="2400" dirty="0"/>
          </a:p>
        </p:txBody>
      </p:sp>
    </p:spTree>
    <p:extLst>
      <p:ext uri="{BB962C8B-B14F-4D97-AF65-F5344CB8AC3E}">
        <p14:creationId xmlns:p14="http://schemas.microsoft.com/office/powerpoint/2010/main" val="391115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52CF-545C-85DD-4EAB-12D63D1FF3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D6AFE593-F44F-54EB-9C5B-590A1CE60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334A5-0A9B-C04A-4E41-FBCD53C8BBF6}"/>
              </a:ext>
            </a:extLst>
          </p:cNvPr>
          <p:cNvSpPr>
            <a:spLocks noGrp="1"/>
          </p:cNvSpPr>
          <p:nvPr>
            <p:ph type="dt" sz="half" idx="10"/>
          </p:nvPr>
        </p:nvSpPr>
        <p:spPr/>
        <p:txBody>
          <a:bodyPr/>
          <a:lstStyle/>
          <a:p>
            <a:fld id="{8B17F872-67CF-7E43-AF66-86ABAD4068AA}" type="datetimeFigureOut">
              <a:rPr lang="en-TR" smtClean="0"/>
              <a:t>12/12/2023</a:t>
            </a:fld>
            <a:endParaRPr lang="en-TR"/>
          </a:p>
        </p:txBody>
      </p:sp>
      <p:sp>
        <p:nvSpPr>
          <p:cNvPr id="5" name="Footer Placeholder 4">
            <a:extLst>
              <a:ext uri="{FF2B5EF4-FFF2-40B4-BE49-F238E27FC236}">
                <a16:creationId xmlns:a16="http://schemas.microsoft.com/office/drawing/2014/main" id="{90661ED3-0BDF-9757-A55B-5B9FEC4083E7}"/>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275ABFC-993D-7857-F96F-FD0EFDCD2A55}"/>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7189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A58F-C775-F33D-18EB-013DC275D31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10C923B5-910A-96F4-A54E-6C1270B4F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9E35D1B5-B4AF-33B6-E49F-06B75F92E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E0398F1D-84E9-B42F-97CC-EC78C23D1AF2}"/>
              </a:ext>
            </a:extLst>
          </p:cNvPr>
          <p:cNvSpPr>
            <a:spLocks noGrp="1"/>
          </p:cNvSpPr>
          <p:nvPr>
            <p:ph type="dt" sz="half" idx="10"/>
          </p:nvPr>
        </p:nvSpPr>
        <p:spPr/>
        <p:txBody>
          <a:bodyPr/>
          <a:lstStyle/>
          <a:p>
            <a:fld id="{8B17F872-67CF-7E43-AF66-86ABAD4068AA}" type="datetimeFigureOut">
              <a:rPr lang="en-TR" smtClean="0"/>
              <a:t>12/12/2023</a:t>
            </a:fld>
            <a:endParaRPr lang="en-TR"/>
          </a:p>
        </p:txBody>
      </p:sp>
      <p:sp>
        <p:nvSpPr>
          <p:cNvPr id="6" name="Footer Placeholder 5">
            <a:extLst>
              <a:ext uri="{FF2B5EF4-FFF2-40B4-BE49-F238E27FC236}">
                <a16:creationId xmlns:a16="http://schemas.microsoft.com/office/drawing/2014/main" id="{7DF81BB3-C009-251F-F06D-67E86631C8D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4A0F1536-9FC8-EEDE-8EED-043A7DFC7CC2}"/>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401814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83BC-2A7B-8FBC-5222-3AA3BF2908E6}"/>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DE539C-D77B-A7D5-79E1-D7173B60F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5BAE2-71D7-6090-D9F9-B6189C3B37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67B74E8C-02FD-15EF-2F3E-142CF3299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38189F-49D8-BB00-F757-0379FFFF4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FC03F19D-12E8-9845-3444-B4B3A74769A1}"/>
              </a:ext>
            </a:extLst>
          </p:cNvPr>
          <p:cNvSpPr>
            <a:spLocks noGrp="1"/>
          </p:cNvSpPr>
          <p:nvPr>
            <p:ph type="dt" sz="half" idx="10"/>
          </p:nvPr>
        </p:nvSpPr>
        <p:spPr/>
        <p:txBody>
          <a:bodyPr/>
          <a:lstStyle/>
          <a:p>
            <a:fld id="{8B17F872-67CF-7E43-AF66-86ABAD4068AA}" type="datetimeFigureOut">
              <a:rPr lang="en-TR" smtClean="0"/>
              <a:t>12/12/2023</a:t>
            </a:fld>
            <a:endParaRPr lang="en-TR"/>
          </a:p>
        </p:txBody>
      </p:sp>
      <p:sp>
        <p:nvSpPr>
          <p:cNvPr id="8" name="Footer Placeholder 7">
            <a:extLst>
              <a:ext uri="{FF2B5EF4-FFF2-40B4-BE49-F238E27FC236}">
                <a16:creationId xmlns:a16="http://schemas.microsoft.com/office/drawing/2014/main" id="{F1EBC4E5-8DA2-1052-5FDE-412628E3D902}"/>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7E1A8EB2-ECA1-3B62-CB03-21E13B1D6962}"/>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22769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1ADF-2865-C7BF-6159-238A62F4AC85}"/>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51DEA1FC-188B-3BCE-7FEE-1DC4426EC586}"/>
              </a:ext>
            </a:extLst>
          </p:cNvPr>
          <p:cNvSpPr>
            <a:spLocks noGrp="1"/>
          </p:cNvSpPr>
          <p:nvPr>
            <p:ph type="dt" sz="half" idx="10"/>
          </p:nvPr>
        </p:nvSpPr>
        <p:spPr/>
        <p:txBody>
          <a:bodyPr/>
          <a:lstStyle/>
          <a:p>
            <a:fld id="{8B17F872-67CF-7E43-AF66-86ABAD4068AA}" type="datetimeFigureOut">
              <a:rPr lang="en-TR" smtClean="0"/>
              <a:t>12/12/2023</a:t>
            </a:fld>
            <a:endParaRPr lang="en-TR"/>
          </a:p>
        </p:txBody>
      </p:sp>
      <p:sp>
        <p:nvSpPr>
          <p:cNvPr id="4" name="Footer Placeholder 3">
            <a:extLst>
              <a:ext uri="{FF2B5EF4-FFF2-40B4-BE49-F238E27FC236}">
                <a16:creationId xmlns:a16="http://schemas.microsoft.com/office/drawing/2014/main" id="{5BD55940-E0D9-A381-F3A7-01731A7EED75}"/>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7BF040AA-72EF-9BA7-8E7B-7440A95BF809}"/>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303702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882C7-F975-6E2E-2398-27A49C2B1433}"/>
              </a:ext>
            </a:extLst>
          </p:cNvPr>
          <p:cNvSpPr>
            <a:spLocks noGrp="1"/>
          </p:cNvSpPr>
          <p:nvPr>
            <p:ph type="dt" sz="half" idx="10"/>
          </p:nvPr>
        </p:nvSpPr>
        <p:spPr/>
        <p:txBody>
          <a:bodyPr/>
          <a:lstStyle/>
          <a:p>
            <a:fld id="{8B17F872-67CF-7E43-AF66-86ABAD4068AA}" type="datetimeFigureOut">
              <a:rPr lang="en-TR" smtClean="0"/>
              <a:t>12/12/2023</a:t>
            </a:fld>
            <a:endParaRPr lang="en-TR"/>
          </a:p>
        </p:txBody>
      </p:sp>
      <p:sp>
        <p:nvSpPr>
          <p:cNvPr id="3" name="Footer Placeholder 2">
            <a:extLst>
              <a:ext uri="{FF2B5EF4-FFF2-40B4-BE49-F238E27FC236}">
                <a16:creationId xmlns:a16="http://schemas.microsoft.com/office/drawing/2014/main" id="{341C2639-476C-CAB7-8358-FD739D155477}"/>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69F17F3D-2C4B-B643-B8CD-F52A44433BC4}"/>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148460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F732-6701-47C0-29F8-BB8C44A2E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9ADB49C4-B083-66CE-06F2-940309D61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FA9FB498-E5C1-F221-C82B-AD59A5B64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A0526-92EE-B1C8-66B3-42C4FC95D55A}"/>
              </a:ext>
            </a:extLst>
          </p:cNvPr>
          <p:cNvSpPr>
            <a:spLocks noGrp="1"/>
          </p:cNvSpPr>
          <p:nvPr>
            <p:ph type="dt" sz="half" idx="10"/>
          </p:nvPr>
        </p:nvSpPr>
        <p:spPr/>
        <p:txBody>
          <a:bodyPr/>
          <a:lstStyle/>
          <a:p>
            <a:fld id="{8B17F872-67CF-7E43-AF66-86ABAD4068AA}" type="datetimeFigureOut">
              <a:rPr lang="en-TR" smtClean="0"/>
              <a:t>12/12/2023</a:t>
            </a:fld>
            <a:endParaRPr lang="en-TR"/>
          </a:p>
        </p:txBody>
      </p:sp>
      <p:sp>
        <p:nvSpPr>
          <p:cNvPr id="6" name="Footer Placeholder 5">
            <a:extLst>
              <a:ext uri="{FF2B5EF4-FFF2-40B4-BE49-F238E27FC236}">
                <a16:creationId xmlns:a16="http://schemas.microsoft.com/office/drawing/2014/main" id="{B68C3E3E-ACD2-8F1F-ECFD-6A12E9D31F45}"/>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3EBFE0F-0CC6-B8F5-2972-9692781F31DF}"/>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405874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E61141-86D7-66E6-FBE3-B31093455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ADABE2FF-3288-7468-2295-907F45F31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B44E17F-034D-5E28-BC9F-48D04BF6E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7F872-67CF-7E43-AF66-86ABAD4068AA}" type="datetimeFigureOut">
              <a:rPr lang="en-TR" smtClean="0"/>
              <a:t>12/12/2023</a:t>
            </a:fld>
            <a:endParaRPr lang="en-TR"/>
          </a:p>
        </p:txBody>
      </p:sp>
      <p:sp>
        <p:nvSpPr>
          <p:cNvPr id="5" name="Footer Placeholder 4">
            <a:extLst>
              <a:ext uri="{FF2B5EF4-FFF2-40B4-BE49-F238E27FC236}">
                <a16:creationId xmlns:a16="http://schemas.microsoft.com/office/drawing/2014/main" id="{BEDCC2C0-3C20-7D98-27C6-E359D7DB0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E4FA8DAC-470B-634E-7A15-0B8B5739E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59C66-4626-414B-BCA8-AABC4EAE95C1}" type="slidenum">
              <a:rPr lang="en-TR" smtClean="0"/>
              <a:t>‹#›</a:t>
            </a:fld>
            <a:endParaRPr lang="en-TR"/>
          </a:p>
        </p:txBody>
      </p:sp>
    </p:spTree>
    <p:extLst>
      <p:ext uri="{BB962C8B-B14F-4D97-AF65-F5344CB8AC3E}">
        <p14:creationId xmlns:p14="http://schemas.microsoft.com/office/powerpoint/2010/main" val="15972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ved=0ahUKEwiC-KelraTKAhWLcBoKHSl-AHAQjRwIBw&amp;url=http://www.fileagimalati.com/genel/merdiven-emniyet-filesi.html/attachment/merdiven-guvenlik-filesi-10-2&amp;psig=AFQjCNGgVNa8WAGAYhHlYkKC_ElDnUPSPA&amp;ust=1452690776436647"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file:///C:\Users\Administrator\Desktop\G&#214;KALP%20BEY\AFET%20VE%20AC&#304;L%20DURUMLAR%20HAZIRLAMA%20REHBER&#304;\AFET%20VE%20AC&#304;L%20DURUMLAR%20HAZIRLAMA%20REHBER&#304;.doc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file:///C:\Users\Administrator\Desktop\G&#214;KALP%20BEY\video_2022-03-19_15-49-28.mp4" TargetMode="Externa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8501A-C45F-D36B-5959-D8323B54F879}"/>
              </a:ext>
            </a:extLst>
          </p:cNvPr>
          <p:cNvSpPr>
            <a:spLocks noGrp="1"/>
          </p:cNvSpPr>
          <p:nvPr>
            <p:ph type="ctrTitle"/>
          </p:nvPr>
        </p:nvSpPr>
        <p:spPr>
          <a:xfrm>
            <a:off x="319840" y="311100"/>
            <a:ext cx="5003800" cy="1535306"/>
          </a:xfrm>
        </p:spPr>
        <p:txBody>
          <a:bodyPr>
            <a:noAutofit/>
          </a:bodyPr>
          <a:lstStyle/>
          <a:p>
            <a:pPr algn="l">
              <a:lnSpc>
                <a:spcPct val="100000"/>
              </a:lnSpc>
            </a:pPr>
            <a:r>
              <a:rPr lang="en-US" sz="2400" b="1" dirty="0">
                <a:solidFill>
                  <a:srgbClr val="29AAE1"/>
                </a:solidFill>
                <a:latin typeface="Corbel" panose="020B0503020204020204" pitchFamily="34" charset="0"/>
                <a:cs typeface="Futura Medium" panose="020B0602020204020303" pitchFamily="34" charset="-79"/>
              </a:rPr>
              <a:t>TESK UNICEF ÇOCUK HAKLARI VE İŞ İLKELERİ PROGRAMI </a:t>
            </a:r>
            <a:endParaRPr lang="en-TR" sz="2400" b="1" dirty="0">
              <a:solidFill>
                <a:srgbClr val="29AAE1"/>
              </a:solidFill>
              <a:latin typeface="Corbel" panose="020B0503020204020204" pitchFamily="34" charset="0"/>
              <a:cs typeface="Futura Medium" panose="020B0602020204020303" pitchFamily="34" charset="-79"/>
            </a:endParaRPr>
          </a:p>
        </p:txBody>
      </p:sp>
      <p:sp>
        <p:nvSpPr>
          <p:cNvPr id="6" name="TextBox 5">
            <a:extLst>
              <a:ext uri="{FF2B5EF4-FFF2-40B4-BE49-F238E27FC236}">
                <a16:creationId xmlns:a16="http://schemas.microsoft.com/office/drawing/2014/main" id="{F04C815B-2722-974D-A31B-931114F56431}"/>
              </a:ext>
            </a:extLst>
          </p:cNvPr>
          <p:cNvSpPr txBox="1"/>
          <p:nvPr/>
        </p:nvSpPr>
        <p:spPr>
          <a:xfrm>
            <a:off x="319840" y="2065947"/>
            <a:ext cx="8267700" cy="2893100"/>
          </a:xfrm>
          <a:prstGeom prst="rect">
            <a:avLst/>
          </a:prstGeom>
          <a:noFill/>
        </p:spPr>
        <p:txBody>
          <a:bodyPr wrap="square" rtlCol="0">
            <a:spAutoFit/>
          </a:bodyPr>
          <a:lstStyle/>
          <a:p>
            <a:r>
              <a:rPr lang="it-IT" sz="2800" b="1" dirty="0">
                <a:solidFill>
                  <a:srgbClr val="1B325F"/>
                </a:solidFill>
                <a:effectLst>
                  <a:outerShdw blurRad="38100" dist="38100" dir="2700000" algn="tl">
                    <a:srgbClr val="000000">
                      <a:alpha val="43137"/>
                    </a:srgbClr>
                  </a:outerShdw>
                </a:effectLst>
              </a:rPr>
              <a:t>Esnaf ve Sanatkârları Afet ve Acil Durumlara Hazırlamak için Eylem Planı </a:t>
            </a:r>
          </a:p>
          <a:p>
            <a:r>
              <a:rPr lang="it-IT" sz="2800" b="1" dirty="0">
                <a:solidFill>
                  <a:srgbClr val="1B325F"/>
                </a:solidFill>
                <a:effectLst>
                  <a:outerShdw blurRad="38100" dist="38100" dir="2700000" algn="tl">
                    <a:srgbClr val="000000">
                      <a:alpha val="43137"/>
                    </a:srgbClr>
                  </a:outerShdw>
                </a:effectLst>
              </a:rPr>
              <a:t>Tasarlama</a:t>
            </a:r>
            <a:r>
              <a:rPr lang="tr-TR" sz="2800" b="1" dirty="0">
                <a:solidFill>
                  <a:srgbClr val="1B325F"/>
                </a:solidFill>
                <a:effectLst>
                  <a:outerShdw blurRad="38100" dist="38100" dir="2700000" algn="tl">
                    <a:srgbClr val="000000">
                      <a:alpha val="43137"/>
                    </a:srgbClr>
                  </a:outerShdw>
                </a:effectLst>
              </a:rPr>
              <a:t>				 </a:t>
            </a:r>
          </a:p>
          <a:p>
            <a:endParaRPr lang="tr-TR" sz="2800" b="1" dirty="0">
              <a:solidFill>
                <a:srgbClr val="1B325F"/>
              </a:solidFill>
              <a:effectLst>
                <a:outerShdw blurRad="38100" dist="38100" dir="2700000" algn="tl">
                  <a:srgbClr val="000000">
                    <a:alpha val="43137"/>
                  </a:srgbClr>
                </a:outerShdw>
              </a:effectLst>
            </a:endParaRPr>
          </a:p>
          <a:p>
            <a:r>
              <a:rPr lang="tr-TR" sz="2800" b="1" dirty="0">
                <a:solidFill>
                  <a:srgbClr val="1B325F"/>
                </a:solidFill>
                <a:effectLst>
                  <a:outerShdw blurRad="38100" dist="38100" dir="2700000" algn="tl">
                    <a:srgbClr val="000000">
                      <a:alpha val="43137"/>
                    </a:srgbClr>
                  </a:outerShdw>
                </a:effectLst>
              </a:rPr>
              <a:t>				 </a:t>
            </a:r>
            <a:r>
              <a:rPr lang="tr-TR" sz="1400" b="1" dirty="0">
                <a:solidFill>
                  <a:srgbClr val="1B325F"/>
                </a:solidFill>
              </a:rPr>
              <a:t>Burçin AKINBİNGÖL</a:t>
            </a:r>
          </a:p>
          <a:p>
            <a:r>
              <a:rPr lang="tr-TR" sz="1400" b="1" dirty="0">
                <a:solidFill>
                  <a:srgbClr val="1B325F"/>
                </a:solidFill>
              </a:rPr>
              <a:t>			                  A Sınıfı İş Güvenliği Uzmanı</a:t>
            </a:r>
          </a:p>
          <a:p>
            <a:r>
              <a:rPr lang="tr-TR" sz="1400" b="1" dirty="0">
                <a:solidFill>
                  <a:srgbClr val="1B325F"/>
                </a:solidFill>
              </a:rPr>
              <a:t>			             Mersin İl Milli Eğitim Müdürlüğü</a:t>
            </a:r>
          </a:p>
          <a:p>
            <a:r>
              <a:rPr lang="tr-TR" sz="1400" b="1" dirty="0">
                <a:solidFill>
                  <a:srgbClr val="1B325F"/>
                </a:solidFill>
              </a:rPr>
              <a:t>				</a:t>
            </a:r>
            <a:endParaRPr lang="x-none" sz="1400" b="1" dirty="0">
              <a:solidFill>
                <a:srgbClr val="1B325F"/>
              </a:solidFill>
            </a:endParaRPr>
          </a:p>
        </p:txBody>
      </p:sp>
      <p:sp>
        <p:nvSpPr>
          <p:cNvPr id="7" name="TextBox 6">
            <a:extLst>
              <a:ext uri="{FF2B5EF4-FFF2-40B4-BE49-F238E27FC236}">
                <a16:creationId xmlns:a16="http://schemas.microsoft.com/office/drawing/2014/main" id="{F04C815B-2722-974D-A31B-931114F56431}"/>
              </a:ext>
            </a:extLst>
          </p:cNvPr>
          <p:cNvSpPr txBox="1"/>
          <p:nvPr/>
        </p:nvSpPr>
        <p:spPr>
          <a:xfrm>
            <a:off x="-625642" y="5178588"/>
            <a:ext cx="7594600" cy="705258"/>
          </a:xfrm>
          <a:prstGeom prst="rect">
            <a:avLst/>
          </a:prstGeom>
          <a:noFill/>
        </p:spPr>
        <p:txBody>
          <a:bodyPr wrap="square" rtlCol="0">
            <a:spAutoFit/>
          </a:bodyPr>
          <a:lstStyle/>
          <a:p>
            <a:pPr algn="r">
              <a:lnSpc>
                <a:spcPct val="150000"/>
              </a:lnSpc>
            </a:pPr>
            <a:r>
              <a:rPr lang="en-US" sz="1400" b="1" dirty="0">
                <a:solidFill>
                  <a:srgbClr val="29AAE1"/>
                </a:solidFill>
                <a:latin typeface="Corbel" panose="020B0503020204020204" pitchFamily="34" charset="0"/>
                <a:ea typeface="+mj-ea"/>
                <a:cs typeface="Segoe UI" panose="020B0502040204020203" pitchFamily="34" charset="0"/>
              </a:rPr>
              <a:t>MERSİN </a:t>
            </a:r>
            <a:r>
              <a:rPr lang="en-US" sz="1400" b="1" dirty="0" err="1">
                <a:solidFill>
                  <a:srgbClr val="29AAE1"/>
                </a:solidFill>
                <a:latin typeface="Corbel" panose="020B0503020204020204" pitchFamily="34" charset="0"/>
                <a:ea typeface="+mj-ea"/>
                <a:cs typeface="Segoe UI" panose="020B0502040204020203" pitchFamily="34" charset="0"/>
              </a:rPr>
              <a:t>ve</a:t>
            </a:r>
            <a:r>
              <a:rPr lang="en-US" sz="1400" b="1" dirty="0">
                <a:solidFill>
                  <a:srgbClr val="29AAE1"/>
                </a:solidFill>
                <a:latin typeface="Corbel" panose="020B0503020204020204" pitchFamily="34" charset="0"/>
                <a:ea typeface="+mj-ea"/>
                <a:cs typeface="Segoe UI" panose="020B0502040204020203" pitchFamily="34" charset="0"/>
              </a:rPr>
              <a:t> GAZİANTEP BİLGİLENDİRME TOPLATILARI </a:t>
            </a:r>
          </a:p>
          <a:p>
            <a:pPr algn="r">
              <a:lnSpc>
                <a:spcPct val="150000"/>
              </a:lnSpc>
            </a:pPr>
            <a:r>
              <a:rPr lang="en-US" sz="1400" b="1" dirty="0">
                <a:solidFill>
                  <a:srgbClr val="29AAE1"/>
                </a:solidFill>
                <a:latin typeface="Corbel" panose="020B0503020204020204" pitchFamily="34" charset="0"/>
                <a:ea typeface="+mj-ea"/>
                <a:cs typeface="Segoe UI" panose="020B0502040204020203" pitchFamily="34" charset="0"/>
              </a:rPr>
              <a:t>12-15  </a:t>
            </a:r>
            <a:r>
              <a:rPr lang="en-US" sz="1400" b="1" dirty="0" err="1">
                <a:solidFill>
                  <a:srgbClr val="29AAE1"/>
                </a:solidFill>
                <a:latin typeface="Corbel" panose="020B0503020204020204" pitchFamily="34" charset="0"/>
                <a:ea typeface="+mj-ea"/>
                <a:cs typeface="Segoe UI" panose="020B0502040204020203" pitchFamily="34" charset="0"/>
              </a:rPr>
              <a:t>Aralık</a:t>
            </a:r>
            <a:r>
              <a:rPr lang="en-US" sz="1400" b="1" dirty="0">
                <a:solidFill>
                  <a:srgbClr val="29AAE1"/>
                </a:solidFill>
                <a:latin typeface="Corbel" panose="020B0503020204020204" pitchFamily="34" charset="0"/>
                <a:ea typeface="+mj-ea"/>
                <a:cs typeface="Segoe UI" panose="020B0502040204020203" pitchFamily="34" charset="0"/>
              </a:rPr>
              <a:t> 2023</a:t>
            </a:r>
          </a:p>
        </p:txBody>
      </p:sp>
    </p:spTree>
    <p:extLst>
      <p:ext uri="{BB962C8B-B14F-4D97-AF65-F5344CB8AC3E}">
        <p14:creationId xmlns:p14="http://schemas.microsoft.com/office/powerpoint/2010/main" val="369215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6F948FA-FEEE-2C6A-5554-94ED8C5B245C}"/>
              </a:ext>
            </a:extLst>
          </p:cNvPr>
          <p:cNvSpPr txBox="1"/>
          <p:nvPr/>
        </p:nvSpPr>
        <p:spPr>
          <a:xfrm>
            <a:off x="295677" y="471992"/>
            <a:ext cx="6093618" cy="707886"/>
          </a:xfrm>
          <a:prstGeom prst="rect">
            <a:avLst/>
          </a:prstGeom>
          <a:noFill/>
        </p:spPr>
        <p:txBody>
          <a:bodyPr wrap="square">
            <a:spAutoFit/>
          </a:bodyPr>
          <a:lstStyle/>
          <a:p>
            <a:pPr algn="ctr"/>
            <a:r>
              <a:rPr lang="tr-TR" sz="4000" b="1" i="0" u="none" strike="noStrike" baseline="0" dirty="0">
                <a:solidFill>
                  <a:srgbClr val="0070C0"/>
                </a:solidFill>
                <a:latin typeface="TimesNewRomanPSMT"/>
              </a:rPr>
              <a:t>1.GENEL BİLGİLER</a:t>
            </a:r>
            <a:endParaRPr lang="tr-TR" sz="4000" b="1" dirty="0">
              <a:solidFill>
                <a:srgbClr val="0070C0"/>
              </a:solidFill>
            </a:endParaRPr>
          </a:p>
        </p:txBody>
      </p:sp>
      <p:sp>
        <p:nvSpPr>
          <p:cNvPr id="3" name="Metin kutusu 2">
            <a:extLst>
              <a:ext uri="{FF2B5EF4-FFF2-40B4-BE49-F238E27FC236}">
                <a16:creationId xmlns:a16="http://schemas.microsoft.com/office/drawing/2014/main" id="{5F72F85A-F518-2D69-7427-81CF02D31D67}"/>
              </a:ext>
            </a:extLst>
          </p:cNvPr>
          <p:cNvSpPr txBox="1"/>
          <p:nvPr/>
        </p:nvSpPr>
        <p:spPr>
          <a:xfrm>
            <a:off x="1329734" y="2807588"/>
            <a:ext cx="6093618" cy="523220"/>
          </a:xfrm>
          <a:prstGeom prst="rect">
            <a:avLst/>
          </a:prstGeom>
          <a:noFill/>
        </p:spPr>
        <p:txBody>
          <a:bodyPr wrap="square">
            <a:spAutoFit/>
          </a:bodyPr>
          <a:lstStyle/>
          <a:p>
            <a:r>
              <a:rPr lang="tr-TR" sz="2800" b="1" i="0" u="none" strike="noStrike" baseline="0" dirty="0">
                <a:solidFill>
                  <a:srgbClr val="FF0000"/>
                </a:solidFill>
                <a:latin typeface="TimesNewRomanPSMT"/>
              </a:rPr>
              <a:t>1.1 ACİL DURUM</a:t>
            </a:r>
            <a:endParaRPr lang="tr-TR" sz="2800" b="1" dirty="0">
              <a:solidFill>
                <a:srgbClr val="FF0000"/>
              </a:solidFill>
            </a:endParaRPr>
          </a:p>
        </p:txBody>
      </p:sp>
      <p:sp>
        <p:nvSpPr>
          <p:cNvPr id="4" name="Metin kutusu 3">
            <a:extLst>
              <a:ext uri="{FF2B5EF4-FFF2-40B4-BE49-F238E27FC236}">
                <a16:creationId xmlns:a16="http://schemas.microsoft.com/office/drawing/2014/main" id="{38A29897-6F3E-6FFE-1B76-CFDC4701A6AD}"/>
              </a:ext>
            </a:extLst>
          </p:cNvPr>
          <p:cNvSpPr txBox="1"/>
          <p:nvPr/>
        </p:nvSpPr>
        <p:spPr>
          <a:xfrm>
            <a:off x="5283800" y="1130206"/>
            <a:ext cx="6454378" cy="4401205"/>
          </a:xfrm>
          <a:prstGeom prst="rect">
            <a:avLst/>
          </a:prstGeom>
          <a:noFill/>
        </p:spPr>
        <p:txBody>
          <a:bodyPr wrap="square">
            <a:spAutoFit/>
          </a:bodyPr>
          <a:lstStyle/>
          <a:p>
            <a:pPr algn="just"/>
            <a:r>
              <a:rPr lang="tr-TR" sz="2800" b="0" i="0" u="none" strike="noStrike" baseline="0" dirty="0">
                <a:latin typeface="TimesNewRomanPSMT"/>
              </a:rPr>
              <a:t>18.12.2013 tarih ve 28855 sayılı Resmi </a:t>
            </a:r>
            <a:r>
              <a:rPr lang="tr-TR" sz="2800" b="0" i="0" u="none" strike="noStrike" baseline="0" dirty="0" err="1">
                <a:latin typeface="TimesNewRomanPSMT"/>
              </a:rPr>
              <a:t>Gazete’de</a:t>
            </a:r>
            <a:r>
              <a:rPr lang="tr-TR" sz="2800" b="0" i="0" u="none" strike="noStrike" baseline="0" dirty="0">
                <a:latin typeface="TimesNewRomanPSMT"/>
              </a:rPr>
              <a:t> yayımlanan </a:t>
            </a:r>
            <a:r>
              <a:rPr lang="tr-TR" sz="2800" b="1" i="0" u="none" strike="noStrike" baseline="0" dirty="0">
                <a:latin typeface="TimesNewRomanPSMT"/>
              </a:rPr>
              <a:t>Afet ve Acil Durum Müdahale Yönetim Hizmetleri Yönetmeliğinde</a:t>
            </a:r>
            <a:r>
              <a:rPr lang="tr-TR" sz="2800" b="0" i="0" u="none" strike="noStrike" baseline="0" dirty="0">
                <a:latin typeface="TimesNewRomanPSMT"/>
              </a:rPr>
              <a:t> yapılan tanıma göre acil durum, </a:t>
            </a:r>
            <a:r>
              <a:rPr lang="tr-TR" sz="2800" dirty="0">
                <a:solidFill>
                  <a:srgbClr val="FF0000"/>
                </a:solidFill>
                <a:latin typeface="Arial" panose="020B0604020202020204" pitchFamily="34" charset="0"/>
                <a:cs typeface="Arial" panose="020B0604020202020204" pitchFamily="34" charset="0"/>
              </a:rPr>
              <a:t>toplumun tamamının veya belli kesimlerinin normal hayat ve faaliyetlerini durduran veya kesintiye uğratan</a:t>
            </a:r>
            <a:r>
              <a:rPr lang="tr-TR" sz="2800" b="0" i="0" u="none" strike="noStrike" baseline="0" dirty="0">
                <a:latin typeface="TimesNewRomanPSMT"/>
              </a:rPr>
              <a:t> ve acil müdahaleyi gerektiren olayları ve bu olayların oluşturduğu kriz halini ifade etmektedir.</a:t>
            </a:r>
            <a:endParaRPr lang="tr-TR" sz="2800" dirty="0"/>
          </a:p>
        </p:txBody>
      </p:sp>
    </p:spTree>
    <p:extLst>
      <p:ext uri="{BB962C8B-B14F-4D97-AF65-F5344CB8AC3E}">
        <p14:creationId xmlns:p14="http://schemas.microsoft.com/office/powerpoint/2010/main" val="1304633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1DFAB437-755F-0E83-5F6B-437478FB5273}"/>
              </a:ext>
            </a:extLst>
          </p:cNvPr>
          <p:cNvSpPr txBox="1"/>
          <p:nvPr/>
        </p:nvSpPr>
        <p:spPr>
          <a:xfrm>
            <a:off x="550509" y="700790"/>
            <a:ext cx="6093618" cy="707886"/>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4000" b="1" i="0" u="none" strike="noStrike" kern="0" cap="none" spc="0" normalizeH="0" baseline="0" noProof="0" dirty="0">
                <a:ln>
                  <a:noFill/>
                </a:ln>
                <a:solidFill>
                  <a:srgbClr val="0070C0"/>
                </a:solidFill>
                <a:effectLst/>
                <a:uLnTx/>
                <a:uFillTx/>
                <a:latin typeface="TimesNewRomanPSMT"/>
              </a:rPr>
              <a:t>1.GENEL BİLGİLER</a:t>
            </a:r>
            <a:endParaRPr kumimoji="0" lang="tr-TR" sz="4000" b="1" i="0" u="none" strike="noStrike" kern="0" cap="none" spc="0" normalizeH="0" baseline="0" noProof="0" dirty="0">
              <a:ln>
                <a:noFill/>
              </a:ln>
              <a:solidFill>
                <a:srgbClr val="0070C0"/>
              </a:solidFill>
              <a:effectLst/>
              <a:uLnTx/>
              <a:uFillTx/>
            </a:endParaRPr>
          </a:p>
        </p:txBody>
      </p:sp>
      <p:sp>
        <p:nvSpPr>
          <p:cNvPr id="6" name="Metin kutusu 5">
            <a:extLst>
              <a:ext uri="{FF2B5EF4-FFF2-40B4-BE49-F238E27FC236}">
                <a16:creationId xmlns:a16="http://schemas.microsoft.com/office/drawing/2014/main" id="{FC7023B4-ADA3-F40D-A54E-4114B379FAF7}"/>
              </a:ext>
            </a:extLst>
          </p:cNvPr>
          <p:cNvSpPr txBox="1"/>
          <p:nvPr/>
        </p:nvSpPr>
        <p:spPr>
          <a:xfrm>
            <a:off x="775097" y="3632047"/>
            <a:ext cx="6093618"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srgbClr val="FF0000"/>
                </a:solidFill>
                <a:effectLst/>
                <a:uLnTx/>
                <a:uFillTx/>
                <a:latin typeface="TimesNewRomanPSMT"/>
              </a:rPr>
              <a:t>1.1 ACİL DURUM</a:t>
            </a:r>
            <a:endParaRPr kumimoji="0" lang="tr-TR" sz="2800" b="1" i="0" u="none" strike="noStrike" kern="0" cap="none" spc="0" normalizeH="0" baseline="0" noProof="0" dirty="0">
              <a:ln>
                <a:noFill/>
              </a:ln>
              <a:solidFill>
                <a:srgbClr val="FF0000"/>
              </a:solidFill>
              <a:effectLst/>
              <a:uLnTx/>
              <a:uFillTx/>
            </a:endParaRPr>
          </a:p>
        </p:txBody>
      </p:sp>
      <p:sp>
        <p:nvSpPr>
          <p:cNvPr id="7" name="Metin kutusu 6">
            <a:extLst>
              <a:ext uri="{FF2B5EF4-FFF2-40B4-BE49-F238E27FC236}">
                <a16:creationId xmlns:a16="http://schemas.microsoft.com/office/drawing/2014/main" id="{A1D6C361-56EF-9CD8-F804-EFE3F862DD5F}"/>
              </a:ext>
            </a:extLst>
          </p:cNvPr>
          <p:cNvSpPr txBox="1"/>
          <p:nvPr/>
        </p:nvSpPr>
        <p:spPr>
          <a:xfrm>
            <a:off x="4699182" y="1659285"/>
            <a:ext cx="6454378" cy="3539430"/>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a:ln>
                  <a:noFill/>
                </a:ln>
                <a:solidFill>
                  <a:prstClr val="black"/>
                </a:solidFill>
                <a:effectLst/>
                <a:uLnTx/>
                <a:uFillTx/>
                <a:latin typeface="TimesNewRomanPSMT"/>
              </a:rPr>
              <a:t>19.12.2007 tarih ve 26735 sayılı Resmi </a:t>
            </a:r>
            <a:r>
              <a:rPr kumimoji="0" lang="tr-TR" sz="2800" b="0" i="0" u="none" strike="noStrike" kern="0" cap="none" spc="0" normalizeH="0" baseline="0" noProof="0" dirty="0" err="1">
                <a:ln>
                  <a:noFill/>
                </a:ln>
                <a:solidFill>
                  <a:prstClr val="black"/>
                </a:solidFill>
                <a:effectLst/>
                <a:uLnTx/>
                <a:uFillTx/>
                <a:latin typeface="TimesNewRomanPSMT"/>
              </a:rPr>
              <a:t>Gazete’de</a:t>
            </a:r>
            <a:r>
              <a:rPr kumimoji="0" lang="tr-TR" sz="2800" b="0" i="0" u="none" strike="noStrike" kern="0" cap="none" spc="0" normalizeH="0" baseline="0" noProof="0" dirty="0">
                <a:ln>
                  <a:noFill/>
                </a:ln>
                <a:solidFill>
                  <a:prstClr val="black"/>
                </a:solidFill>
                <a:effectLst/>
                <a:uLnTx/>
                <a:uFillTx/>
                <a:latin typeface="TimesNewRomanPSMT"/>
              </a:rPr>
              <a:t> yayımlanan </a:t>
            </a:r>
            <a:r>
              <a:rPr kumimoji="0" lang="tr-TR" sz="2800" b="1" i="0" u="none" strike="noStrike" kern="0" cap="none" spc="0" normalizeH="0" baseline="0" noProof="0" dirty="0">
                <a:ln>
                  <a:noFill/>
                </a:ln>
                <a:solidFill>
                  <a:prstClr val="black"/>
                </a:solidFill>
                <a:effectLst/>
                <a:uLnTx/>
                <a:uFillTx/>
                <a:latin typeface="TimesNewRomanPSMT"/>
              </a:rPr>
              <a:t>Binaların Yangından Korunması Hakkında Yönetmelik</a:t>
            </a:r>
            <a:r>
              <a:rPr kumimoji="0" lang="tr-TR" sz="2800" b="0" i="0" u="none" strike="noStrike" kern="0" cap="none" spc="0" normalizeH="0" baseline="0" noProof="0" dirty="0">
                <a:ln>
                  <a:noFill/>
                </a:ln>
                <a:solidFill>
                  <a:prstClr val="black"/>
                </a:solidFill>
                <a:effectLst/>
                <a:uLnTx/>
                <a:uFillTx/>
                <a:latin typeface="TimesNewRomanPSMT"/>
              </a:rPr>
              <a:t> ise acil durumu </a:t>
            </a:r>
            <a:r>
              <a:rPr kumimoji="0" lang="tr-TR" sz="28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“afet olarak değerlendirilen olaylar ile dikkatsizlik, tedbirsizlik, ihmal, kasıt ve çeşitli sebeplerle meydana getirilen olayların yol açtığı haller”</a:t>
            </a:r>
            <a:r>
              <a:rPr kumimoji="0" lang="tr-TR" sz="2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tr-TR" sz="2800" b="0" i="0" u="none" strike="noStrike" kern="0" cap="none" spc="0" normalizeH="0" baseline="0" noProof="0" dirty="0">
                <a:ln>
                  <a:noFill/>
                </a:ln>
                <a:solidFill>
                  <a:prstClr val="black"/>
                </a:solidFill>
                <a:effectLst/>
                <a:uLnTx/>
                <a:uFillTx/>
                <a:latin typeface="TimesNewRomanPSMT"/>
              </a:rPr>
              <a:t>olarak tanımlamaktadır.</a:t>
            </a:r>
            <a:endParaRPr kumimoji="0" lang="tr-TR" sz="2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12100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6AB1DE7C-F425-0BD7-18B5-164599C1855A}"/>
              </a:ext>
            </a:extLst>
          </p:cNvPr>
          <p:cNvSpPr>
            <a:spLocks noGrp="1"/>
          </p:cNvSpPr>
          <p:nvPr>
            <p:ph type="sldNum" sz="quarter" idx="12"/>
          </p:nvPr>
        </p:nvSpPr>
        <p:spPr>
          <a:xfrm>
            <a:off x="11624569" y="5679628"/>
            <a:ext cx="477543" cy="477542"/>
          </a:xfrm>
        </p:spPr>
        <p:txBody>
          <a:bodyPr/>
          <a:lstStyle/>
          <a:p>
            <a:fld id="{1EDBCF86-4C6C-45BD-AB90-9F5A9BF58ABB}" type="slidenum">
              <a:rPr lang="tr-TR" smtClean="0"/>
              <a:pPr/>
              <a:t>12</a:t>
            </a:fld>
            <a:endParaRPr lang="tr-TR" dirty="0"/>
          </a:p>
        </p:txBody>
      </p:sp>
      <p:sp>
        <p:nvSpPr>
          <p:cNvPr id="3" name="Metin kutusu 2">
            <a:extLst>
              <a:ext uri="{FF2B5EF4-FFF2-40B4-BE49-F238E27FC236}">
                <a16:creationId xmlns:a16="http://schemas.microsoft.com/office/drawing/2014/main" id="{4ABD33DB-9D54-F09B-FB85-5313C1C75C37}"/>
              </a:ext>
            </a:extLst>
          </p:cNvPr>
          <p:cNvSpPr txBox="1"/>
          <p:nvPr/>
        </p:nvSpPr>
        <p:spPr>
          <a:xfrm>
            <a:off x="2382" y="666864"/>
            <a:ext cx="6093618" cy="707886"/>
          </a:xfrm>
          <a:prstGeom prst="rect">
            <a:avLst/>
          </a:prstGeom>
          <a:noFill/>
        </p:spPr>
        <p:txBody>
          <a:bodyPr wrap="square">
            <a:spAutoFit/>
          </a:bodyPr>
          <a:lstStyle/>
          <a:p>
            <a:pPr algn="ctr"/>
            <a:r>
              <a:rPr lang="tr-TR" sz="4000" b="1" i="0" u="none" strike="noStrike" baseline="0" dirty="0">
                <a:solidFill>
                  <a:srgbClr val="0070C0"/>
                </a:solidFill>
                <a:latin typeface="TimesNewRomanPSMT"/>
              </a:rPr>
              <a:t>1.GENEL BİLGİLER</a:t>
            </a:r>
            <a:endParaRPr lang="tr-TR" sz="4000" b="1" dirty="0">
              <a:solidFill>
                <a:srgbClr val="0070C0"/>
              </a:solidFill>
            </a:endParaRPr>
          </a:p>
        </p:txBody>
      </p:sp>
      <p:sp>
        <p:nvSpPr>
          <p:cNvPr id="4" name="Metin kutusu 3">
            <a:extLst>
              <a:ext uri="{FF2B5EF4-FFF2-40B4-BE49-F238E27FC236}">
                <a16:creationId xmlns:a16="http://schemas.microsoft.com/office/drawing/2014/main" id="{B0F0BF50-9981-D37F-BBF7-72173CB11E65}"/>
              </a:ext>
            </a:extLst>
          </p:cNvPr>
          <p:cNvSpPr txBox="1"/>
          <p:nvPr/>
        </p:nvSpPr>
        <p:spPr>
          <a:xfrm>
            <a:off x="1036439" y="3002460"/>
            <a:ext cx="6093618" cy="523220"/>
          </a:xfrm>
          <a:prstGeom prst="rect">
            <a:avLst/>
          </a:prstGeom>
          <a:noFill/>
        </p:spPr>
        <p:txBody>
          <a:bodyPr wrap="square">
            <a:spAutoFit/>
          </a:bodyPr>
          <a:lstStyle/>
          <a:p>
            <a:r>
              <a:rPr lang="tr-TR" sz="2800" b="1" i="0" u="none" strike="noStrike" baseline="0" dirty="0">
                <a:solidFill>
                  <a:srgbClr val="FF0000"/>
                </a:solidFill>
                <a:latin typeface="TimesNewRomanPSMT"/>
              </a:rPr>
              <a:t>1.1 ACİL DURUM</a:t>
            </a:r>
            <a:endParaRPr lang="tr-TR" sz="2800" b="1" dirty="0">
              <a:solidFill>
                <a:srgbClr val="FF0000"/>
              </a:solidFill>
            </a:endParaRPr>
          </a:p>
        </p:txBody>
      </p:sp>
      <p:sp>
        <p:nvSpPr>
          <p:cNvPr id="8" name="Metin kutusu 7">
            <a:extLst>
              <a:ext uri="{FF2B5EF4-FFF2-40B4-BE49-F238E27FC236}">
                <a16:creationId xmlns:a16="http://schemas.microsoft.com/office/drawing/2014/main" id="{1F24BBFF-17DB-703E-1953-B0E2E9717532}"/>
              </a:ext>
            </a:extLst>
          </p:cNvPr>
          <p:cNvSpPr txBox="1"/>
          <p:nvPr/>
        </p:nvSpPr>
        <p:spPr>
          <a:xfrm>
            <a:off x="4990505" y="1325078"/>
            <a:ext cx="6454378" cy="3539430"/>
          </a:xfrm>
          <a:prstGeom prst="rect">
            <a:avLst/>
          </a:prstGeom>
          <a:noFill/>
        </p:spPr>
        <p:txBody>
          <a:bodyPr wrap="square">
            <a:spAutoFit/>
          </a:bodyPr>
          <a:lstStyle/>
          <a:p>
            <a:pPr algn="just"/>
            <a:r>
              <a:rPr lang="tr-TR" sz="2800" b="0" i="0" u="none" strike="noStrike" baseline="0" dirty="0">
                <a:latin typeface="TimesNewRomanPSMT"/>
              </a:rPr>
              <a:t>İşyerlerinde Acil Durumlar Hakkında Yönetmeliğe göre ise acil durum, </a:t>
            </a:r>
            <a:r>
              <a:rPr lang="tr-TR" sz="2800" i="0" u="none" strike="noStrike" baseline="0" dirty="0">
                <a:solidFill>
                  <a:srgbClr val="FF0000"/>
                </a:solidFill>
                <a:latin typeface="Arial" panose="020B0604020202020204" pitchFamily="34" charset="0"/>
                <a:cs typeface="Arial" panose="020B0604020202020204" pitchFamily="34" charset="0"/>
              </a:rPr>
              <a:t>işyerinin tamamında veya bir kısmında meydana gelebilecek yangın, patlama, tehlikeli kimyasal maddelerden kaynaklanan yayılım, doğal afet gibi acil müdahale, mücadele, ilkyardım veya tahliye</a:t>
            </a:r>
          </a:p>
          <a:p>
            <a:pPr algn="just"/>
            <a:r>
              <a:rPr lang="tr-TR" sz="2800" b="0" i="0" u="none" strike="noStrike" baseline="0" dirty="0">
                <a:latin typeface="TimesNewRomanPSMT"/>
              </a:rPr>
              <a:t>gerektiren olaylardır.</a:t>
            </a:r>
            <a:endParaRPr lang="tr-TR" sz="2800" dirty="0"/>
          </a:p>
        </p:txBody>
      </p:sp>
    </p:spTree>
    <p:extLst>
      <p:ext uri="{BB962C8B-B14F-4D97-AF65-F5344CB8AC3E}">
        <p14:creationId xmlns:p14="http://schemas.microsoft.com/office/powerpoint/2010/main" val="3808657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D9A76730-4BC1-2BF8-5C95-C0DB25E3A1EA}"/>
              </a:ext>
            </a:extLst>
          </p:cNvPr>
          <p:cNvSpPr>
            <a:spLocks noGrp="1"/>
          </p:cNvSpPr>
          <p:nvPr>
            <p:ph type="sldNum" sz="quarter" idx="12"/>
          </p:nvPr>
        </p:nvSpPr>
        <p:spPr>
          <a:xfrm>
            <a:off x="11622187" y="5259904"/>
            <a:ext cx="477543" cy="477542"/>
          </a:xfrm>
        </p:spPr>
        <p:txBody>
          <a:bodyPr/>
          <a:lstStyle/>
          <a:p>
            <a:fld id="{1EDBCF86-4C6C-45BD-AB90-9F5A9BF58ABB}" type="slidenum">
              <a:rPr lang="tr-TR" smtClean="0"/>
              <a:pPr/>
              <a:t>13</a:t>
            </a:fld>
            <a:endParaRPr lang="tr-TR" dirty="0"/>
          </a:p>
        </p:txBody>
      </p:sp>
      <p:sp>
        <p:nvSpPr>
          <p:cNvPr id="3" name="Metin kutusu 2">
            <a:extLst>
              <a:ext uri="{FF2B5EF4-FFF2-40B4-BE49-F238E27FC236}">
                <a16:creationId xmlns:a16="http://schemas.microsoft.com/office/drawing/2014/main" id="{81818167-33E2-000E-1BDC-BEF256564603}"/>
              </a:ext>
            </a:extLst>
          </p:cNvPr>
          <p:cNvSpPr txBox="1"/>
          <p:nvPr/>
        </p:nvSpPr>
        <p:spPr>
          <a:xfrm>
            <a:off x="0" y="247140"/>
            <a:ext cx="6093618" cy="707886"/>
          </a:xfrm>
          <a:prstGeom prst="rect">
            <a:avLst/>
          </a:prstGeom>
          <a:noFill/>
        </p:spPr>
        <p:txBody>
          <a:bodyPr wrap="square">
            <a:spAutoFit/>
          </a:bodyPr>
          <a:lstStyle/>
          <a:p>
            <a:pPr algn="ctr"/>
            <a:r>
              <a:rPr lang="tr-TR" sz="4000" b="1" i="0" u="none" strike="noStrike" baseline="0" dirty="0">
                <a:solidFill>
                  <a:srgbClr val="0070C0"/>
                </a:solidFill>
                <a:latin typeface="TimesNewRomanPSMT"/>
              </a:rPr>
              <a:t>1.GENEL BİLGİLER</a:t>
            </a:r>
            <a:endParaRPr lang="tr-TR" sz="4000" b="1" dirty="0">
              <a:solidFill>
                <a:srgbClr val="0070C0"/>
              </a:solidFill>
            </a:endParaRPr>
          </a:p>
        </p:txBody>
      </p:sp>
      <p:sp>
        <p:nvSpPr>
          <p:cNvPr id="4" name="Metin kutusu 3">
            <a:extLst>
              <a:ext uri="{FF2B5EF4-FFF2-40B4-BE49-F238E27FC236}">
                <a16:creationId xmlns:a16="http://schemas.microsoft.com/office/drawing/2014/main" id="{A782AC11-49B0-9DFE-B408-058DD7B8A4EF}"/>
              </a:ext>
            </a:extLst>
          </p:cNvPr>
          <p:cNvSpPr txBox="1"/>
          <p:nvPr/>
        </p:nvSpPr>
        <p:spPr>
          <a:xfrm>
            <a:off x="5399981" y="599232"/>
            <a:ext cx="6222206" cy="4832092"/>
          </a:xfrm>
          <a:prstGeom prst="rect">
            <a:avLst/>
          </a:prstGeom>
          <a:noFill/>
        </p:spPr>
        <p:txBody>
          <a:bodyPr wrap="square">
            <a:spAutoFit/>
          </a:bodyPr>
          <a:lstStyle/>
          <a:p>
            <a:pPr algn="just"/>
            <a:r>
              <a:rPr lang="tr-TR" sz="2800" b="0" i="0" u="none" strike="noStrike" baseline="0" dirty="0">
                <a:latin typeface="TimesNewRomanPSMT"/>
              </a:rPr>
              <a:t>Acil durumlarla mücadelede en etkili yol, </a:t>
            </a:r>
            <a:r>
              <a:rPr lang="tr-TR" sz="2800" b="0" i="0" u="none" strike="noStrike" baseline="0" dirty="0">
                <a:solidFill>
                  <a:srgbClr val="FF0000"/>
                </a:solidFill>
                <a:latin typeface="TimesNewRomanPSMT"/>
              </a:rPr>
              <a:t>acil durum meydana gelmeden önce </a:t>
            </a:r>
            <a:r>
              <a:rPr lang="tr-TR" sz="2800" b="0" i="0" u="none" strike="noStrike" baseline="0" dirty="0">
                <a:latin typeface="TimesNewRomanPSMT"/>
              </a:rPr>
              <a:t>alınacak tedbirlerle hazırlıklı olmaktır. İşyeri için muhtemel acil durumlar ile söz konusu acil durumlar için </a:t>
            </a:r>
            <a:r>
              <a:rPr lang="tr-TR" sz="2800" b="0" i="0" u="none" strike="noStrike" baseline="0" dirty="0">
                <a:solidFill>
                  <a:srgbClr val="FF0000"/>
                </a:solidFill>
                <a:latin typeface="TimesNewRomanPSMT"/>
              </a:rPr>
              <a:t>önleyici ve sınırlandırıcı tedbirleri belirlemek</a:t>
            </a:r>
            <a:r>
              <a:rPr lang="tr-TR" sz="2800" b="0" i="0" u="none" strike="noStrike" baseline="0" dirty="0">
                <a:latin typeface="TimesNewRomanPSMT"/>
              </a:rPr>
              <a:t>, oluşabilecek acil durumlar için </a:t>
            </a:r>
            <a:r>
              <a:rPr lang="tr-TR" sz="2800" b="0" i="0" u="none" strike="noStrike" baseline="0" dirty="0">
                <a:solidFill>
                  <a:srgbClr val="FF0000"/>
                </a:solidFill>
                <a:latin typeface="TimesNewRomanPSMT"/>
              </a:rPr>
              <a:t>talimat ve prosedürler geliştirmek</a:t>
            </a:r>
            <a:r>
              <a:rPr lang="tr-TR" sz="2800" b="0" i="0" u="none" strike="noStrike" baseline="0" dirty="0">
                <a:latin typeface="TimesNewRomanPSMT"/>
              </a:rPr>
              <a:t>, acil durum meydana geldikten sonra </a:t>
            </a:r>
            <a:r>
              <a:rPr lang="tr-TR" sz="2800" b="0" i="0" u="none" strike="noStrike" baseline="0" dirty="0">
                <a:solidFill>
                  <a:srgbClr val="FF0000"/>
                </a:solidFill>
                <a:latin typeface="TimesNewRomanPSMT"/>
              </a:rPr>
              <a:t>güvenli tahliyeyi sağlamak</a:t>
            </a:r>
            <a:r>
              <a:rPr lang="tr-TR" sz="2800" b="0" i="0" u="none" strike="noStrike" baseline="0" dirty="0">
                <a:latin typeface="TimesNewRomanPSMT"/>
              </a:rPr>
              <a:t> için çalışmalar yapmak gerekmektedir.</a:t>
            </a:r>
            <a:endParaRPr lang="tr-TR" sz="2800" dirty="0"/>
          </a:p>
        </p:txBody>
      </p:sp>
      <p:pic>
        <p:nvPicPr>
          <p:cNvPr id="5" name="Resim 4">
            <a:extLst>
              <a:ext uri="{FF2B5EF4-FFF2-40B4-BE49-F238E27FC236}">
                <a16:creationId xmlns:a16="http://schemas.microsoft.com/office/drawing/2014/main" id="{4682ABFE-CD7B-03C1-29F4-CEC613E5D61A}"/>
              </a:ext>
            </a:extLst>
          </p:cNvPr>
          <p:cNvPicPr>
            <a:picLocks noChangeAspect="1"/>
          </p:cNvPicPr>
          <p:nvPr/>
        </p:nvPicPr>
        <p:blipFill>
          <a:blip r:embed="rId3"/>
          <a:stretch>
            <a:fillRect/>
          </a:stretch>
        </p:blipFill>
        <p:spPr>
          <a:xfrm>
            <a:off x="1087733" y="1321707"/>
            <a:ext cx="3621386" cy="2716040"/>
          </a:xfrm>
          <a:prstGeom prst="rect">
            <a:avLst/>
          </a:prstGeom>
        </p:spPr>
      </p:pic>
    </p:spTree>
    <p:extLst>
      <p:ext uri="{BB962C8B-B14F-4D97-AF65-F5344CB8AC3E}">
        <p14:creationId xmlns:p14="http://schemas.microsoft.com/office/powerpoint/2010/main" val="102180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969B183-AA57-16F3-6771-BB81487627D6}"/>
              </a:ext>
            </a:extLst>
          </p:cNvPr>
          <p:cNvSpPr txBox="1"/>
          <p:nvPr/>
        </p:nvSpPr>
        <p:spPr>
          <a:xfrm>
            <a:off x="130785" y="576923"/>
            <a:ext cx="6093618" cy="707886"/>
          </a:xfrm>
          <a:prstGeom prst="rect">
            <a:avLst/>
          </a:prstGeom>
          <a:noFill/>
        </p:spPr>
        <p:txBody>
          <a:bodyPr wrap="square">
            <a:spAutoFit/>
          </a:bodyPr>
          <a:lstStyle/>
          <a:p>
            <a:pPr algn="ctr"/>
            <a:r>
              <a:rPr lang="tr-TR" sz="4000" b="1" i="0" u="none" strike="noStrike" baseline="0" dirty="0">
                <a:solidFill>
                  <a:srgbClr val="0070C0"/>
                </a:solidFill>
                <a:latin typeface="TimesNewRomanPSMT"/>
              </a:rPr>
              <a:t>1.GENEL BİLGİLER</a:t>
            </a:r>
            <a:endParaRPr lang="tr-TR" sz="4000" b="1" dirty="0">
              <a:solidFill>
                <a:srgbClr val="0070C0"/>
              </a:solidFill>
            </a:endParaRPr>
          </a:p>
        </p:txBody>
      </p:sp>
      <p:sp>
        <p:nvSpPr>
          <p:cNvPr id="3" name="Metin kutusu 2">
            <a:extLst>
              <a:ext uri="{FF2B5EF4-FFF2-40B4-BE49-F238E27FC236}">
                <a16:creationId xmlns:a16="http://schemas.microsoft.com/office/drawing/2014/main" id="{E9758D3F-6467-A042-8076-AAB051252772}"/>
              </a:ext>
            </a:extLst>
          </p:cNvPr>
          <p:cNvSpPr txBox="1"/>
          <p:nvPr/>
        </p:nvSpPr>
        <p:spPr>
          <a:xfrm>
            <a:off x="272329" y="2132925"/>
            <a:ext cx="11647341" cy="2862322"/>
          </a:xfrm>
          <a:prstGeom prst="rect">
            <a:avLst/>
          </a:prstGeom>
          <a:noFill/>
        </p:spPr>
        <p:txBody>
          <a:bodyPr wrap="square">
            <a:spAutoFit/>
          </a:bodyPr>
          <a:lstStyle/>
          <a:p>
            <a:pPr algn="just"/>
            <a:r>
              <a:rPr lang="tr-TR" sz="3600" b="0" i="0" u="none" strike="noStrike" baseline="0" dirty="0" err="1">
                <a:latin typeface="TimesNewRomanPSMT"/>
              </a:rPr>
              <a:t>AFAD’ın</a:t>
            </a:r>
            <a:r>
              <a:rPr lang="tr-TR" sz="3600" b="0" i="0" u="none" strike="noStrike" baseline="0" dirty="0">
                <a:latin typeface="TimesNewRomanPSMT"/>
              </a:rPr>
              <a:t> belirlediği acil durumlar, kurumun görevi ve ilgi alanı gereği </a:t>
            </a:r>
            <a:r>
              <a:rPr lang="tr-TR" sz="3600" b="0" i="0" u="none" strike="noStrike" baseline="0" dirty="0">
                <a:solidFill>
                  <a:srgbClr val="FF0000"/>
                </a:solidFill>
                <a:latin typeface="TimesNewRomanPSMT"/>
              </a:rPr>
              <a:t>daha çok doğal afetler üzerinde yoğunlaşmıştır.</a:t>
            </a:r>
            <a:r>
              <a:rPr lang="tr-TR" sz="3600" b="0" i="0" u="none" strike="noStrike" baseline="0" dirty="0">
                <a:latin typeface="TimesNewRomanPSMT"/>
              </a:rPr>
              <a:t> Endüstriyel manada </a:t>
            </a:r>
            <a:r>
              <a:rPr lang="tr-TR" sz="3600" i="0" u="none" strike="noStrike" baseline="0" dirty="0">
                <a:solidFill>
                  <a:srgbClr val="FF0000"/>
                </a:solidFill>
                <a:latin typeface="TimesNewRomanPSMT"/>
              </a:rPr>
              <a:t>kamu kurumları da dâhil olmak üzere İSG açısından ele alındığında </a:t>
            </a:r>
            <a:r>
              <a:rPr lang="tr-TR" sz="3600" b="0" i="0" u="none" strike="noStrike" baseline="0" dirty="0">
                <a:latin typeface="TimesNewRomanPSMT"/>
              </a:rPr>
              <a:t>ise acil durumlar şu şekilde sıralanabilir:</a:t>
            </a:r>
            <a:endParaRPr lang="tr-TR" sz="4800" dirty="0"/>
          </a:p>
        </p:txBody>
      </p:sp>
    </p:spTree>
    <p:extLst>
      <p:ext uri="{BB962C8B-B14F-4D97-AF65-F5344CB8AC3E}">
        <p14:creationId xmlns:p14="http://schemas.microsoft.com/office/powerpoint/2010/main" val="3755915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A1F6864-97D7-E90E-D864-46B7CC16EEB6}"/>
              </a:ext>
            </a:extLst>
          </p:cNvPr>
          <p:cNvSpPr txBox="1"/>
          <p:nvPr/>
        </p:nvSpPr>
        <p:spPr>
          <a:xfrm>
            <a:off x="0" y="918079"/>
            <a:ext cx="6093618" cy="707886"/>
          </a:xfrm>
          <a:prstGeom prst="rect">
            <a:avLst/>
          </a:prstGeom>
          <a:noFill/>
        </p:spPr>
        <p:txBody>
          <a:bodyPr wrap="square">
            <a:spAutoFit/>
          </a:bodyPr>
          <a:lstStyle/>
          <a:p>
            <a:pPr algn="ctr"/>
            <a:r>
              <a:rPr lang="tr-TR" sz="4000" b="1" i="0" u="none" strike="noStrike" baseline="0" dirty="0">
                <a:solidFill>
                  <a:srgbClr val="0070C0"/>
                </a:solidFill>
                <a:latin typeface="TimesNewRomanPSMT"/>
              </a:rPr>
              <a:t>1.GENEL BİLGİLER</a:t>
            </a:r>
            <a:endParaRPr lang="tr-TR" sz="4000" b="1" dirty="0">
              <a:solidFill>
                <a:srgbClr val="0070C0"/>
              </a:solidFill>
            </a:endParaRPr>
          </a:p>
        </p:txBody>
      </p:sp>
      <p:sp>
        <p:nvSpPr>
          <p:cNvPr id="3" name="Metin kutusu 2">
            <a:extLst>
              <a:ext uri="{FF2B5EF4-FFF2-40B4-BE49-F238E27FC236}">
                <a16:creationId xmlns:a16="http://schemas.microsoft.com/office/drawing/2014/main" id="{649662D6-1801-37F2-A188-867BFA08F416}"/>
              </a:ext>
            </a:extLst>
          </p:cNvPr>
          <p:cNvSpPr txBox="1"/>
          <p:nvPr/>
        </p:nvSpPr>
        <p:spPr>
          <a:xfrm>
            <a:off x="589633" y="1437111"/>
            <a:ext cx="4891957" cy="3847207"/>
          </a:xfrm>
          <a:prstGeom prst="rect">
            <a:avLst/>
          </a:prstGeom>
          <a:noFill/>
        </p:spPr>
        <p:txBody>
          <a:bodyPr wrap="square">
            <a:spAutoFit/>
          </a:bodyPr>
          <a:lstStyle/>
          <a:p>
            <a:pPr algn="l"/>
            <a:endParaRPr lang="tr-TR" sz="2400" b="0" i="0" u="none" strike="noStrike" baseline="0" dirty="0">
              <a:solidFill>
                <a:srgbClr val="000000"/>
              </a:solidFill>
              <a:latin typeface="Arial" panose="020B0604020202020204" pitchFamily="34" charset="0"/>
            </a:endParaRPr>
          </a:p>
          <a:p>
            <a:r>
              <a:rPr lang="tr-TR" sz="2000" b="0" i="0" u="none" strike="noStrike" baseline="0" dirty="0">
                <a:solidFill>
                  <a:srgbClr val="000000"/>
                </a:solidFill>
                <a:latin typeface="Arial" panose="020B0604020202020204" pitchFamily="34" charset="0"/>
              </a:rPr>
              <a:t>1. Yangın </a:t>
            </a:r>
          </a:p>
          <a:p>
            <a:r>
              <a:rPr lang="tr-TR" sz="2000" b="0" i="0" u="none" strike="noStrike" baseline="0" dirty="0">
                <a:solidFill>
                  <a:srgbClr val="000000"/>
                </a:solidFill>
                <a:latin typeface="Arial" panose="020B0604020202020204" pitchFamily="34" charset="0"/>
              </a:rPr>
              <a:t>2. Deprem </a:t>
            </a:r>
          </a:p>
          <a:p>
            <a:r>
              <a:rPr lang="tr-TR" sz="2000" b="0" i="0" u="none" strike="noStrike" baseline="0" dirty="0">
                <a:solidFill>
                  <a:srgbClr val="000000"/>
                </a:solidFill>
                <a:latin typeface="Arial" panose="020B0604020202020204" pitchFamily="34" charset="0"/>
              </a:rPr>
              <a:t>3. Sel/su baskını </a:t>
            </a:r>
          </a:p>
          <a:p>
            <a:r>
              <a:rPr lang="tr-TR" sz="2000" b="0" i="0" u="none" strike="noStrike" baseline="0" dirty="0">
                <a:solidFill>
                  <a:srgbClr val="000000"/>
                </a:solidFill>
                <a:latin typeface="Arial" panose="020B0604020202020204" pitchFamily="34" charset="0"/>
              </a:rPr>
              <a:t>4. Yoğun kar yağışı </a:t>
            </a:r>
          </a:p>
          <a:p>
            <a:r>
              <a:rPr lang="tr-TR" sz="2000" b="0" i="0" u="none" strike="noStrike" baseline="0" dirty="0">
                <a:solidFill>
                  <a:srgbClr val="000000"/>
                </a:solidFill>
                <a:latin typeface="Arial" panose="020B0604020202020204" pitchFamily="34" charset="0"/>
              </a:rPr>
              <a:t>5. Toplu gıda zehirlenmesi </a:t>
            </a:r>
          </a:p>
          <a:p>
            <a:r>
              <a:rPr lang="tr-TR" sz="2000" b="0" i="0" u="none" strike="noStrike" baseline="0" dirty="0">
                <a:solidFill>
                  <a:srgbClr val="000000"/>
                </a:solidFill>
                <a:latin typeface="Arial" panose="020B0604020202020204" pitchFamily="34" charset="0"/>
              </a:rPr>
              <a:t>6. Fırtına </a:t>
            </a:r>
          </a:p>
          <a:p>
            <a:r>
              <a:rPr lang="tr-TR" sz="2000" b="0" i="0" u="none" strike="noStrike" baseline="0" dirty="0">
                <a:solidFill>
                  <a:srgbClr val="000000"/>
                </a:solidFill>
                <a:latin typeface="Arial" panose="020B0604020202020204" pitchFamily="34" charset="0"/>
              </a:rPr>
              <a:t>7. Heyelan </a:t>
            </a:r>
          </a:p>
          <a:p>
            <a:r>
              <a:rPr lang="tr-TR" sz="2000" b="0" i="0" u="none" strike="noStrike" baseline="0" dirty="0">
                <a:solidFill>
                  <a:srgbClr val="000000"/>
                </a:solidFill>
                <a:latin typeface="Arial" panose="020B0604020202020204" pitchFamily="34" charset="0"/>
              </a:rPr>
              <a:t>8. Kimyasal madde kazaları </a:t>
            </a:r>
          </a:p>
          <a:p>
            <a:r>
              <a:rPr lang="tr-TR" sz="2000" b="0" i="0" u="none" strike="noStrike" baseline="0" dirty="0">
                <a:solidFill>
                  <a:srgbClr val="000000"/>
                </a:solidFill>
                <a:latin typeface="Arial" panose="020B0604020202020204" pitchFamily="34" charset="0"/>
              </a:rPr>
              <a:t>9. Parlayıcı ve patlayıcı madde kazaları </a:t>
            </a:r>
          </a:p>
          <a:p>
            <a:r>
              <a:rPr lang="tr-TR" sz="2000" b="0" i="0" u="none" strike="noStrike" baseline="0" dirty="0">
                <a:solidFill>
                  <a:srgbClr val="000000"/>
                </a:solidFill>
                <a:latin typeface="Arial" panose="020B0604020202020204" pitchFamily="34" charset="0"/>
              </a:rPr>
              <a:t>10. Radyasyon kazaları </a:t>
            </a:r>
          </a:p>
          <a:p>
            <a:endParaRPr lang="tr-TR" sz="2000" b="0" i="0" u="none" strike="noStrike" baseline="0" dirty="0">
              <a:solidFill>
                <a:srgbClr val="000000"/>
              </a:solidFill>
              <a:latin typeface="Arial" panose="020B0604020202020204" pitchFamily="34" charset="0"/>
            </a:endParaRPr>
          </a:p>
        </p:txBody>
      </p:sp>
      <p:sp>
        <p:nvSpPr>
          <p:cNvPr id="4" name="Metin kutusu 3">
            <a:extLst>
              <a:ext uri="{FF2B5EF4-FFF2-40B4-BE49-F238E27FC236}">
                <a16:creationId xmlns:a16="http://schemas.microsoft.com/office/drawing/2014/main" id="{B082B4E8-E1B0-8FD3-3D2D-B2E624B31C6B}"/>
              </a:ext>
            </a:extLst>
          </p:cNvPr>
          <p:cNvSpPr txBox="1"/>
          <p:nvPr/>
        </p:nvSpPr>
        <p:spPr>
          <a:xfrm>
            <a:off x="5881640" y="1625965"/>
            <a:ext cx="6812208" cy="3477875"/>
          </a:xfrm>
          <a:prstGeom prst="rect">
            <a:avLst/>
          </a:prstGeom>
          <a:noFill/>
        </p:spPr>
        <p:txBody>
          <a:bodyPr wrap="square">
            <a:spAutoFit/>
          </a:bodyPr>
          <a:lstStyle/>
          <a:p>
            <a:r>
              <a:rPr lang="tr-TR" sz="2000" b="0" i="0" u="none" strike="noStrike" baseline="0" dirty="0">
                <a:solidFill>
                  <a:srgbClr val="000000"/>
                </a:solidFill>
                <a:latin typeface="Arial" panose="020B0604020202020204" pitchFamily="34" charset="0"/>
              </a:rPr>
              <a:t>11. Anarşik olaylar </a:t>
            </a:r>
          </a:p>
          <a:p>
            <a:r>
              <a:rPr lang="tr-TR" sz="2000" b="0" i="0" u="none" strike="noStrike" baseline="0" dirty="0">
                <a:solidFill>
                  <a:srgbClr val="000000"/>
                </a:solidFill>
                <a:latin typeface="Arial" panose="020B0604020202020204" pitchFamily="34" charset="0"/>
              </a:rPr>
              <a:t>12. </a:t>
            </a:r>
            <a:r>
              <a:rPr lang="tr-TR" sz="2000" dirty="0">
                <a:solidFill>
                  <a:srgbClr val="000000"/>
                </a:solidFill>
                <a:latin typeface="Arial" panose="020B0604020202020204" pitchFamily="34" charset="0"/>
              </a:rPr>
              <a:t>İ</a:t>
            </a:r>
            <a:r>
              <a:rPr lang="tr-TR" sz="2000" b="0" i="0" u="none" strike="noStrike" baseline="0" dirty="0">
                <a:solidFill>
                  <a:srgbClr val="000000"/>
                </a:solidFill>
                <a:latin typeface="Arial" panose="020B0604020202020204" pitchFamily="34" charset="0"/>
              </a:rPr>
              <a:t>letişim sistemini çökmesi </a:t>
            </a:r>
          </a:p>
          <a:p>
            <a:r>
              <a:rPr lang="tr-TR" sz="2000" b="0" i="0" u="none" strike="noStrike" baseline="0" dirty="0">
                <a:solidFill>
                  <a:srgbClr val="000000"/>
                </a:solidFill>
                <a:latin typeface="Arial" panose="020B0604020202020204" pitchFamily="34" charset="0"/>
              </a:rPr>
              <a:t>13. Bilgisayar sisteminin çökmesi </a:t>
            </a:r>
          </a:p>
          <a:p>
            <a:r>
              <a:rPr lang="tr-TR" sz="2000" b="0" i="0" u="none" strike="noStrike" baseline="0" dirty="0">
                <a:solidFill>
                  <a:srgbClr val="000000"/>
                </a:solidFill>
                <a:latin typeface="Arial" panose="020B0604020202020204" pitchFamily="34" charset="0"/>
              </a:rPr>
              <a:t>14. Ana müşteri veya tedarikçilerin kaybedilmesi </a:t>
            </a:r>
          </a:p>
          <a:p>
            <a:r>
              <a:rPr lang="tr-TR" sz="2000" b="0" i="0" u="none" strike="noStrike" baseline="0" dirty="0">
                <a:solidFill>
                  <a:srgbClr val="000000"/>
                </a:solidFill>
                <a:latin typeface="Arial" panose="020B0604020202020204" pitchFamily="34" charset="0"/>
              </a:rPr>
              <a:t>15. Büyük üretim arızaları </a:t>
            </a:r>
          </a:p>
          <a:p>
            <a:r>
              <a:rPr lang="tr-TR" sz="2000" b="0" i="0" u="none" strike="noStrike" baseline="0" dirty="0">
                <a:solidFill>
                  <a:srgbClr val="000000"/>
                </a:solidFill>
                <a:latin typeface="Arial" panose="020B0604020202020204" pitchFamily="34" charset="0"/>
              </a:rPr>
              <a:t>16. Enerji kesilmesi </a:t>
            </a:r>
          </a:p>
          <a:p>
            <a:r>
              <a:rPr lang="tr-TR" sz="2000" b="0" i="0" u="none" strike="noStrike" baseline="0" dirty="0">
                <a:solidFill>
                  <a:srgbClr val="000000"/>
                </a:solidFill>
                <a:latin typeface="Arial" panose="020B0604020202020204" pitchFamily="34" charset="0"/>
              </a:rPr>
              <a:t>17. Sabotaj </a:t>
            </a:r>
          </a:p>
          <a:p>
            <a:r>
              <a:rPr lang="tr-TR" sz="2000" b="0" i="0" u="none" strike="noStrike" baseline="0" dirty="0">
                <a:solidFill>
                  <a:srgbClr val="000000"/>
                </a:solidFill>
                <a:latin typeface="Arial" panose="020B0604020202020204" pitchFamily="34" charset="0"/>
              </a:rPr>
              <a:t>18. </a:t>
            </a:r>
            <a:r>
              <a:rPr lang="tr-TR" sz="2000" dirty="0">
                <a:solidFill>
                  <a:srgbClr val="000000"/>
                </a:solidFill>
                <a:latin typeface="Arial" panose="020B0604020202020204" pitchFamily="34" charset="0"/>
              </a:rPr>
              <a:t>İş</a:t>
            </a:r>
            <a:r>
              <a:rPr lang="tr-TR" sz="2000" b="0" i="0" u="none" strike="noStrike" baseline="0" dirty="0">
                <a:solidFill>
                  <a:srgbClr val="000000"/>
                </a:solidFill>
                <a:latin typeface="Arial" panose="020B0604020202020204" pitchFamily="34" charset="0"/>
              </a:rPr>
              <a:t> kazası </a:t>
            </a:r>
          </a:p>
          <a:p>
            <a:r>
              <a:rPr lang="tr-TR" sz="2000" b="0" i="0" u="none" strike="noStrike" baseline="0" dirty="0">
                <a:solidFill>
                  <a:srgbClr val="000000"/>
                </a:solidFill>
                <a:latin typeface="Arial" panose="020B0604020202020204" pitchFamily="34" charset="0"/>
              </a:rPr>
              <a:t>19. Salgın hastalık </a:t>
            </a:r>
          </a:p>
          <a:p>
            <a:r>
              <a:rPr lang="tr-TR" sz="2000" b="0" i="0" u="none" strike="noStrike" baseline="0" dirty="0">
                <a:solidFill>
                  <a:srgbClr val="000000"/>
                </a:solidFill>
                <a:latin typeface="Arial" panose="020B0604020202020204" pitchFamily="34" charset="0"/>
              </a:rPr>
              <a:t>20. Trafik kazası </a:t>
            </a:r>
          </a:p>
          <a:p>
            <a:r>
              <a:rPr lang="tr-TR" sz="2000" b="0" i="0" u="none" strike="noStrike" baseline="0" dirty="0">
                <a:solidFill>
                  <a:srgbClr val="000000"/>
                </a:solidFill>
                <a:latin typeface="Arial" panose="020B0604020202020204" pitchFamily="34" charset="0"/>
              </a:rPr>
              <a:t>21. Aşırı sıcak veya soğuk</a:t>
            </a:r>
            <a:endParaRPr lang="tr-TR" sz="2000" dirty="0"/>
          </a:p>
        </p:txBody>
      </p:sp>
    </p:spTree>
    <p:extLst>
      <p:ext uri="{BB962C8B-B14F-4D97-AF65-F5344CB8AC3E}">
        <p14:creationId xmlns:p14="http://schemas.microsoft.com/office/powerpoint/2010/main" val="4089410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9452193-BE05-4B0A-1548-5ED143072FA1}"/>
              </a:ext>
            </a:extLst>
          </p:cNvPr>
          <p:cNvSpPr txBox="1"/>
          <p:nvPr/>
        </p:nvSpPr>
        <p:spPr>
          <a:xfrm>
            <a:off x="318864" y="666162"/>
            <a:ext cx="6093618" cy="707886"/>
          </a:xfrm>
          <a:prstGeom prst="rect">
            <a:avLst/>
          </a:prstGeom>
          <a:noFill/>
        </p:spPr>
        <p:txBody>
          <a:bodyPr wrap="square">
            <a:spAutoFit/>
          </a:bodyPr>
          <a:lstStyle/>
          <a:p>
            <a:pPr algn="ctr"/>
            <a:r>
              <a:rPr lang="tr-TR" sz="4000" b="1" i="0" u="none" strike="noStrike" baseline="0" dirty="0">
                <a:solidFill>
                  <a:srgbClr val="0070C0"/>
                </a:solidFill>
                <a:latin typeface="TimesNewRomanPSMT"/>
              </a:rPr>
              <a:t>1.2 ACİL DURUM PLANI</a:t>
            </a:r>
            <a:endParaRPr lang="tr-TR" sz="4000" b="1" dirty="0">
              <a:solidFill>
                <a:srgbClr val="0070C0"/>
              </a:solidFill>
            </a:endParaRPr>
          </a:p>
        </p:txBody>
      </p:sp>
      <p:sp>
        <p:nvSpPr>
          <p:cNvPr id="6" name="Metin kutusu 5">
            <a:extLst>
              <a:ext uri="{FF2B5EF4-FFF2-40B4-BE49-F238E27FC236}">
                <a16:creationId xmlns:a16="http://schemas.microsoft.com/office/drawing/2014/main" id="{B7E22617-07B0-211F-5F7D-4E9B8672B24A}"/>
              </a:ext>
            </a:extLst>
          </p:cNvPr>
          <p:cNvSpPr txBox="1"/>
          <p:nvPr/>
        </p:nvSpPr>
        <p:spPr>
          <a:xfrm>
            <a:off x="881434" y="1486364"/>
            <a:ext cx="4500035" cy="3539430"/>
          </a:xfrm>
          <a:prstGeom prst="rect">
            <a:avLst/>
          </a:prstGeom>
          <a:noFill/>
        </p:spPr>
        <p:txBody>
          <a:bodyPr wrap="square">
            <a:spAutoFit/>
          </a:bodyPr>
          <a:lstStyle/>
          <a:p>
            <a:pPr algn="just"/>
            <a:r>
              <a:rPr lang="tr-TR" sz="2800" b="1" i="0" u="none" strike="noStrike" baseline="0" dirty="0">
                <a:latin typeface="TimesNewRomanPSMT"/>
              </a:rPr>
              <a:t>İşyerlerinde Acil Durumlar Hakkında Yönetmeliğe </a:t>
            </a:r>
            <a:r>
              <a:rPr lang="tr-TR" sz="2800" b="0" i="0" u="none" strike="noStrike" baseline="0" dirty="0">
                <a:latin typeface="TimesNewRomanPSMT"/>
              </a:rPr>
              <a:t>göre acil durum planı, işyerlerinde</a:t>
            </a:r>
          </a:p>
          <a:p>
            <a:pPr algn="just"/>
            <a:r>
              <a:rPr lang="tr-TR" sz="2800" b="0" i="0" u="none" strike="noStrike" baseline="0" dirty="0">
                <a:latin typeface="TimesNewRomanPSMT"/>
              </a:rPr>
              <a:t>meydana gelebilecek </a:t>
            </a:r>
            <a:r>
              <a:rPr lang="tr-TR" sz="2800" b="0" i="0" u="none" strike="noStrike" baseline="0" dirty="0">
                <a:solidFill>
                  <a:srgbClr val="FF0000"/>
                </a:solidFill>
                <a:latin typeface="TimesNewRomanPSMT"/>
              </a:rPr>
              <a:t>acil durumlarda yapılacak iş ve işlemler dâhil bilgilerin ve uygulamaya yönelik eylemlerin </a:t>
            </a:r>
            <a:r>
              <a:rPr lang="tr-TR" sz="2800" b="0" i="0" u="none" strike="noStrike" baseline="0" dirty="0">
                <a:latin typeface="TimesNewRomanPSMT"/>
              </a:rPr>
              <a:t>yer aldığı plandır.</a:t>
            </a:r>
            <a:endParaRPr lang="tr-TR" sz="2800" dirty="0"/>
          </a:p>
        </p:txBody>
      </p:sp>
      <p:sp>
        <p:nvSpPr>
          <p:cNvPr id="7" name="Metin kutusu 6">
            <a:extLst>
              <a:ext uri="{FF2B5EF4-FFF2-40B4-BE49-F238E27FC236}">
                <a16:creationId xmlns:a16="http://schemas.microsoft.com/office/drawing/2014/main" id="{8F115C89-04E3-611C-FD98-1481C94C3150}"/>
              </a:ext>
            </a:extLst>
          </p:cNvPr>
          <p:cNvSpPr txBox="1"/>
          <p:nvPr/>
        </p:nvSpPr>
        <p:spPr>
          <a:xfrm>
            <a:off x="5643292" y="1374048"/>
            <a:ext cx="6093618" cy="4401205"/>
          </a:xfrm>
          <a:prstGeom prst="rect">
            <a:avLst/>
          </a:prstGeom>
          <a:noFill/>
        </p:spPr>
        <p:txBody>
          <a:bodyPr wrap="square">
            <a:spAutoFit/>
          </a:bodyPr>
          <a:lstStyle/>
          <a:p>
            <a:pPr algn="just"/>
            <a:r>
              <a:rPr lang="tr-TR" sz="2800" b="1" i="0" u="none" strike="noStrike" baseline="0" dirty="0">
                <a:latin typeface="TimesNewRomanPSMT"/>
              </a:rPr>
              <a:t>Acil durum planı; </a:t>
            </a:r>
            <a:r>
              <a:rPr lang="tr-TR" sz="2800" b="0" i="0" u="none" strike="noStrike" baseline="0" dirty="0">
                <a:latin typeface="TimesNewRomanPSMT"/>
              </a:rPr>
              <a:t>büyük çaplı kaza ve yaralanmaları önlemek, işyeri ve çevresindeki binalar ile ekipmanlarda oluşabilecek </a:t>
            </a:r>
            <a:r>
              <a:rPr lang="tr-TR" sz="2800" b="0" i="0" u="none" strike="noStrike" baseline="0" dirty="0">
                <a:solidFill>
                  <a:srgbClr val="FF0000"/>
                </a:solidFill>
                <a:latin typeface="TimesNewRomanPSMT"/>
              </a:rPr>
              <a:t>zararı azaltmak</a:t>
            </a:r>
            <a:r>
              <a:rPr lang="tr-TR" sz="2800" b="0" i="0" u="none" strike="noStrike" baseline="0" dirty="0">
                <a:latin typeface="TimesNewRomanPSMT"/>
              </a:rPr>
              <a:t>, toplum ve çevreyi acil durumların etkilerinden </a:t>
            </a:r>
            <a:r>
              <a:rPr lang="tr-TR" sz="2800" b="0" i="0" u="none" strike="noStrike" baseline="0" dirty="0">
                <a:solidFill>
                  <a:srgbClr val="FF0000"/>
                </a:solidFill>
                <a:latin typeface="TimesNewRomanPSMT"/>
              </a:rPr>
              <a:t>korumak</a:t>
            </a:r>
            <a:r>
              <a:rPr lang="tr-TR" sz="2800" b="0" i="0" u="none" strike="noStrike" baseline="0" dirty="0">
                <a:latin typeface="TimesNewRomanPSMT"/>
              </a:rPr>
              <a:t> ve acil durumların işyerlerine verdiği </a:t>
            </a:r>
            <a:r>
              <a:rPr lang="tr-TR" sz="2800" b="0" i="0" u="none" strike="noStrike" baseline="0" dirty="0">
                <a:solidFill>
                  <a:srgbClr val="FF0000"/>
                </a:solidFill>
                <a:latin typeface="TimesNewRomanPSMT"/>
              </a:rPr>
              <a:t>maddi ve manevi zararı en az hasarla atlatarak</a:t>
            </a:r>
            <a:r>
              <a:rPr lang="tr-TR" sz="2800" b="0" i="0" u="none" strike="noStrike" baseline="0" dirty="0">
                <a:latin typeface="TimesNewRomanPSMT"/>
              </a:rPr>
              <a:t> </a:t>
            </a:r>
            <a:r>
              <a:rPr lang="tr-TR" sz="2800" b="1" i="0" u="none" strike="noStrike" baseline="0" dirty="0">
                <a:latin typeface="TimesNewRomanPSMT"/>
              </a:rPr>
              <a:t>normal çalışma düzenine en hızlı şekilde</a:t>
            </a:r>
            <a:r>
              <a:rPr lang="tr-TR" sz="2800" b="0" i="0" u="none" strike="noStrike" baseline="0" dirty="0">
                <a:latin typeface="TimesNewRomanPSMT"/>
              </a:rPr>
              <a:t> geçişini sağlamak için gereklidir. </a:t>
            </a:r>
            <a:endParaRPr lang="tr-TR" sz="2800" dirty="0"/>
          </a:p>
        </p:txBody>
      </p:sp>
    </p:spTree>
    <p:extLst>
      <p:ext uri="{BB962C8B-B14F-4D97-AF65-F5344CB8AC3E}">
        <p14:creationId xmlns:p14="http://schemas.microsoft.com/office/powerpoint/2010/main" val="3905635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EE969D2E-2B22-F730-C184-091325A2A101}"/>
              </a:ext>
            </a:extLst>
          </p:cNvPr>
          <p:cNvSpPr txBox="1"/>
          <p:nvPr/>
        </p:nvSpPr>
        <p:spPr>
          <a:xfrm>
            <a:off x="348843" y="411329"/>
            <a:ext cx="6093618" cy="707886"/>
          </a:xfrm>
          <a:prstGeom prst="rect">
            <a:avLst/>
          </a:prstGeom>
          <a:noFill/>
        </p:spPr>
        <p:txBody>
          <a:bodyPr wrap="square">
            <a:spAutoFit/>
          </a:bodyPr>
          <a:lstStyle/>
          <a:p>
            <a:pPr algn="ctr"/>
            <a:r>
              <a:rPr lang="tr-TR" sz="4000" b="1" i="0" u="none" strike="noStrike" baseline="0" dirty="0">
                <a:solidFill>
                  <a:srgbClr val="0070C0"/>
                </a:solidFill>
                <a:latin typeface="TimesNewRomanPSMT"/>
              </a:rPr>
              <a:t>1.2 ACİL DURUM PLANI</a:t>
            </a:r>
            <a:endParaRPr lang="tr-TR" sz="4000" b="1" dirty="0">
              <a:solidFill>
                <a:srgbClr val="0070C0"/>
              </a:solidFill>
            </a:endParaRPr>
          </a:p>
        </p:txBody>
      </p:sp>
      <p:sp>
        <p:nvSpPr>
          <p:cNvPr id="3" name="Metin kutusu 2">
            <a:extLst>
              <a:ext uri="{FF2B5EF4-FFF2-40B4-BE49-F238E27FC236}">
                <a16:creationId xmlns:a16="http://schemas.microsoft.com/office/drawing/2014/main" id="{DDCB138F-F270-3E4B-53BE-37AA448CCC34}"/>
              </a:ext>
            </a:extLst>
          </p:cNvPr>
          <p:cNvSpPr txBox="1"/>
          <p:nvPr/>
        </p:nvSpPr>
        <p:spPr>
          <a:xfrm>
            <a:off x="3395652" y="1119215"/>
            <a:ext cx="6093618" cy="461665"/>
          </a:xfrm>
          <a:prstGeom prst="rect">
            <a:avLst/>
          </a:prstGeom>
          <a:noFill/>
        </p:spPr>
        <p:txBody>
          <a:bodyPr wrap="square">
            <a:spAutoFit/>
          </a:bodyPr>
          <a:lstStyle/>
          <a:p>
            <a:pPr algn="ctr"/>
            <a:r>
              <a:rPr lang="tr-TR" sz="2400" b="1" i="0" u="none" strike="noStrike" baseline="0" dirty="0">
                <a:solidFill>
                  <a:srgbClr val="FF0000"/>
                </a:solidFill>
                <a:latin typeface="TimesNewRomanPSMT"/>
              </a:rPr>
              <a:t>Acil durum planı hazırlamanın amaçları</a:t>
            </a:r>
            <a:endParaRPr lang="tr-TR" sz="2400" b="1" dirty="0">
              <a:solidFill>
                <a:srgbClr val="FF0000"/>
              </a:solidFill>
            </a:endParaRPr>
          </a:p>
        </p:txBody>
      </p:sp>
      <p:sp>
        <p:nvSpPr>
          <p:cNvPr id="4" name="Metin kutusu 3">
            <a:extLst>
              <a:ext uri="{FF2B5EF4-FFF2-40B4-BE49-F238E27FC236}">
                <a16:creationId xmlns:a16="http://schemas.microsoft.com/office/drawing/2014/main" id="{42015279-8FBC-4D1D-F601-9BE72558DEB0}"/>
              </a:ext>
            </a:extLst>
          </p:cNvPr>
          <p:cNvSpPr txBox="1"/>
          <p:nvPr/>
        </p:nvSpPr>
        <p:spPr>
          <a:xfrm>
            <a:off x="200610" y="1492753"/>
            <a:ext cx="12156281" cy="3416320"/>
          </a:xfrm>
          <a:prstGeom prst="rect">
            <a:avLst/>
          </a:prstGeom>
          <a:noFill/>
        </p:spPr>
        <p:txBody>
          <a:bodyPr wrap="square">
            <a:spAutoFit/>
          </a:bodyPr>
          <a:lstStyle/>
          <a:p>
            <a:pPr algn="l"/>
            <a:r>
              <a:rPr lang="tr-TR" sz="2400" b="0" i="0" u="none" strike="noStrike" baseline="0" dirty="0">
                <a:latin typeface="Wingdings-Regular"/>
              </a:rPr>
              <a:t> </a:t>
            </a:r>
            <a:r>
              <a:rPr lang="tr-TR" sz="2400" b="0" i="0" u="none" strike="noStrike" baseline="0" dirty="0">
                <a:latin typeface="TimesNewRomanPSMT"/>
              </a:rPr>
              <a:t>Acil durumlara karşı her zaman </a:t>
            </a:r>
            <a:r>
              <a:rPr lang="tr-TR" sz="2400" b="1" i="0" u="none" strike="noStrike" baseline="0" dirty="0">
                <a:latin typeface="TimesNewRomanPSMT"/>
              </a:rPr>
              <a:t>hazır bulunulması</a:t>
            </a:r>
            <a:r>
              <a:rPr lang="tr-TR" sz="2400" b="0" i="0" u="none" strike="noStrike" baseline="0" dirty="0">
                <a:latin typeface="TimesNewRomanPSMT"/>
              </a:rPr>
              <a:t>,</a:t>
            </a:r>
          </a:p>
          <a:p>
            <a:pPr algn="l"/>
            <a:endParaRPr lang="tr-TR" sz="2400" b="0" i="0" u="none" strike="noStrike" baseline="0" dirty="0">
              <a:latin typeface="TimesNewRomanPSMT"/>
            </a:endParaRPr>
          </a:p>
          <a:p>
            <a:pPr algn="l"/>
            <a:r>
              <a:rPr lang="tr-TR" sz="2400" b="0" i="0" u="none" strike="noStrike" baseline="0" dirty="0">
                <a:latin typeface="Wingdings-Regular"/>
              </a:rPr>
              <a:t> </a:t>
            </a:r>
            <a:r>
              <a:rPr lang="tr-TR" sz="2400" b="0" i="0" u="none" strike="noStrike" baseline="0" dirty="0">
                <a:latin typeface="TimesNewRomanPSMT"/>
              </a:rPr>
              <a:t>Acil durumların neden olduğu durumların hızlı ve etkili bir biçimde </a:t>
            </a:r>
            <a:r>
              <a:rPr lang="tr-TR" sz="2400" b="1" i="0" u="none" strike="noStrike" baseline="0" dirty="0">
                <a:latin typeface="TimesNewRomanPSMT"/>
              </a:rPr>
              <a:t>sınırlandırılması,</a:t>
            </a:r>
          </a:p>
          <a:p>
            <a:pPr algn="l"/>
            <a:endParaRPr lang="tr-TR" sz="2400" b="1" i="0" u="none" strike="noStrike" baseline="0" dirty="0">
              <a:latin typeface="TimesNewRomanPSMT"/>
            </a:endParaRPr>
          </a:p>
          <a:p>
            <a:pPr algn="l"/>
            <a:r>
              <a:rPr lang="tr-TR" sz="2400" b="0" i="0" u="none" strike="noStrike" baseline="0" dirty="0">
                <a:latin typeface="Wingdings-Regular"/>
              </a:rPr>
              <a:t> </a:t>
            </a:r>
            <a:r>
              <a:rPr lang="tr-TR" sz="2400" b="0" i="0" u="none" strike="noStrike" baseline="0" dirty="0">
                <a:latin typeface="TimesNewRomanPSMT"/>
              </a:rPr>
              <a:t>Acil servis hizmetleri işyerine ulaşıp kontrol altına alana kadar </a:t>
            </a:r>
            <a:r>
              <a:rPr lang="tr-TR" sz="2400" b="1" i="0" u="none" strike="noStrike" baseline="0" dirty="0">
                <a:latin typeface="TimesNewRomanPSMT"/>
              </a:rPr>
              <a:t>acil durumun yönetilmesi</a:t>
            </a:r>
            <a:r>
              <a:rPr lang="tr-TR" sz="2400" b="0" i="0" u="none" strike="noStrike" baseline="0" dirty="0">
                <a:latin typeface="TimesNewRomanPSMT"/>
              </a:rPr>
              <a:t>,</a:t>
            </a:r>
          </a:p>
          <a:p>
            <a:pPr algn="l"/>
            <a:endParaRPr lang="tr-TR" sz="2400" b="0" i="0" u="none" strike="noStrike" baseline="0" dirty="0">
              <a:latin typeface="TimesNewRomanPSMT"/>
            </a:endParaRPr>
          </a:p>
          <a:p>
            <a:pPr algn="l"/>
            <a:r>
              <a:rPr lang="tr-TR" sz="2400" b="0" i="0" u="none" strike="noStrike" baseline="0" dirty="0">
                <a:latin typeface="Wingdings-Regular"/>
              </a:rPr>
              <a:t> </a:t>
            </a:r>
            <a:r>
              <a:rPr lang="tr-TR" sz="2400" b="1" i="0" u="none" strike="noStrike" baseline="0" dirty="0">
                <a:latin typeface="TimesNewRomanPSMT"/>
              </a:rPr>
              <a:t>Dışarıdan gelen acil durum ekiplerine bilgi verilerek </a:t>
            </a:r>
            <a:r>
              <a:rPr lang="tr-TR" sz="2400" b="0" i="0" u="none" strike="noStrike" baseline="0" dirty="0">
                <a:latin typeface="TimesNewRomanPSMT"/>
              </a:rPr>
              <a:t>ve ekipmanlarla yardımcı olunması,</a:t>
            </a:r>
          </a:p>
          <a:p>
            <a:pPr algn="l"/>
            <a:endParaRPr lang="tr-TR" sz="2400" b="0" i="0" u="none" strike="noStrike" baseline="0" dirty="0">
              <a:latin typeface="TimesNewRomanPSMT"/>
            </a:endParaRPr>
          </a:p>
          <a:p>
            <a:pPr algn="l"/>
            <a:r>
              <a:rPr lang="tr-TR" sz="2400" b="0" i="0" u="none" strike="noStrike" baseline="0" dirty="0">
                <a:latin typeface="Wingdings-Regular"/>
              </a:rPr>
              <a:t> </a:t>
            </a:r>
            <a:r>
              <a:rPr lang="tr-TR" sz="2400" b="0" i="0" u="none" strike="noStrike" baseline="0" dirty="0">
                <a:latin typeface="TimesNewRomanPSMT"/>
              </a:rPr>
              <a:t>Tüm çalışanların ve çevredekilerin acil durumların </a:t>
            </a:r>
            <a:r>
              <a:rPr lang="tr-TR" sz="2400" b="1" i="0" u="none" strike="noStrike" baseline="0" dirty="0">
                <a:latin typeface="TimesNewRomanPSMT"/>
              </a:rPr>
              <a:t>olumsuz etkilerinden korunması</a:t>
            </a:r>
            <a:endParaRPr lang="tr-TR" sz="2400" b="1" dirty="0"/>
          </a:p>
        </p:txBody>
      </p:sp>
    </p:spTree>
    <p:extLst>
      <p:ext uri="{BB962C8B-B14F-4D97-AF65-F5344CB8AC3E}">
        <p14:creationId xmlns:p14="http://schemas.microsoft.com/office/powerpoint/2010/main" val="2807201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CF11A06-914D-68B0-76A9-F3F9FE234DFC}"/>
              </a:ext>
            </a:extLst>
          </p:cNvPr>
          <p:cNvSpPr txBox="1"/>
          <p:nvPr/>
        </p:nvSpPr>
        <p:spPr>
          <a:xfrm>
            <a:off x="303874" y="441309"/>
            <a:ext cx="6093618" cy="707886"/>
          </a:xfrm>
          <a:prstGeom prst="rect">
            <a:avLst/>
          </a:prstGeom>
          <a:noFill/>
        </p:spPr>
        <p:txBody>
          <a:bodyPr wrap="square">
            <a:spAutoFit/>
          </a:bodyPr>
          <a:lstStyle/>
          <a:p>
            <a:pPr algn="ctr"/>
            <a:r>
              <a:rPr lang="tr-TR" sz="4000" b="1" i="0" u="none" strike="noStrike" baseline="0" dirty="0">
                <a:solidFill>
                  <a:srgbClr val="0070C0"/>
                </a:solidFill>
                <a:latin typeface="TimesNewRomanPSMT"/>
              </a:rPr>
              <a:t>1.2 ACİL DURUM PLANI</a:t>
            </a:r>
            <a:endParaRPr lang="tr-TR" sz="4000" b="1" dirty="0">
              <a:solidFill>
                <a:srgbClr val="0070C0"/>
              </a:solidFill>
            </a:endParaRPr>
          </a:p>
        </p:txBody>
      </p:sp>
      <p:sp>
        <p:nvSpPr>
          <p:cNvPr id="3" name="Metin kutusu 2">
            <a:extLst>
              <a:ext uri="{FF2B5EF4-FFF2-40B4-BE49-F238E27FC236}">
                <a16:creationId xmlns:a16="http://schemas.microsoft.com/office/drawing/2014/main" id="{FE3E4399-D88C-9698-E196-BC70B9B93396}"/>
              </a:ext>
            </a:extLst>
          </p:cNvPr>
          <p:cNvSpPr txBox="1"/>
          <p:nvPr/>
        </p:nvSpPr>
        <p:spPr>
          <a:xfrm>
            <a:off x="6397492" y="795252"/>
            <a:ext cx="4943475" cy="4832092"/>
          </a:xfrm>
          <a:prstGeom prst="rect">
            <a:avLst/>
          </a:prstGeom>
          <a:noFill/>
        </p:spPr>
        <p:txBody>
          <a:bodyPr wrap="square">
            <a:spAutoFit/>
          </a:bodyPr>
          <a:lstStyle/>
          <a:p>
            <a:r>
              <a:rPr lang="tr-TR" sz="2800" b="1" i="0" u="none" strike="noStrike" baseline="0" dirty="0">
                <a:latin typeface="TimesNewRomanPSMT"/>
              </a:rPr>
              <a:t>6331 sayılı Kanunun 11 ve 12 </a:t>
            </a:r>
            <a:r>
              <a:rPr lang="tr-TR" sz="2800" b="1" i="0" u="none" strike="noStrike" baseline="0" dirty="0" err="1">
                <a:latin typeface="TimesNewRomanPSMT"/>
              </a:rPr>
              <a:t>nci</a:t>
            </a:r>
            <a:r>
              <a:rPr lang="tr-TR" sz="2800" b="1" i="0" u="none" strike="noStrike" baseline="0" dirty="0">
                <a:latin typeface="TimesNewRomanPSMT"/>
              </a:rPr>
              <a:t> maddelerinde </a:t>
            </a:r>
            <a:r>
              <a:rPr lang="tr-TR" sz="2800" b="0" i="0" u="none" strike="noStrike" baseline="0" dirty="0">
                <a:latin typeface="TimesNewRomanPSMT"/>
              </a:rPr>
              <a:t>de acil durum planları, yangınla mücadele, ilk yardım ve tahliye ile ilgili hükümler bulunmaktadır. </a:t>
            </a:r>
            <a:r>
              <a:rPr lang="tr-TR" sz="2800" b="0" i="0" u="none" strike="noStrike" baseline="0" dirty="0">
                <a:solidFill>
                  <a:srgbClr val="FF0000"/>
                </a:solidFill>
                <a:latin typeface="TimesNewRomanPSMT"/>
              </a:rPr>
              <a:t>6331 sayılı Kanun kapsamına giren</a:t>
            </a:r>
          </a:p>
          <a:p>
            <a:r>
              <a:rPr lang="tr-TR" sz="2800" b="0" i="0" u="none" strike="noStrike" baseline="0" dirty="0">
                <a:solidFill>
                  <a:srgbClr val="FF0000"/>
                </a:solidFill>
                <a:latin typeface="TimesNewRomanPSMT"/>
              </a:rPr>
              <a:t>tüm işyerleri de </a:t>
            </a:r>
            <a:r>
              <a:rPr lang="tr-TR" sz="2800" b="1" i="0" u="none" strike="noStrike" baseline="0" dirty="0">
                <a:latin typeface="TimesNewRomanPSMT"/>
              </a:rPr>
              <a:t>İşyerlerinde Acil Durumlar Hakkında Yönetmeliğe </a:t>
            </a:r>
            <a:r>
              <a:rPr lang="tr-TR" sz="2800" b="0" i="0" u="none" strike="noStrike" baseline="0" dirty="0">
                <a:solidFill>
                  <a:srgbClr val="FF0000"/>
                </a:solidFill>
                <a:latin typeface="TimesNewRomanPSMT"/>
              </a:rPr>
              <a:t>göre acil durum planı hazırlamakla </a:t>
            </a:r>
            <a:r>
              <a:rPr lang="tr-TR" sz="2800" b="1" i="0" u="none" strike="noStrike" spc="300" baseline="0" dirty="0">
                <a:solidFill>
                  <a:srgbClr val="FF0000"/>
                </a:solidFill>
                <a:latin typeface="TimesNewRomanPSMT"/>
              </a:rPr>
              <a:t>yükümlüdür.</a:t>
            </a:r>
            <a:endParaRPr lang="tr-TR" sz="2800" b="1" spc="300" dirty="0">
              <a:solidFill>
                <a:srgbClr val="FF0000"/>
              </a:solidFill>
            </a:endParaRPr>
          </a:p>
        </p:txBody>
      </p:sp>
      <p:pic>
        <p:nvPicPr>
          <p:cNvPr id="4" name="Resim 3">
            <a:extLst>
              <a:ext uri="{FF2B5EF4-FFF2-40B4-BE49-F238E27FC236}">
                <a16:creationId xmlns:a16="http://schemas.microsoft.com/office/drawing/2014/main" id="{9A3FC4C1-2AAE-3D5E-2051-FD9B5F0E2B22}"/>
              </a:ext>
            </a:extLst>
          </p:cNvPr>
          <p:cNvPicPr>
            <a:picLocks noChangeAspect="1"/>
          </p:cNvPicPr>
          <p:nvPr/>
        </p:nvPicPr>
        <p:blipFill>
          <a:blip r:embed="rId3"/>
          <a:stretch>
            <a:fillRect/>
          </a:stretch>
        </p:blipFill>
        <p:spPr>
          <a:xfrm>
            <a:off x="1234172" y="1468817"/>
            <a:ext cx="3329161" cy="2701742"/>
          </a:xfrm>
          <a:prstGeom prst="rect">
            <a:avLst/>
          </a:prstGeom>
        </p:spPr>
      </p:pic>
    </p:spTree>
    <p:extLst>
      <p:ext uri="{BB962C8B-B14F-4D97-AF65-F5344CB8AC3E}">
        <p14:creationId xmlns:p14="http://schemas.microsoft.com/office/powerpoint/2010/main" val="629781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BDE2F28-AF33-B2F1-B70D-E0DBF87B7F1A}"/>
              </a:ext>
            </a:extLst>
          </p:cNvPr>
          <p:cNvSpPr txBox="1"/>
          <p:nvPr/>
        </p:nvSpPr>
        <p:spPr>
          <a:xfrm>
            <a:off x="288883" y="441310"/>
            <a:ext cx="6093618" cy="707886"/>
          </a:xfrm>
          <a:prstGeom prst="rect">
            <a:avLst/>
          </a:prstGeom>
          <a:noFill/>
        </p:spPr>
        <p:txBody>
          <a:bodyPr wrap="square">
            <a:spAutoFit/>
          </a:bodyPr>
          <a:lstStyle/>
          <a:p>
            <a:pPr algn="ctr"/>
            <a:r>
              <a:rPr lang="tr-TR" sz="4000" b="1" i="0" u="none" strike="noStrike" baseline="0" dirty="0">
                <a:solidFill>
                  <a:srgbClr val="0070C0"/>
                </a:solidFill>
                <a:latin typeface="TimesNewRomanPSMT"/>
              </a:rPr>
              <a:t>1.2 ACİL DURUM PLANI</a:t>
            </a:r>
            <a:endParaRPr lang="tr-TR" sz="4000" b="1" dirty="0">
              <a:solidFill>
                <a:srgbClr val="0070C0"/>
              </a:solidFill>
            </a:endParaRPr>
          </a:p>
        </p:txBody>
      </p:sp>
      <p:sp>
        <p:nvSpPr>
          <p:cNvPr id="3" name="Metin kutusu 2">
            <a:extLst>
              <a:ext uri="{FF2B5EF4-FFF2-40B4-BE49-F238E27FC236}">
                <a16:creationId xmlns:a16="http://schemas.microsoft.com/office/drawing/2014/main" id="{236AF86A-550C-D04F-96F8-A87B1CAB6E7B}"/>
              </a:ext>
            </a:extLst>
          </p:cNvPr>
          <p:cNvSpPr txBox="1"/>
          <p:nvPr/>
        </p:nvSpPr>
        <p:spPr>
          <a:xfrm>
            <a:off x="4924031" y="1266909"/>
            <a:ext cx="7023130" cy="3847207"/>
          </a:xfrm>
          <a:prstGeom prst="rect">
            <a:avLst/>
          </a:prstGeom>
          <a:noFill/>
        </p:spPr>
        <p:txBody>
          <a:bodyPr wrap="square">
            <a:spAutoFit/>
          </a:bodyPr>
          <a:lstStyle/>
          <a:p>
            <a:pPr algn="l"/>
            <a:r>
              <a:rPr lang="tr-TR" sz="2400" b="1" i="0" u="none" strike="noStrike" baseline="0" dirty="0">
                <a:latin typeface="TimesNewRomanPSMT"/>
              </a:rPr>
              <a:t>Acil durum planı</a:t>
            </a:r>
          </a:p>
          <a:p>
            <a:pPr algn="l"/>
            <a:r>
              <a:rPr lang="tr-TR" sz="2800" b="1" i="0" u="none" spc="300" baseline="0" dirty="0">
                <a:latin typeface="TimesNewRomanPSMT"/>
              </a:rPr>
              <a:t>risk değerlendirmesinin </a:t>
            </a:r>
            <a:r>
              <a:rPr lang="tr-TR" sz="2400" b="1" i="0" u="none" strike="noStrike" baseline="0" dirty="0">
                <a:latin typeface="TimesNewRomanPSMT"/>
              </a:rPr>
              <a:t>bir çıktısıdır. </a:t>
            </a:r>
            <a:r>
              <a:rPr lang="tr-TR" sz="2400" b="0" i="0" u="none" strike="noStrike" baseline="0" dirty="0">
                <a:latin typeface="TimesNewRomanPSMT"/>
              </a:rPr>
              <a:t>Risk değerlendirmesiyle muhtemel</a:t>
            </a:r>
          </a:p>
          <a:p>
            <a:pPr algn="l"/>
            <a:r>
              <a:rPr lang="tr-TR" sz="2400" b="0" i="0" u="none" strike="noStrike" baseline="0" dirty="0">
                <a:latin typeface="TimesNewRomanPSMT"/>
              </a:rPr>
              <a:t>tehlike ve riskler tespit edildikten sonra kontrol önlemleri belirlenir. Bunun sonrasında </a:t>
            </a:r>
            <a:r>
              <a:rPr lang="tr-TR" sz="2400" b="1" i="0" u="none" strike="noStrike" baseline="0" dirty="0">
                <a:solidFill>
                  <a:srgbClr val="FF0000"/>
                </a:solidFill>
                <a:latin typeface="TimesNewRomanPSMT"/>
              </a:rPr>
              <a:t>risk</a:t>
            </a:r>
          </a:p>
          <a:p>
            <a:pPr algn="l"/>
            <a:r>
              <a:rPr lang="tr-TR" sz="2400" b="1" i="0" u="none" strike="noStrike" baseline="0" dirty="0">
                <a:solidFill>
                  <a:srgbClr val="FF0000"/>
                </a:solidFill>
                <a:latin typeface="TimesNewRomanPSMT"/>
              </a:rPr>
              <a:t>değerlendirmesine bağlı olarak acil durumlar belirlenir</a:t>
            </a:r>
            <a:r>
              <a:rPr lang="tr-TR" sz="2400" b="0" i="0" u="none" strike="noStrike" baseline="0" dirty="0">
                <a:latin typeface="TimesNewRomanPSMT"/>
              </a:rPr>
              <a:t> ve yönetmelik hükümlerine göre acil</a:t>
            </a:r>
          </a:p>
          <a:p>
            <a:pPr algn="l"/>
            <a:r>
              <a:rPr lang="tr-TR" sz="2400" b="0" i="0" u="none" strike="noStrike" baseline="0" dirty="0">
                <a:latin typeface="TimesNewRomanPSMT"/>
              </a:rPr>
              <a:t>durumların önleyici ve sınırlandırıcı tedbirlerinin belirlendiği, müdahale için prosedürler ve tahliye planlarını içeren bir acil durum planı hazırlanır.</a:t>
            </a:r>
            <a:endParaRPr lang="tr-TR" sz="2400" dirty="0"/>
          </a:p>
        </p:txBody>
      </p:sp>
      <p:pic>
        <p:nvPicPr>
          <p:cNvPr id="4" name="Resim 3">
            <a:extLst>
              <a:ext uri="{FF2B5EF4-FFF2-40B4-BE49-F238E27FC236}">
                <a16:creationId xmlns:a16="http://schemas.microsoft.com/office/drawing/2014/main" id="{9362D46B-8E94-8BB7-9B5E-C56456786E06}"/>
              </a:ext>
            </a:extLst>
          </p:cNvPr>
          <p:cNvPicPr>
            <a:picLocks noChangeAspect="1"/>
          </p:cNvPicPr>
          <p:nvPr/>
        </p:nvPicPr>
        <p:blipFill>
          <a:blip r:embed="rId3"/>
          <a:stretch>
            <a:fillRect/>
          </a:stretch>
        </p:blipFill>
        <p:spPr>
          <a:xfrm>
            <a:off x="982315" y="1384624"/>
            <a:ext cx="3632656" cy="3611779"/>
          </a:xfrm>
          <a:prstGeom prst="rect">
            <a:avLst/>
          </a:prstGeom>
        </p:spPr>
      </p:pic>
    </p:spTree>
    <p:extLst>
      <p:ext uri="{BB962C8B-B14F-4D97-AF65-F5344CB8AC3E}">
        <p14:creationId xmlns:p14="http://schemas.microsoft.com/office/powerpoint/2010/main" val="37666800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C436A408-BD71-8E2D-1A86-E6E4409302F9}"/>
              </a:ext>
            </a:extLst>
          </p:cNvPr>
          <p:cNvSpPr txBox="1">
            <a:spLocks/>
          </p:cNvSpPr>
          <p:nvPr/>
        </p:nvSpPr>
        <p:spPr>
          <a:xfrm>
            <a:off x="360218" y="295564"/>
            <a:ext cx="10993582" cy="544945"/>
          </a:xfrm>
          <a:prstGeom prst="rect">
            <a:avLst/>
          </a:prstGeom>
        </p:spPr>
        <p:txBody>
          <a:bodyPr/>
          <a:lst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a:lstStyle>
          <a:p>
            <a:r>
              <a:rPr lang="tr-TR" dirty="0">
                <a:solidFill>
                  <a:srgbClr val="00B050"/>
                </a:solidFill>
                <a:latin typeface="Roboto" pitchFamily="2" charset="0"/>
                <a:ea typeface="Roboto" pitchFamily="2" charset="0"/>
              </a:rPr>
              <a:t>					Afet Nedir?</a:t>
            </a:r>
            <a:endParaRPr lang="tr-TR" dirty="0">
              <a:solidFill>
                <a:schemeClr val="accent1">
                  <a:lumMod val="75000"/>
                </a:schemeClr>
              </a:solidFill>
              <a:latin typeface="Roboto" pitchFamily="2" charset="0"/>
              <a:ea typeface="Roboto" pitchFamily="2" charset="0"/>
            </a:endParaRPr>
          </a:p>
        </p:txBody>
      </p:sp>
      <p:sp>
        <p:nvSpPr>
          <p:cNvPr id="9" name="İçerik Yer Tutucusu 4">
            <a:extLst>
              <a:ext uri="{FF2B5EF4-FFF2-40B4-BE49-F238E27FC236}">
                <a16:creationId xmlns:a16="http://schemas.microsoft.com/office/drawing/2014/main" id="{4818F593-2E3E-1215-0C2C-476F6C53985A}"/>
              </a:ext>
            </a:extLst>
          </p:cNvPr>
          <p:cNvSpPr txBox="1">
            <a:spLocks/>
          </p:cNvSpPr>
          <p:nvPr/>
        </p:nvSpPr>
        <p:spPr>
          <a:xfrm>
            <a:off x="319881" y="840509"/>
            <a:ext cx="11552237" cy="1104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tr-TR" sz="1800" b="1" dirty="0">
                <a:solidFill>
                  <a:srgbClr val="44546A"/>
                </a:solidFill>
                <a:latin typeface="Roboto" pitchFamily="2" charset="0"/>
                <a:ea typeface="Roboto" pitchFamily="2" charset="0"/>
              </a:rPr>
              <a:t>Toplumun tamamı veya belli kesimleri için fiziksel, ekonomik ve sosyal kayıplar doğuran, normal hayatı ve insan faaliyetlerini durduran veya kesintiye uğratan, etkilenen toplumun baş etme kapasitesinin yeterli olmadığı doğa, teknoloji veya insan kaynaklı olaydır </a:t>
            </a:r>
          </a:p>
          <a:p>
            <a:pPr marL="0" indent="0">
              <a:lnSpc>
                <a:spcPct val="100000"/>
              </a:lnSpc>
              <a:spcBef>
                <a:spcPts val="0"/>
              </a:spcBef>
              <a:buFont typeface="Arial" panose="020B0604020202020204" pitchFamily="34" charset="0"/>
              <a:buNone/>
            </a:pPr>
            <a:r>
              <a:rPr lang="tr-TR" sz="2000" b="1" dirty="0">
                <a:solidFill>
                  <a:srgbClr val="00B050"/>
                </a:solidFill>
                <a:latin typeface="Roboto" pitchFamily="2" charset="0"/>
                <a:ea typeface="Roboto" pitchFamily="2" charset="0"/>
              </a:rPr>
              <a:t>Afet bir olayın kendisi değil, doğurduğu sonuçtur </a:t>
            </a:r>
          </a:p>
        </p:txBody>
      </p:sp>
      <p:pic>
        <p:nvPicPr>
          <p:cNvPr id="11" name="Resim 10" descr="oyuncak, yol, ışık, oturma içeren bir resim">
            <a:extLst>
              <a:ext uri="{FF2B5EF4-FFF2-40B4-BE49-F238E27FC236}">
                <a16:creationId xmlns:a16="http://schemas.microsoft.com/office/drawing/2014/main" id="{C796A98F-B121-9645-7B78-AF80E7D591EB}"/>
              </a:ext>
            </a:extLst>
          </p:cNvPr>
          <p:cNvPicPr>
            <a:picLocks noChangeAspect="1"/>
          </p:cNvPicPr>
          <p:nvPr/>
        </p:nvPicPr>
        <p:blipFill rotWithShape="1">
          <a:blip r:embed="rId3">
            <a:extLst>
              <a:ext uri="{28A0092B-C50C-407E-A947-70E740481C1C}">
                <a14:useLocalDpi xmlns:a14="http://schemas.microsoft.com/office/drawing/2010/main" val="0"/>
              </a:ext>
            </a:extLst>
          </a:blip>
          <a:srcRect t="31354"/>
          <a:stretch/>
        </p:blipFill>
        <p:spPr>
          <a:xfrm>
            <a:off x="1629195" y="2490354"/>
            <a:ext cx="8609087" cy="2957127"/>
          </a:xfrm>
          <a:prstGeom prst="rect">
            <a:avLst/>
          </a:prstGeom>
        </p:spPr>
      </p:pic>
      <p:pic>
        <p:nvPicPr>
          <p:cNvPr id="12" name="Resim 11">
            <a:extLst>
              <a:ext uri="{FF2B5EF4-FFF2-40B4-BE49-F238E27FC236}">
                <a16:creationId xmlns:a16="http://schemas.microsoft.com/office/drawing/2014/main" id="{42BF90FF-5852-E0A4-5803-522E33A632B0}"/>
              </a:ext>
            </a:extLst>
          </p:cNvPr>
          <p:cNvPicPr>
            <a:picLocks noChangeAspect="1"/>
          </p:cNvPicPr>
          <p:nvPr/>
        </p:nvPicPr>
        <p:blipFill rotWithShape="1">
          <a:blip r:embed="rId4">
            <a:extLst>
              <a:ext uri="{28A0092B-C50C-407E-A947-70E740481C1C}">
                <a14:useLocalDpi xmlns:a14="http://schemas.microsoft.com/office/drawing/2010/main" val="0"/>
              </a:ext>
            </a:extLst>
          </a:blip>
          <a:srcRect l="1574" t="20964" r="3514" b="22179"/>
          <a:stretch/>
        </p:blipFill>
        <p:spPr>
          <a:xfrm>
            <a:off x="319881" y="1945409"/>
            <a:ext cx="10592958" cy="3572065"/>
          </a:xfrm>
          <a:prstGeom prst="rect">
            <a:avLst/>
          </a:prstGeom>
        </p:spPr>
      </p:pic>
    </p:spTree>
    <p:extLst>
      <p:ext uri="{BB962C8B-B14F-4D97-AF65-F5344CB8AC3E}">
        <p14:creationId xmlns:p14="http://schemas.microsoft.com/office/powerpoint/2010/main" val="3571969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1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4D5C82E-5233-1F9F-7007-87536A35C341}"/>
              </a:ext>
            </a:extLst>
          </p:cNvPr>
          <p:cNvSpPr txBox="1"/>
          <p:nvPr/>
        </p:nvSpPr>
        <p:spPr>
          <a:xfrm>
            <a:off x="183951" y="456300"/>
            <a:ext cx="7216973" cy="707886"/>
          </a:xfrm>
          <a:prstGeom prst="rect">
            <a:avLst/>
          </a:prstGeom>
          <a:noFill/>
        </p:spPr>
        <p:txBody>
          <a:bodyPr wrap="square">
            <a:spAutoFit/>
          </a:bodyPr>
          <a:lstStyle/>
          <a:p>
            <a:pPr algn="ctr"/>
            <a:r>
              <a:rPr lang="tr-TR" sz="4000" b="1" i="0" u="none" strike="noStrike" baseline="0" dirty="0">
                <a:solidFill>
                  <a:srgbClr val="0070C0"/>
                </a:solidFill>
                <a:latin typeface="TimesNewRomanPSMT"/>
              </a:rPr>
              <a:t>1.3 ACİL DURUM YÖNETİMİ</a:t>
            </a:r>
            <a:endParaRPr lang="tr-TR" sz="4000" b="1" dirty="0">
              <a:solidFill>
                <a:srgbClr val="0070C0"/>
              </a:solidFill>
            </a:endParaRPr>
          </a:p>
        </p:txBody>
      </p:sp>
      <p:sp>
        <p:nvSpPr>
          <p:cNvPr id="3" name="Metin kutusu 2">
            <a:extLst>
              <a:ext uri="{FF2B5EF4-FFF2-40B4-BE49-F238E27FC236}">
                <a16:creationId xmlns:a16="http://schemas.microsoft.com/office/drawing/2014/main" id="{EE3B5876-A036-CF13-3309-D9B62050CDD9}"/>
              </a:ext>
            </a:extLst>
          </p:cNvPr>
          <p:cNvSpPr txBox="1"/>
          <p:nvPr/>
        </p:nvSpPr>
        <p:spPr>
          <a:xfrm>
            <a:off x="5267352" y="1164186"/>
            <a:ext cx="6653156" cy="3970318"/>
          </a:xfrm>
          <a:prstGeom prst="rect">
            <a:avLst/>
          </a:prstGeom>
          <a:noFill/>
        </p:spPr>
        <p:txBody>
          <a:bodyPr wrap="square">
            <a:spAutoFit/>
          </a:bodyPr>
          <a:lstStyle/>
          <a:p>
            <a:pPr algn="just"/>
            <a:r>
              <a:rPr lang="tr-TR" sz="2800" b="1" i="0" u="none" strike="noStrike" baseline="0" dirty="0">
                <a:latin typeface="TimesNewRomanPSMT"/>
              </a:rPr>
              <a:t>İş sağlığı ve güvenliği yönetim sistemi</a:t>
            </a:r>
            <a:r>
              <a:rPr lang="tr-TR" sz="2800" b="0" i="0" u="none" strike="noStrike" baseline="0" dirty="0">
                <a:latin typeface="TimesNewRomanPSMT"/>
              </a:rPr>
              <a:t>, İSG faaliyetlerinin kuruluşların genel stratejileri ile uyumlu olacak biçimde sistematik bir şekilde ele alınarak </a:t>
            </a:r>
            <a:r>
              <a:rPr lang="tr-TR" sz="2800" b="0" i="0" u="none" strike="noStrike" baseline="0" dirty="0">
                <a:solidFill>
                  <a:srgbClr val="FF0000"/>
                </a:solidFill>
                <a:latin typeface="TimesNewRomanPSMT"/>
              </a:rPr>
              <a:t>sürekli iyileştirme yaklaşımı çerçevesinde çözümlenmesi için kullanılan bir araçtır. </a:t>
            </a:r>
            <a:r>
              <a:rPr lang="tr-TR" sz="2800" b="0" i="0" u="none" strike="noStrike" baseline="0" dirty="0">
                <a:latin typeface="TimesNewRomanPSMT"/>
              </a:rPr>
              <a:t>İşyerlerinde kurulan iş sağlığı ve güvenliği yönetim sistemlerinin altında olmazsa olmazlardan biri de acil durum başlığıdır.</a:t>
            </a:r>
            <a:endParaRPr lang="tr-TR" sz="2800" dirty="0"/>
          </a:p>
        </p:txBody>
      </p:sp>
      <p:pic>
        <p:nvPicPr>
          <p:cNvPr id="4" name="Resim 3">
            <a:extLst>
              <a:ext uri="{FF2B5EF4-FFF2-40B4-BE49-F238E27FC236}">
                <a16:creationId xmlns:a16="http://schemas.microsoft.com/office/drawing/2014/main" id="{9BF26908-62C0-1A09-5D64-07CA2AD12C64}"/>
              </a:ext>
            </a:extLst>
          </p:cNvPr>
          <p:cNvPicPr>
            <a:picLocks noChangeAspect="1"/>
          </p:cNvPicPr>
          <p:nvPr/>
        </p:nvPicPr>
        <p:blipFill>
          <a:blip r:embed="rId3"/>
          <a:stretch>
            <a:fillRect/>
          </a:stretch>
        </p:blipFill>
        <p:spPr>
          <a:xfrm>
            <a:off x="910768" y="1164186"/>
            <a:ext cx="4104145" cy="4211344"/>
          </a:xfrm>
          <a:prstGeom prst="rect">
            <a:avLst/>
          </a:prstGeom>
        </p:spPr>
      </p:pic>
    </p:spTree>
    <p:extLst>
      <p:ext uri="{BB962C8B-B14F-4D97-AF65-F5344CB8AC3E}">
        <p14:creationId xmlns:p14="http://schemas.microsoft.com/office/powerpoint/2010/main" val="76007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029BE9D-FB6F-C3AA-FEAE-A11B47D97FED}"/>
              </a:ext>
            </a:extLst>
          </p:cNvPr>
          <p:cNvSpPr txBox="1"/>
          <p:nvPr/>
        </p:nvSpPr>
        <p:spPr>
          <a:xfrm>
            <a:off x="821700" y="567953"/>
            <a:ext cx="11212290" cy="503213"/>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0" i="0" u="none" strike="noStrike" baseline="0" dirty="0">
                <a:latin typeface="TimesNewRomanPSMT"/>
              </a:rPr>
              <a:t>Acil durum yönetimi, dört aşamadan oluşan ve birbirini takip eden bir süreci içerir</a:t>
            </a:r>
            <a:endParaRPr lang="tr-TR" sz="3600" b="1" dirty="0">
              <a:solidFill>
                <a:schemeClr val="bg1"/>
              </a:solidFill>
            </a:endParaRPr>
          </a:p>
        </p:txBody>
      </p:sp>
      <p:sp>
        <p:nvSpPr>
          <p:cNvPr id="4" name="Start shape">
            <a:extLst>
              <a:ext uri="{FF2B5EF4-FFF2-40B4-BE49-F238E27FC236}">
                <a16:creationId xmlns:a16="http://schemas.microsoft.com/office/drawing/2014/main" id="{7AB408D6-FE28-D266-A2EB-2FED4899CA6C}"/>
              </a:ext>
            </a:extLst>
          </p:cNvPr>
          <p:cNvSpPr>
            <a:spLocks/>
          </p:cNvSpPr>
          <p:nvPr/>
        </p:nvSpPr>
        <p:spPr bwMode="auto">
          <a:xfrm>
            <a:off x="383130" y="3281145"/>
            <a:ext cx="375261" cy="304725"/>
          </a:xfrm>
          <a:custGeom>
            <a:avLst/>
            <a:gdLst>
              <a:gd name="T0" fmla="*/ 253 w 398"/>
              <a:gd name="T1" fmla="*/ 0 h 288"/>
              <a:gd name="T2" fmla="*/ 0 w 398"/>
              <a:gd name="T3" fmla="*/ 0 h 288"/>
              <a:gd name="T4" fmla="*/ 0 w 398"/>
              <a:gd name="T5" fmla="*/ 288 h 288"/>
              <a:gd name="T6" fmla="*/ 253 w 398"/>
              <a:gd name="T7" fmla="*/ 288 h 288"/>
              <a:gd name="T8" fmla="*/ 398 w 398"/>
              <a:gd name="T9" fmla="*/ 144 h 288"/>
              <a:gd name="T10" fmla="*/ 253 w 398"/>
              <a:gd name="T11" fmla="*/ 0 h 288"/>
            </a:gdLst>
            <a:ahLst/>
            <a:cxnLst>
              <a:cxn ang="0">
                <a:pos x="T0" y="T1"/>
              </a:cxn>
              <a:cxn ang="0">
                <a:pos x="T2" y="T3"/>
              </a:cxn>
              <a:cxn ang="0">
                <a:pos x="T4" y="T5"/>
              </a:cxn>
              <a:cxn ang="0">
                <a:pos x="T6" y="T7"/>
              </a:cxn>
              <a:cxn ang="0">
                <a:pos x="T8" y="T9"/>
              </a:cxn>
              <a:cxn ang="0">
                <a:pos x="T10" y="T11"/>
              </a:cxn>
            </a:cxnLst>
            <a:rect l="0" t="0" r="r" b="b"/>
            <a:pathLst>
              <a:path w="398" h="288">
                <a:moveTo>
                  <a:pt x="253" y="0"/>
                </a:moveTo>
                <a:lnTo>
                  <a:pt x="0" y="0"/>
                </a:lnTo>
                <a:lnTo>
                  <a:pt x="0" y="288"/>
                </a:lnTo>
                <a:lnTo>
                  <a:pt x="253" y="288"/>
                </a:lnTo>
                <a:lnTo>
                  <a:pt x="398" y="144"/>
                </a:lnTo>
                <a:lnTo>
                  <a:pt x="253" y="0"/>
                </a:lnTo>
                <a:close/>
              </a:path>
            </a:pathLst>
          </a:custGeom>
          <a:solidFill>
            <a:srgbClr val="DBDBDB"/>
          </a:solidFill>
          <a:ln>
            <a:noFill/>
          </a:ln>
        </p:spPr>
        <p:txBody>
          <a:bodyPr vert="horz" wrap="square" lIns="91440" tIns="45720" rIns="91440" bIns="45720" numCol="1" anchor="t" anchorCtr="0" compatLnSpc="1">
            <a:prstTxWarp prst="textNoShape">
              <a:avLst/>
            </a:prstTxWarp>
          </a:bodyPr>
          <a:lstStyle/>
          <a:p>
            <a:endParaRPr lang="ru-RU"/>
          </a:p>
        </p:txBody>
      </p:sp>
      <p:sp>
        <p:nvSpPr>
          <p:cNvPr id="5" name="End shape">
            <a:extLst>
              <a:ext uri="{FF2B5EF4-FFF2-40B4-BE49-F238E27FC236}">
                <a16:creationId xmlns:a16="http://schemas.microsoft.com/office/drawing/2014/main" id="{5B5331B3-1B7C-65AD-D871-89F77B236487}"/>
              </a:ext>
            </a:extLst>
          </p:cNvPr>
          <p:cNvSpPr>
            <a:spLocks/>
          </p:cNvSpPr>
          <p:nvPr/>
        </p:nvSpPr>
        <p:spPr bwMode="auto">
          <a:xfrm>
            <a:off x="8249459" y="3281145"/>
            <a:ext cx="306432" cy="304725"/>
          </a:xfrm>
          <a:custGeom>
            <a:avLst/>
            <a:gdLst>
              <a:gd name="T0" fmla="*/ 325 w 325"/>
              <a:gd name="T1" fmla="*/ 288 h 288"/>
              <a:gd name="T2" fmla="*/ 325 w 325"/>
              <a:gd name="T3" fmla="*/ 0 h 288"/>
              <a:gd name="T4" fmla="*/ 0 w 325"/>
              <a:gd name="T5" fmla="*/ 0 h 288"/>
              <a:gd name="T6" fmla="*/ 145 w 325"/>
              <a:gd name="T7" fmla="*/ 144 h 288"/>
              <a:gd name="T8" fmla="*/ 0 w 325"/>
              <a:gd name="T9" fmla="*/ 288 h 288"/>
              <a:gd name="T10" fmla="*/ 325 w 325"/>
              <a:gd name="T11" fmla="*/ 288 h 288"/>
            </a:gdLst>
            <a:ahLst/>
            <a:cxnLst>
              <a:cxn ang="0">
                <a:pos x="T0" y="T1"/>
              </a:cxn>
              <a:cxn ang="0">
                <a:pos x="T2" y="T3"/>
              </a:cxn>
              <a:cxn ang="0">
                <a:pos x="T4" y="T5"/>
              </a:cxn>
              <a:cxn ang="0">
                <a:pos x="T6" y="T7"/>
              </a:cxn>
              <a:cxn ang="0">
                <a:pos x="T8" y="T9"/>
              </a:cxn>
              <a:cxn ang="0">
                <a:pos x="T10" y="T11"/>
              </a:cxn>
            </a:cxnLst>
            <a:rect l="0" t="0" r="r" b="b"/>
            <a:pathLst>
              <a:path w="325" h="288">
                <a:moveTo>
                  <a:pt x="325" y="288"/>
                </a:moveTo>
                <a:lnTo>
                  <a:pt x="325" y="0"/>
                </a:lnTo>
                <a:lnTo>
                  <a:pt x="0" y="0"/>
                </a:lnTo>
                <a:lnTo>
                  <a:pt x="145" y="144"/>
                </a:lnTo>
                <a:lnTo>
                  <a:pt x="0" y="288"/>
                </a:lnTo>
                <a:lnTo>
                  <a:pt x="325" y="288"/>
                </a:lnTo>
                <a:close/>
              </a:path>
            </a:pathLst>
          </a:custGeom>
          <a:solidFill>
            <a:srgbClr val="DBDBDB"/>
          </a:solidFill>
          <a:ln>
            <a:noFill/>
          </a:ln>
        </p:spPr>
        <p:txBody>
          <a:bodyPr vert="horz" wrap="square" lIns="91440" tIns="45720" rIns="91440" bIns="45720" numCol="1" anchor="t" anchorCtr="0" compatLnSpc="1">
            <a:prstTxWarp prst="textNoShape">
              <a:avLst/>
            </a:prstTxWarp>
          </a:bodyPr>
          <a:lstStyle/>
          <a:p>
            <a:endParaRPr lang="ru-RU"/>
          </a:p>
        </p:txBody>
      </p:sp>
      <p:grpSp>
        <p:nvGrpSpPr>
          <p:cNvPr id="6" name="D">
            <a:extLst>
              <a:ext uri="{FF2B5EF4-FFF2-40B4-BE49-F238E27FC236}">
                <a16:creationId xmlns:a16="http://schemas.microsoft.com/office/drawing/2014/main" id="{122B5D90-80BE-AA3D-8150-8A5192B7E1FB}"/>
              </a:ext>
            </a:extLst>
          </p:cNvPr>
          <p:cNvGrpSpPr/>
          <p:nvPr/>
        </p:nvGrpSpPr>
        <p:grpSpPr>
          <a:xfrm>
            <a:off x="6359958" y="2789140"/>
            <a:ext cx="2727004" cy="1289789"/>
            <a:chOff x="6687104" y="2633388"/>
            <a:chExt cx="2190003" cy="1285904"/>
          </a:xfrm>
        </p:grpSpPr>
        <p:sp>
          <p:nvSpPr>
            <p:cNvPr id="7" name="Oval 8">
              <a:extLst>
                <a:ext uri="{FF2B5EF4-FFF2-40B4-BE49-F238E27FC236}">
                  <a16:creationId xmlns:a16="http://schemas.microsoft.com/office/drawing/2014/main" id="{127180BA-7FD5-7087-AEB0-23244D14E47B}"/>
                </a:ext>
              </a:extLst>
            </p:cNvPr>
            <p:cNvSpPr>
              <a:spLocks noChangeArrowheads="1"/>
            </p:cNvSpPr>
            <p:nvPr/>
          </p:nvSpPr>
          <p:spPr bwMode="auto">
            <a:xfrm>
              <a:off x="7098520" y="2633388"/>
              <a:ext cx="1291215" cy="1285904"/>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sp>
          <p:nvSpPr>
            <p:cNvPr id="8" name="Freeform 9">
              <a:extLst>
                <a:ext uri="{FF2B5EF4-FFF2-40B4-BE49-F238E27FC236}">
                  <a16:creationId xmlns:a16="http://schemas.microsoft.com/office/drawing/2014/main" id="{6068F53A-6A88-5838-7744-AD4E6EA6041B}"/>
                </a:ext>
              </a:extLst>
            </p:cNvPr>
            <p:cNvSpPr>
              <a:spLocks/>
            </p:cNvSpPr>
            <p:nvPr/>
          </p:nvSpPr>
          <p:spPr bwMode="auto">
            <a:xfrm>
              <a:off x="6687104" y="3123910"/>
              <a:ext cx="2190003" cy="303807"/>
            </a:xfrm>
            <a:custGeom>
              <a:avLst/>
              <a:gdLst>
                <a:gd name="T0" fmla="*/ 1932 w 2076"/>
                <a:gd name="T1" fmla="*/ 0 h 288"/>
                <a:gd name="T2" fmla="*/ 0 w 2076"/>
                <a:gd name="T3" fmla="*/ 0 h 288"/>
                <a:gd name="T4" fmla="*/ 144 w 2076"/>
                <a:gd name="T5" fmla="*/ 144 h 288"/>
                <a:gd name="T6" fmla="*/ 0 w 2076"/>
                <a:gd name="T7" fmla="*/ 288 h 288"/>
                <a:gd name="T8" fmla="*/ 1932 w 2076"/>
                <a:gd name="T9" fmla="*/ 288 h 288"/>
                <a:gd name="T10" fmla="*/ 2076 w 2076"/>
                <a:gd name="T11" fmla="*/ 144 h 288"/>
                <a:gd name="T12" fmla="*/ 1932 w 2076"/>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2076" h="288">
                  <a:moveTo>
                    <a:pt x="1932" y="0"/>
                  </a:moveTo>
                  <a:lnTo>
                    <a:pt x="0" y="0"/>
                  </a:lnTo>
                  <a:lnTo>
                    <a:pt x="144" y="144"/>
                  </a:lnTo>
                  <a:lnTo>
                    <a:pt x="0" y="288"/>
                  </a:lnTo>
                  <a:lnTo>
                    <a:pt x="1932" y="288"/>
                  </a:lnTo>
                  <a:lnTo>
                    <a:pt x="2076" y="144"/>
                  </a:lnTo>
                  <a:lnTo>
                    <a:pt x="193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ru-RU"/>
            </a:p>
          </p:txBody>
        </p:sp>
        <p:sp>
          <p:nvSpPr>
            <p:cNvPr id="9" name="Oval 10">
              <a:extLst>
                <a:ext uri="{FF2B5EF4-FFF2-40B4-BE49-F238E27FC236}">
                  <a16:creationId xmlns:a16="http://schemas.microsoft.com/office/drawing/2014/main" id="{0B339F41-DF6E-C91A-6407-671FB41816D1}"/>
                </a:ext>
              </a:extLst>
            </p:cNvPr>
            <p:cNvSpPr>
              <a:spLocks noChangeArrowheads="1"/>
            </p:cNvSpPr>
            <p:nvPr/>
          </p:nvSpPr>
          <p:spPr bwMode="auto">
            <a:xfrm>
              <a:off x="7286295" y="2821159"/>
              <a:ext cx="914611" cy="910365"/>
            </a:xfrm>
            <a:prstGeom prst="ellipse">
              <a:avLst/>
            </a:prstGeom>
            <a:gradFill>
              <a:gsLst>
                <a:gs pos="0">
                  <a:srgbClr val="FEFFFF"/>
                </a:gs>
                <a:gs pos="100000">
                  <a:srgbClr val="DADBDB"/>
                </a:gs>
              </a:gsLst>
              <a:lin ang="2700000" scaled="1"/>
            </a:gradFill>
            <a:ln>
              <a:noFill/>
            </a:ln>
            <a:effectLst>
              <a:outerShdw blurRad="203200" dist="127000" dir="2700000" sx="96000" sy="96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10" name="Shape C">
            <a:extLst>
              <a:ext uri="{FF2B5EF4-FFF2-40B4-BE49-F238E27FC236}">
                <a16:creationId xmlns:a16="http://schemas.microsoft.com/office/drawing/2014/main" id="{767BDA65-64C7-AE11-4702-1A2BFA90B1A7}"/>
              </a:ext>
            </a:extLst>
          </p:cNvPr>
          <p:cNvGrpSpPr/>
          <p:nvPr/>
        </p:nvGrpSpPr>
        <p:grpSpPr>
          <a:xfrm>
            <a:off x="4469512" y="2789140"/>
            <a:ext cx="2569572" cy="1289789"/>
            <a:chOff x="4572001" y="2633388"/>
            <a:chExt cx="2191058" cy="1285904"/>
          </a:xfrm>
        </p:grpSpPr>
        <p:sp>
          <p:nvSpPr>
            <p:cNvPr id="11" name="Oval 11">
              <a:extLst>
                <a:ext uri="{FF2B5EF4-FFF2-40B4-BE49-F238E27FC236}">
                  <a16:creationId xmlns:a16="http://schemas.microsoft.com/office/drawing/2014/main" id="{3CEC2B0F-068F-07A6-483A-058E3DD0D160}"/>
                </a:ext>
              </a:extLst>
            </p:cNvPr>
            <p:cNvSpPr>
              <a:spLocks noChangeArrowheads="1"/>
            </p:cNvSpPr>
            <p:nvPr/>
          </p:nvSpPr>
          <p:spPr bwMode="auto">
            <a:xfrm>
              <a:off x="4983417" y="2633388"/>
              <a:ext cx="1292271" cy="1285904"/>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sp>
          <p:nvSpPr>
            <p:cNvPr id="12" name="Freeform 12">
              <a:extLst>
                <a:ext uri="{FF2B5EF4-FFF2-40B4-BE49-F238E27FC236}">
                  <a16:creationId xmlns:a16="http://schemas.microsoft.com/office/drawing/2014/main" id="{9EF707A6-ECD5-682E-719A-01C2A7330E64}"/>
                </a:ext>
              </a:extLst>
            </p:cNvPr>
            <p:cNvSpPr>
              <a:spLocks/>
            </p:cNvSpPr>
            <p:nvPr/>
          </p:nvSpPr>
          <p:spPr bwMode="auto">
            <a:xfrm>
              <a:off x="4572001" y="3123910"/>
              <a:ext cx="2191058" cy="303807"/>
            </a:xfrm>
            <a:custGeom>
              <a:avLst/>
              <a:gdLst>
                <a:gd name="T0" fmla="*/ 1932 w 2077"/>
                <a:gd name="T1" fmla="*/ 0 h 288"/>
                <a:gd name="T2" fmla="*/ 0 w 2077"/>
                <a:gd name="T3" fmla="*/ 0 h 288"/>
                <a:gd name="T4" fmla="*/ 145 w 2077"/>
                <a:gd name="T5" fmla="*/ 144 h 288"/>
                <a:gd name="T6" fmla="*/ 0 w 2077"/>
                <a:gd name="T7" fmla="*/ 288 h 288"/>
                <a:gd name="T8" fmla="*/ 1932 w 2077"/>
                <a:gd name="T9" fmla="*/ 288 h 288"/>
                <a:gd name="T10" fmla="*/ 2077 w 2077"/>
                <a:gd name="T11" fmla="*/ 144 h 288"/>
                <a:gd name="T12" fmla="*/ 1932 w 2077"/>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2077" h="288">
                  <a:moveTo>
                    <a:pt x="1932" y="0"/>
                  </a:moveTo>
                  <a:lnTo>
                    <a:pt x="0" y="0"/>
                  </a:lnTo>
                  <a:lnTo>
                    <a:pt x="145" y="144"/>
                  </a:lnTo>
                  <a:lnTo>
                    <a:pt x="0" y="288"/>
                  </a:lnTo>
                  <a:lnTo>
                    <a:pt x="1932" y="288"/>
                  </a:lnTo>
                  <a:lnTo>
                    <a:pt x="2077" y="144"/>
                  </a:lnTo>
                  <a:lnTo>
                    <a:pt x="1932"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ru-RU"/>
            </a:p>
          </p:txBody>
        </p:sp>
        <p:sp>
          <p:nvSpPr>
            <p:cNvPr id="13" name="Oval 13">
              <a:extLst>
                <a:ext uri="{FF2B5EF4-FFF2-40B4-BE49-F238E27FC236}">
                  <a16:creationId xmlns:a16="http://schemas.microsoft.com/office/drawing/2014/main" id="{9835B754-5B12-409C-EEAE-7555C2D0AD96}"/>
                </a:ext>
              </a:extLst>
            </p:cNvPr>
            <p:cNvSpPr>
              <a:spLocks noChangeArrowheads="1"/>
            </p:cNvSpPr>
            <p:nvPr/>
          </p:nvSpPr>
          <p:spPr bwMode="auto">
            <a:xfrm>
              <a:off x="5172247" y="2821159"/>
              <a:ext cx="914611" cy="910365"/>
            </a:xfrm>
            <a:prstGeom prst="ellipse">
              <a:avLst/>
            </a:prstGeom>
            <a:gradFill>
              <a:gsLst>
                <a:gs pos="0">
                  <a:srgbClr val="FEFFFF"/>
                </a:gs>
                <a:gs pos="100000">
                  <a:srgbClr val="DADBDB"/>
                </a:gs>
              </a:gsLst>
              <a:lin ang="2700000" scaled="1"/>
            </a:gradFill>
            <a:ln>
              <a:noFill/>
            </a:ln>
            <a:effectLst>
              <a:outerShdw blurRad="203200" dist="127000" dir="2700000" sx="96000" sy="96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14" name="Shape B">
            <a:extLst>
              <a:ext uri="{FF2B5EF4-FFF2-40B4-BE49-F238E27FC236}">
                <a16:creationId xmlns:a16="http://schemas.microsoft.com/office/drawing/2014/main" id="{E72BF258-B41A-609F-EE18-04741B9F08FB}"/>
              </a:ext>
            </a:extLst>
          </p:cNvPr>
          <p:cNvGrpSpPr/>
          <p:nvPr/>
        </p:nvGrpSpPr>
        <p:grpSpPr>
          <a:xfrm>
            <a:off x="2580007" y="2789140"/>
            <a:ext cx="2136863" cy="1289789"/>
            <a:chOff x="2457951" y="2633388"/>
            <a:chExt cx="2190003" cy="1285904"/>
          </a:xfrm>
        </p:grpSpPr>
        <p:sp>
          <p:nvSpPr>
            <p:cNvPr id="15" name="Oval 14">
              <a:extLst>
                <a:ext uri="{FF2B5EF4-FFF2-40B4-BE49-F238E27FC236}">
                  <a16:creationId xmlns:a16="http://schemas.microsoft.com/office/drawing/2014/main" id="{ED0ACA90-2329-1BDA-AD7B-C48F64A975C0}"/>
                </a:ext>
              </a:extLst>
            </p:cNvPr>
            <p:cNvSpPr>
              <a:spLocks noChangeArrowheads="1"/>
            </p:cNvSpPr>
            <p:nvPr/>
          </p:nvSpPr>
          <p:spPr bwMode="auto">
            <a:xfrm>
              <a:off x="2869368" y="2633388"/>
              <a:ext cx="1291215" cy="1285904"/>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ru-RU"/>
            </a:p>
          </p:txBody>
        </p:sp>
        <p:sp>
          <p:nvSpPr>
            <p:cNvPr id="16" name="Freeform 15">
              <a:extLst>
                <a:ext uri="{FF2B5EF4-FFF2-40B4-BE49-F238E27FC236}">
                  <a16:creationId xmlns:a16="http://schemas.microsoft.com/office/drawing/2014/main" id="{62B5F252-F3E6-0C95-6D1B-67FA27D4E867}"/>
                </a:ext>
              </a:extLst>
            </p:cNvPr>
            <p:cNvSpPr>
              <a:spLocks/>
            </p:cNvSpPr>
            <p:nvPr/>
          </p:nvSpPr>
          <p:spPr bwMode="auto">
            <a:xfrm>
              <a:off x="2457951" y="3123910"/>
              <a:ext cx="2190003" cy="303807"/>
            </a:xfrm>
            <a:custGeom>
              <a:avLst/>
              <a:gdLst>
                <a:gd name="T0" fmla="*/ 1932 w 2076"/>
                <a:gd name="T1" fmla="*/ 0 h 288"/>
                <a:gd name="T2" fmla="*/ 0 w 2076"/>
                <a:gd name="T3" fmla="*/ 0 h 288"/>
                <a:gd name="T4" fmla="*/ 144 w 2076"/>
                <a:gd name="T5" fmla="*/ 144 h 288"/>
                <a:gd name="T6" fmla="*/ 0 w 2076"/>
                <a:gd name="T7" fmla="*/ 288 h 288"/>
                <a:gd name="T8" fmla="*/ 1932 w 2076"/>
                <a:gd name="T9" fmla="*/ 288 h 288"/>
                <a:gd name="T10" fmla="*/ 2076 w 2076"/>
                <a:gd name="T11" fmla="*/ 144 h 288"/>
                <a:gd name="T12" fmla="*/ 1932 w 2076"/>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2076" h="288">
                  <a:moveTo>
                    <a:pt x="1932" y="0"/>
                  </a:moveTo>
                  <a:lnTo>
                    <a:pt x="0" y="0"/>
                  </a:lnTo>
                  <a:lnTo>
                    <a:pt x="144" y="144"/>
                  </a:lnTo>
                  <a:lnTo>
                    <a:pt x="0" y="288"/>
                  </a:lnTo>
                  <a:lnTo>
                    <a:pt x="1932" y="288"/>
                  </a:lnTo>
                  <a:lnTo>
                    <a:pt x="2076" y="144"/>
                  </a:lnTo>
                  <a:lnTo>
                    <a:pt x="1932"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ru-RU"/>
            </a:p>
          </p:txBody>
        </p:sp>
        <p:sp>
          <p:nvSpPr>
            <p:cNvPr id="17" name="Oval 16">
              <a:extLst>
                <a:ext uri="{FF2B5EF4-FFF2-40B4-BE49-F238E27FC236}">
                  <a16:creationId xmlns:a16="http://schemas.microsoft.com/office/drawing/2014/main" id="{962642BB-0F2C-905A-595F-56D595539D63}"/>
                </a:ext>
              </a:extLst>
            </p:cNvPr>
            <p:cNvSpPr>
              <a:spLocks noChangeArrowheads="1"/>
            </p:cNvSpPr>
            <p:nvPr/>
          </p:nvSpPr>
          <p:spPr bwMode="auto">
            <a:xfrm>
              <a:off x="3058198" y="2821159"/>
              <a:ext cx="913557" cy="910365"/>
            </a:xfrm>
            <a:prstGeom prst="ellipse">
              <a:avLst/>
            </a:prstGeom>
            <a:gradFill>
              <a:gsLst>
                <a:gs pos="0">
                  <a:srgbClr val="FEFFFF"/>
                </a:gs>
                <a:gs pos="100000">
                  <a:srgbClr val="DADBDB"/>
                </a:gs>
              </a:gsLst>
              <a:lin ang="2700000" scaled="1"/>
            </a:gradFill>
            <a:ln>
              <a:noFill/>
            </a:ln>
            <a:effectLst>
              <a:outerShdw blurRad="203200" dist="127000" dir="2700000" sx="96000" sy="96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18" name="Shape A">
            <a:extLst>
              <a:ext uri="{FF2B5EF4-FFF2-40B4-BE49-F238E27FC236}">
                <a16:creationId xmlns:a16="http://schemas.microsoft.com/office/drawing/2014/main" id="{06DD80B0-7CD2-D85E-6AB9-C5653A0E2724}"/>
              </a:ext>
            </a:extLst>
          </p:cNvPr>
          <p:cNvGrpSpPr/>
          <p:nvPr/>
        </p:nvGrpSpPr>
        <p:grpSpPr>
          <a:xfrm>
            <a:off x="689562" y="2789140"/>
            <a:ext cx="1958333" cy="1289789"/>
            <a:chOff x="342848" y="2633388"/>
            <a:chExt cx="2191058" cy="1285904"/>
          </a:xfrm>
        </p:grpSpPr>
        <p:sp>
          <p:nvSpPr>
            <p:cNvPr id="19" name="Oval 17">
              <a:extLst>
                <a:ext uri="{FF2B5EF4-FFF2-40B4-BE49-F238E27FC236}">
                  <a16:creationId xmlns:a16="http://schemas.microsoft.com/office/drawing/2014/main" id="{9D6E1197-7C3B-19A7-302D-F1E21FAA8F18}"/>
                </a:ext>
              </a:extLst>
            </p:cNvPr>
            <p:cNvSpPr>
              <a:spLocks noChangeArrowheads="1"/>
            </p:cNvSpPr>
            <p:nvPr/>
          </p:nvSpPr>
          <p:spPr bwMode="auto">
            <a:xfrm>
              <a:off x="754264" y="2633388"/>
              <a:ext cx="1292271" cy="1285904"/>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20" name="Freeform 18">
              <a:extLst>
                <a:ext uri="{FF2B5EF4-FFF2-40B4-BE49-F238E27FC236}">
                  <a16:creationId xmlns:a16="http://schemas.microsoft.com/office/drawing/2014/main" id="{B9FE8D99-6C00-ED9A-FF0F-194D7B0BB0E1}"/>
                </a:ext>
              </a:extLst>
            </p:cNvPr>
            <p:cNvSpPr>
              <a:spLocks/>
            </p:cNvSpPr>
            <p:nvPr/>
          </p:nvSpPr>
          <p:spPr bwMode="auto">
            <a:xfrm>
              <a:off x="342848" y="3123910"/>
              <a:ext cx="2191058" cy="303807"/>
            </a:xfrm>
            <a:custGeom>
              <a:avLst/>
              <a:gdLst>
                <a:gd name="T0" fmla="*/ 1932 w 2077"/>
                <a:gd name="T1" fmla="*/ 0 h 288"/>
                <a:gd name="T2" fmla="*/ 0 w 2077"/>
                <a:gd name="T3" fmla="*/ 0 h 288"/>
                <a:gd name="T4" fmla="*/ 145 w 2077"/>
                <a:gd name="T5" fmla="*/ 144 h 288"/>
                <a:gd name="T6" fmla="*/ 0 w 2077"/>
                <a:gd name="T7" fmla="*/ 288 h 288"/>
                <a:gd name="T8" fmla="*/ 1932 w 2077"/>
                <a:gd name="T9" fmla="*/ 288 h 288"/>
                <a:gd name="T10" fmla="*/ 2077 w 2077"/>
                <a:gd name="T11" fmla="*/ 144 h 288"/>
                <a:gd name="T12" fmla="*/ 1932 w 2077"/>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2077" h="288">
                  <a:moveTo>
                    <a:pt x="1932" y="0"/>
                  </a:moveTo>
                  <a:lnTo>
                    <a:pt x="0" y="0"/>
                  </a:lnTo>
                  <a:lnTo>
                    <a:pt x="145" y="144"/>
                  </a:lnTo>
                  <a:lnTo>
                    <a:pt x="0" y="288"/>
                  </a:lnTo>
                  <a:lnTo>
                    <a:pt x="1932" y="288"/>
                  </a:lnTo>
                  <a:lnTo>
                    <a:pt x="2077" y="144"/>
                  </a:lnTo>
                  <a:lnTo>
                    <a:pt x="193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ru-RU"/>
            </a:p>
          </p:txBody>
        </p:sp>
        <p:sp>
          <p:nvSpPr>
            <p:cNvPr id="21" name="Oval 19">
              <a:extLst>
                <a:ext uri="{FF2B5EF4-FFF2-40B4-BE49-F238E27FC236}">
                  <a16:creationId xmlns:a16="http://schemas.microsoft.com/office/drawing/2014/main" id="{4844AA24-690E-F4BA-9114-10002401D100}"/>
                </a:ext>
              </a:extLst>
            </p:cNvPr>
            <p:cNvSpPr>
              <a:spLocks noChangeArrowheads="1"/>
            </p:cNvSpPr>
            <p:nvPr/>
          </p:nvSpPr>
          <p:spPr bwMode="auto">
            <a:xfrm>
              <a:off x="943094" y="2821159"/>
              <a:ext cx="914611" cy="910365"/>
            </a:xfrm>
            <a:prstGeom prst="ellipse">
              <a:avLst/>
            </a:prstGeom>
            <a:gradFill>
              <a:gsLst>
                <a:gs pos="0">
                  <a:srgbClr val="FEFFFF"/>
                </a:gs>
                <a:gs pos="100000">
                  <a:srgbClr val="DADBDB"/>
                </a:gs>
              </a:gsLst>
              <a:lin ang="2700000" scaled="1"/>
            </a:gradFill>
            <a:ln>
              <a:noFill/>
            </a:ln>
            <a:effectLst>
              <a:outerShdw blurRad="203200" dist="127000" dir="2700000" sx="96000" sy="96000" algn="tl"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22" name="Lines D">
            <a:extLst>
              <a:ext uri="{FF2B5EF4-FFF2-40B4-BE49-F238E27FC236}">
                <a16:creationId xmlns:a16="http://schemas.microsoft.com/office/drawing/2014/main" id="{D945133B-55B3-9948-4D5A-D532B24852B4}"/>
              </a:ext>
            </a:extLst>
          </p:cNvPr>
          <p:cNvGrpSpPr/>
          <p:nvPr/>
        </p:nvGrpSpPr>
        <p:grpSpPr>
          <a:xfrm>
            <a:off x="6717302" y="3730823"/>
            <a:ext cx="1172925" cy="724779"/>
            <a:chOff x="7086916" y="3572235"/>
            <a:chExt cx="1312314" cy="722596"/>
          </a:xfrm>
        </p:grpSpPr>
        <p:sp>
          <p:nvSpPr>
            <p:cNvPr id="23" name="Freeform 35">
              <a:extLst>
                <a:ext uri="{FF2B5EF4-FFF2-40B4-BE49-F238E27FC236}">
                  <a16:creationId xmlns:a16="http://schemas.microsoft.com/office/drawing/2014/main" id="{6C6EFA57-A8B9-ABB7-2DEE-A2AD66A3C6D0}"/>
                </a:ext>
              </a:extLst>
            </p:cNvPr>
            <p:cNvSpPr>
              <a:spLocks/>
            </p:cNvSpPr>
            <p:nvPr/>
          </p:nvSpPr>
          <p:spPr bwMode="auto">
            <a:xfrm>
              <a:off x="7086916" y="3572235"/>
              <a:ext cx="42196" cy="77006"/>
            </a:xfrm>
            <a:custGeom>
              <a:avLst/>
              <a:gdLst>
                <a:gd name="T0" fmla="*/ 0 w 22"/>
                <a:gd name="T1" fmla="*/ 0 h 41"/>
                <a:gd name="T2" fmla="*/ 22 w 22"/>
                <a:gd name="T3" fmla="*/ 41 h 41"/>
              </a:gdLst>
              <a:ahLst/>
              <a:cxnLst>
                <a:cxn ang="0">
                  <a:pos x="T0" y="T1"/>
                </a:cxn>
                <a:cxn ang="0">
                  <a:pos x="T2" y="T3"/>
                </a:cxn>
              </a:cxnLst>
              <a:rect l="0" t="0" r="r" b="b"/>
              <a:pathLst>
                <a:path w="22" h="41">
                  <a:moveTo>
                    <a:pt x="0" y="0"/>
                  </a:moveTo>
                  <a:cubicBezTo>
                    <a:pt x="7" y="14"/>
                    <a:pt x="14" y="28"/>
                    <a:pt x="22" y="41"/>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Freeform 36">
              <a:extLst>
                <a:ext uri="{FF2B5EF4-FFF2-40B4-BE49-F238E27FC236}">
                  <a16:creationId xmlns:a16="http://schemas.microsoft.com/office/drawing/2014/main" id="{D3EBB616-3AA5-431E-6244-AABD218FF716}"/>
                </a:ext>
              </a:extLst>
            </p:cNvPr>
            <p:cNvSpPr>
              <a:spLocks/>
            </p:cNvSpPr>
            <p:nvPr/>
          </p:nvSpPr>
          <p:spPr bwMode="auto">
            <a:xfrm>
              <a:off x="8357034" y="3572235"/>
              <a:ext cx="42196" cy="77006"/>
            </a:xfrm>
            <a:custGeom>
              <a:avLst/>
              <a:gdLst>
                <a:gd name="T0" fmla="*/ 0 w 22"/>
                <a:gd name="T1" fmla="*/ 41 h 41"/>
                <a:gd name="T2" fmla="*/ 22 w 22"/>
                <a:gd name="T3" fmla="*/ 0 h 41"/>
              </a:gdLst>
              <a:ahLst/>
              <a:cxnLst>
                <a:cxn ang="0">
                  <a:pos x="T0" y="T1"/>
                </a:cxn>
                <a:cxn ang="0">
                  <a:pos x="T2" y="T3"/>
                </a:cxn>
              </a:cxnLst>
              <a:rect l="0" t="0" r="r" b="b"/>
              <a:pathLst>
                <a:path w="22" h="41">
                  <a:moveTo>
                    <a:pt x="0" y="41"/>
                  </a:moveTo>
                  <a:cubicBezTo>
                    <a:pt x="8" y="28"/>
                    <a:pt x="16" y="14"/>
                    <a:pt x="22" y="0"/>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Freeform 37">
              <a:extLst>
                <a:ext uri="{FF2B5EF4-FFF2-40B4-BE49-F238E27FC236}">
                  <a16:creationId xmlns:a16="http://schemas.microsoft.com/office/drawing/2014/main" id="{3BBAC33B-7944-CA33-3476-6933F313E540}"/>
                </a:ext>
              </a:extLst>
            </p:cNvPr>
            <p:cNvSpPr>
              <a:spLocks/>
            </p:cNvSpPr>
            <p:nvPr/>
          </p:nvSpPr>
          <p:spPr bwMode="auto">
            <a:xfrm>
              <a:off x="7178694" y="3719919"/>
              <a:ext cx="1128759" cy="273215"/>
            </a:xfrm>
            <a:custGeom>
              <a:avLst/>
              <a:gdLst>
                <a:gd name="T0" fmla="*/ 0 w 593"/>
                <a:gd name="T1" fmla="*/ 0 h 144"/>
                <a:gd name="T2" fmla="*/ 297 w 593"/>
                <a:gd name="T3" fmla="*/ 144 h 144"/>
                <a:gd name="T4" fmla="*/ 593 w 593"/>
                <a:gd name="T5" fmla="*/ 0 h 144"/>
              </a:gdLst>
              <a:ahLst/>
              <a:cxnLst>
                <a:cxn ang="0">
                  <a:pos x="T0" y="T1"/>
                </a:cxn>
                <a:cxn ang="0">
                  <a:pos x="T2" y="T3"/>
                </a:cxn>
                <a:cxn ang="0">
                  <a:pos x="T4" y="T5"/>
                </a:cxn>
              </a:cxnLst>
              <a:rect l="0" t="0" r="r" b="b"/>
              <a:pathLst>
                <a:path w="593" h="144">
                  <a:moveTo>
                    <a:pt x="0" y="0"/>
                  </a:moveTo>
                  <a:cubicBezTo>
                    <a:pt x="70" y="88"/>
                    <a:pt x="177" y="144"/>
                    <a:pt x="297" y="144"/>
                  </a:cubicBezTo>
                  <a:cubicBezTo>
                    <a:pt x="417" y="144"/>
                    <a:pt x="524" y="88"/>
                    <a:pt x="593" y="0"/>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Line 38">
              <a:extLst>
                <a:ext uri="{FF2B5EF4-FFF2-40B4-BE49-F238E27FC236}">
                  <a16:creationId xmlns:a16="http://schemas.microsoft.com/office/drawing/2014/main" id="{183CFF2D-A499-39E0-3B02-C0AE76DC784D}"/>
                </a:ext>
              </a:extLst>
            </p:cNvPr>
            <p:cNvSpPr>
              <a:spLocks noChangeShapeType="1"/>
            </p:cNvSpPr>
            <p:nvPr/>
          </p:nvSpPr>
          <p:spPr bwMode="auto">
            <a:xfrm>
              <a:off x="7744129" y="3993134"/>
              <a:ext cx="0" cy="301697"/>
            </a:xfrm>
            <a:prstGeom prst="line">
              <a:avLst/>
            </a:prstGeom>
            <a:noFill/>
            <a:ln w="19050" cap="rnd">
              <a:solidFill>
                <a:srgbClr val="C6CE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Oval 39">
              <a:extLst>
                <a:ext uri="{FF2B5EF4-FFF2-40B4-BE49-F238E27FC236}">
                  <a16:creationId xmlns:a16="http://schemas.microsoft.com/office/drawing/2014/main" id="{365BDB00-5C2E-6F79-15C9-BDD1361103A3}"/>
                </a:ext>
              </a:extLst>
            </p:cNvPr>
            <p:cNvSpPr>
              <a:spLocks noChangeArrowheads="1"/>
            </p:cNvSpPr>
            <p:nvPr/>
          </p:nvSpPr>
          <p:spPr bwMode="auto">
            <a:xfrm>
              <a:off x="7708261" y="3957269"/>
              <a:ext cx="71734" cy="71732"/>
            </a:xfrm>
            <a:prstGeom prst="ellipse">
              <a:avLst/>
            </a:pr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8" name="Lines C">
            <a:extLst>
              <a:ext uri="{FF2B5EF4-FFF2-40B4-BE49-F238E27FC236}">
                <a16:creationId xmlns:a16="http://schemas.microsoft.com/office/drawing/2014/main" id="{55B4C415-7C4D-2B82-1D4F-73731B5DC761}"/>
              </a:ext>
            </a:extLst>
          </p:cNvPr>
          <p:cNvGrpSpPr/>
          <p:nvPr/>
        </p:nvGrpSpPr>
        <p:grpSpPr>
          <a:xfrm>
            <a:off x="5122826" y="2483994"/>
            <a:ext cx="1173867" cy="724780"/>
            <a:chOff x="4971813" y="2257849"/>
            <a:chExt cx="1313368" cy="722597"/>
          </a:xfrm>
        </p:grpSpPr>
        <p:sp>
          <p:nvSpPr>
            <p:cNvPr id="29" name="Freeform 25">
              <a:extLst>
                <a:ext uri="{FF2B5EF4-FFF2-40B4-BE49-F238E27FC236}">
                  <a16:creationId xmlns:a16="http://schemas.microsoft.com/office/drawing/2014/main" id="{34C5A01A-5906-CFE0-9A04-762F814A8E4C}"/>
                </a:ext>
              </a:extLst>
            </p:cNvPr>
            <p:cNvSpPr>
              <a:spLocks/>
            </p:cNvSpPr>
            <p:nvPr/>
          </p:nvSpPr>
          <p:spPr bwMode="auto">
            <a:xfrm>
              <a:off x="4971813" y="2902384"/>
              <a:ext cx="42196" cy="78062"/>
            </a:xfrm>
            <a:custGeom>
              <a:avLst/>
              <a:gdLst>
                <a:gd name="T0" fmla="*/ 0 w 22"/>
                <a:gd name="T1" fmla="*/ 41 h 41"/>
                <a:gd name="T2" fmla="*/ 22 w 22"/>
                <a:gd name="T3" fmla="*/ 0 h 41"/>
              </a:gdLst>
              <a:ahLst/>
              <a:cxnLst>
                <a:cxn ang="0">
                  <a:pos x="T0" y="T1"/>
                </a:cxn>
                <a:cxn ang="0">
                  <a:pos x="T2" y="T3"/>
                </a:cxn>
              </a:cxnLst>
              <a:rect l="0" t="0" r="r" b="b"/>
              <a:pathLst>
                <a:path w="22" h="41">
                  <a:moveTo>
                    <a:pt x="0" y="41"/>
                  </a:moveTo>
                  <a:cubicBezTo>
                    <a:pt x="7" y="27"/>
                    <a:pt x="14" y="13"/>
                    <a:pt x="22" y="0"/>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Freeform 26">
              <a:extLst>
                <a:ext uri="{FF2B5EF4-FFF2-40B4-BE49-F238E27FC236}">
                  <a16:creationId xmlns:a16="http://schemas.microsoft.com/office/drawing/2014/main" id="{BE8D9BD4-99F8-6993-ABF5-E40B72942F61}"/>
                </a:ext>
              </a:extLst>
            </p:cNvPr>
            <p:cNvSpPr>
              <a:spLocks/>
            </p:cNvSpPr>
            <p:nvPr/>
          </p:nvSpPr>
          <p:spPr bwMode="auto">
            <a:xfrm>
              <a:off x="6242985" y="2902384"/>
              <a:ext cx="42196" cy="78062"/>
            </a:xfrm>
            <a:custGeom>
              <a:avLst/>
              <a:gdLst>
                <a:gd name="T0" fmla="*/ 0 w 22"/>
                <a:gd name="T1" fmla="*/ 0 h 41"/>
                <a:gd name="T2" fmla="*/ 22 w 22"/>
                <a:gd name="T3" fmla="*/ 41 h 41"/>
              </a:gdLst>
              <a:ahLst/>
              <a:cxnLst>
                <a:cxn ang="0">
                  <a:pos x="T0" y="T1"/>
                </a:cxn>
                <a:cxn ang="0">
                  <a:pos x="T2" y="T3"/>
                </a:cxn>
              </a:cxnLst>
              <a:rect l="0" t="0" r="r" b="b"/>
              <a:pathLst>
                <a:path w="22" h="41">
                  <a:moveTo>
                    <a:pt x="0" y="0"/>
                  </a:moveTo>
                  <a:cubicBezTo>
                    <a:pt x="9" y="13"/>
                    <a:pt x="16" y="27"/>
                    <a:pt x="22" y="41"/>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 name="Freeform 27">
              <a:extLst>
                <a:ext uri="{FF2B5EF4-FFF2-40B4-BE49-F238E27FC236}">
                  <a16:creationId xmlns:a16="http://schemas.microsoft.com/office/drawing/2014/main" id="{97DD6B00-AA26-5020-A9B5-399DC5AA402F}"/>
                </a:ext>
              </a:extLst>
            </p:cNvPr>
            <p:cNvSpPr>
              <a:spLocks/>
            </p:cNvSpPr>
            <p:nvPr/>
          </p:nvSpPr>
          <p:spPr bwMode="auto">
            <a:xfrm>
              <a:off x="5065700" y="2558492"/>
              <a:ext cx="1127704" cy="273215"/>
            </a:xfrm>
            <a:custGeom>
              <a:avLst/>
              <a:gdLst>
                <a:gd name="T0" fmla="*/ 0 w 592"/>
                <a:gd name="T1" fmla="*/ 144 h 144"/>
                <a:gd name="T2" fmla="*/ 296 w 592"/>
                <a:gd name="T3" fmla="*/ 0 h 144"/>
                <a:gd name="T4" fmla="*/ 592 w 592"/>
                <a:gd name="T5" fmla="*/ 144 h 144"/>
              </a:gdLst>
              <a:ahLst/>
              <a:cxnLst>
                <a:cxn ang="0">
                  <a:pos x="T0" y="T1"/>
                </a:cxn>
                <a:cxn ang="0">
                  <a:pos x="T2" y="T3"/>
                </a:cxn>
                <a:cxn ang="0">
                  <a:pos x="T4" y="T5"/>
                </a:cxn>
              </a:cxnLst>
              <a:rect l="0" t="0" r="r" b="b"/>
              <a:pathLst>
                <a:path w="592" h="144">
                  <a:moveTo>
                    <a:pt x="0" y="144"/>
                  </a:moveTo>
                  <a:cubicBezTo>
                    <a:pt x="69" y="56"/>
                    <a:pt x="176" y="0"/>
                    <a:pt x="296" y="0"/>
                  </a:cubicBezTo>
                  <a:cubicBezTo>
                    <a:pt x="416" y="0"/>
                    <a:pt x="523" y="56"/>
                    <a:pt x="592" y="144"/>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 name="Line 28">
              <a:extLst>
                <a:ext uri="{FF2B5EF4-FFF2-40B4-BE49-F238E27FC236}">
                  <a16:creationId xmlns:a16="http://schemas.microsoft.com/office/drawing/2014/main" id="{11CC186C-DAAF-C354-3808-AF9F4860EF08}"/>
                </a:ext>
              </a:extLst>
            </p:cNvPr>
            <p:cNvSpPr>
              <a:spLocks noChangeShapeType="1"/>
            </p:cNvSpPr>
            <p:nvPr/>
          </p:nvSpPr>
          <p:spPr bwMode="auto">
            <a:xfrm flipV="1">
              <a:off x="5629024" y="2257849"/>
              <a:ext cx="0" cy="300641"/>
            </a:xfrm>
            <a:prstGeom prst="line">
              <a:avLst/>
            </a:prstGeom>
            <a:noFill/>
            <a:ln w="19050" cap="rnd">
              <a:solidFill>
                <a:srgbClr val="C6CE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3" name="Oval 29">
              <a:extLst>
                <a:ext uri="{FF2B5EF4-FFF2-40B4-BE49-F238E27FC236}">
                  <a16:creationId xmlns:a16="http://schemas.microsoft.com/office/drawing/2014/main" id="{C94464AF-99B4-2725-C95A-4B592D09373C}"/>
                </a:ext>
              </a:extLst>
            </p:cNvPr>
            <p:cNvSpPr>
              <a:spLocks noChangeArrowheads="1"/>
            </p:cNvSpPr>
            <p:nvPr/>
          </p:nvSpPr>
          <p:spPr bwMode="auto">
            <a:xfrm>
              <a:off x="5593158" y="2522626"/>
              <a:ext cx="72790" cy="72788"/>
            </a:xfrm>
            <a:prstGeom prst="ellipse">
              <a:avLst/>
            </a:pr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4" name="Lines B">
            <a:extLst>
              <a:ext uri="{FF2B5EF4-FFF2-40B4-BE49-F238E27FC236}">
                <a16:creationId xmlns:a16="http://schemas.microsoft.com/office/drawing/2014/main" id="{70968A79-F313-C960-6820-E0418BEE480D}"/>
              </a:ext>
            </a:extLst>
          </p:cNvPr>
          <p:cNvGrpSpPr/>
          <p:nvPr/>
        </p:nvGrpSpPr>
        <p:grpSpPr>
          <a:xfrm>
            <a:off x="2939239" y="3730823"/>
            <a:ext cx="1172925" cy="724779"/>
            <a:chOff x="2859873" y="3572235"/>
            <a:chExt cx="1312314" cy="722596"/>
          </a:xfrm>
        </p:grpSpPr>
        <p:sp>
          <p:nvSpPr>
            <p:cNvPr id="35" name="Freeform 30">
              <a:extLst>
                <a:ext uri="{FF2B5EF4-FFF2-40B4-BE49-F238E27FC236}">
                  <a16:creationId xmlns:a16="http://schemas.microsoft.com/office/drawing/2014/main" id="{EE97B01E-91CE-06FF-3759-5C49AA11CBD2}"/>
                </a:ext>
              </a:extLst>
            </p:cNvPr>
            <p:cNvSpPr>
              <a:spLocks/>
            </p:cNvSpPr>
            <p:nvPr/>
          </p:nvSpPr>
          <p:spPr bwMode="auto">
            <a:xfrm>
              <a:off x="2859873" y="3572235"/>
              <a:ext cx="41142" cy="77006"/>
            </a:xfrm>
            <a:custGeom>
              <a:avLst/>
              <a:gdLst>
                <a:gd name="T0" fmla="*/ 0 w 22"/>
                <a:gd name="T1" fmla="*/ 0 h 41"/>
                <a:gd name="T2" fmla="*/ 22 w 22"/>
                <a:gd name="T3" fmla="*/ 41 h 41"/>
              </a:gdLst>
              <a:ahLst/>
              <a:cxnLst>
                <a:cxn ang="0">
                  <a:pos x="T0" y="T1"/>
                </a:cxn>
                <a:cxn ang="0">
                  <a:pos x="T2" y="T3"/>
                </a:cxn>
              </a:cxnLst>
              <a:rect l="0" t="0" r="r" b="b"/>
              <a:pathLst>
                <a:path w="22" h="41">
                  <a:moveTo>
                    <a:pt x="0" y="0"/>
                  </a:moveTo>
                  <a:cubicBezTo>
                    <a:pt x="6" y="14"/>
                    <a:pt x="13" y="28"/>
                    <a:pt x="22" y="41"/>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6" name="Freeform 31">
              <a:extLst>
                <a:ext uri="{FF2B5EF4-FFF2-40B4-BE49-F238E27FC236}">
                  <a16:creationId xmlns:a16="http://schemas.microsoft.com/office/drawing/2014/main" id="{AA0151E4-EC07-8493-CC17-B10E751FBE14}"/>
                </a:ext>
              </a:extLst>
            </p:cNvPr>
            <p:cNvSpPr>
              <a:spLocks/>
            </p:cNvSpPr>
            <p:nvPr/>
          </p:nvSpPr>
          <p:spPr bwMode="auto">
            <a:xfrm>
              <a:off x="4129991" y="3572235"/>
              <a:ext cx="42196" cy="77006"/>
            </a:xfrm>
            <a:custGeom>
              <a:avLst/>
              <a:gdLst>
                <a:gd name="T0" fmla="*/ 0 w 22"/>
                <a:gd name="T1" fmla="*/ 41 h 41"/>
                <a:gd name="T2" fmla="*/ 22 w 22"/>
                <a:gd name="T3" fmla="*/ 0 h 41"/>
              </a:gdLst>
              <a:ahLst/>
              <a:cxnLst>
                <a:cxn ang="0">
                  <a:pos x="T0" y="T1"/>
                </a:cxn>
                <a:cxn ang="0">
                  <a:pos x="T2" y="T3"/>
                </a:cxn>
              </a:cxnLst>
              <a:rect l="0" t="0" r="r" b="b"/>
              <a:pathLst>
                <a:path w="22" h="41">
                  <a:moveTo>
                    <a:pt x="0" y="41"/>
                  </a:moveTo>
                  <a:cubicBezTo>
                    <a:pt x="8" y="28"/>
                    <a:pt x="15" y="14"/>
                    <a:pt x="22" y="0"/>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7" name="Freeform 32">
              <a:extLst>
                <a:ext uri="{FF2B5EF4-FFF2-40B4-BE49-F238E27FC236}">
                  <a16:creationId xmlns:a16="http://schemas.microsoft.com/office/drawing/2014/main" id="{425329A1-A211-5E3B-CACC-2F2424404A1B}"/>
                </a:ext>
              </a:extLst>
            </p:cNvPr>
            <p:cNvSpPr>
              <a:spLocks/>
            </p:cNvSpPr>
            <p:nvPr/>
          </p:nvSpPr>
          <p:spPr bwMode="auto">
            <a:xfrm>
              <a:off x="2950596" y="3719919"/>
              <a:ext cx="1127704" cy="273215"/>
            </a:xfrm>
            <a:custGeom>
              <a:avLst/>
              <a:gdLst>
                <a:gd name="T0" fmla="*/ 0 w 592"/>
                <a:gd name="T1" fmla="*/ 0 h 144"/>
                <a:gd name="T2" fmla="*/ 296 w 592"/>
                <a:gd name="T3" fmla="*/ 144 h 144"/>
                <a:gd name="T4" fmla="*/ 592 w 592"/>
                <a:gd name="T5" fmla="*/ 0 h 144"/>
              </a:gdLst>
              <a:ahLst/>
              <a:cxnLst>
                <a:cxn ang="0">
                  <a:pos x="T0" y="T1"/>
                </a:cxn>
                <a:cxn ang="0">
                  <a:pos x="T2" y="T3"/>
                </a:cxn>
                <a:cxn ang="0">
                  <a:pos x="T4" y="T5"/>
                </a:cxn>
              </a:cxnLst>
              <a:rect l="0" t="0" r="r" b="b"/>
              <a:pathLst>
                <a:path w="592" h="144">
                  <a:moveTo>
                    <a:pt x="0" y="0"/>
                  </a:moveTo>
                  <a:cubicBezTo>
                    <a:pt x="69" y="88"/>
                    <a:pt x="176" y="144"/>
                    <a:pt x="296" y="144"/>
                  </a:cubicBezTo>
                  <a:cubicBezTo>
                    <a:pt x="416" y="144"/>
                    <a:pt x="523" y="88"/>
                    <a:pt x="592" y="0"/>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Line 33">
              <a:extLst>
                <a:ext uri="{FF2B5EF4-FFF2-40B4-BE49-F238E27FC236}">
                  <a16:creationId xmlns:a16="http://schemas.microsoft.com/office/drawing/2014/main" id="{95A6E869-40F1-A699-7F89-FA5966CF5B6B}"/>
                </a:ext>
              </a:extLst>
            </p:cNvPr>
            <p:cNvSpPr>
              <a:spLocks noChangeShapeType="1"/>
            </p:cNvSpPr>
            <p:nvPr/>
          </p:nvSpPr>
          <p:spPr bwMode="auto">
            <a:xfrm>
              <a:off x="3514976" y="3993134"/>
              <a:ext cx="0" cy="301697"/>
            </a:xfrm>
            <a:prstGeom prst="line">
              <a:avLst/>
            </a:prstGeom>
            <a:noFill/>
            <a:ln w="19050" cap="rnd">
              <a:solidFill>
                <a:srgbClr val="C6CE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9" name="Oval 34">
              <a:extLst>
                <a:ext uri="{FF2B5EF4-FFF2-40B4-BE49-F238E27FC236}">
                  <a16:creationId xmlns:a16="http://schemas.microsoft.com/office/drawing/2014/main" id="{27BC8147-D40E-ED11-CCBF-DCA20C9B3F64}"/>
                </a:ext>
              </a:extLst>
            </p:cNvPr>
            <p:cNvSpPr>
              <a:spLocks noChangeArrowheads="1"/>
            </p:cNvSpPr>
            <p:nvPr/>
          </p:nvSpPr>
          <p:spPr bwMode="auto">
            <a:xfrm>
              <a:off x="3479108" y="3957269"/>
              <a:ext cx="71734" cy="71732"/>
            </a:xfrm>
            <a:prstGeom prst="ellipse">
              <a:avLst/>
            </a:pr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0" name="Lines A">
            <a:extLst>
              <a:ext uri="{FF2B5EF4-FFF2-40B4-BE49-F238E27FC236}">
                <a16:creationId xmlns:a16="http://schemas.microsoft.com/office/drawing/2014/main" id="{96652558-E697-2C39-0532-A89668753C2C}"/>
              </a:ext>
            </a:extLst>
          </p:cNvPr>
          <p:cNvGrpSpPr/>
          <p:nvPr/>
        </p:nvGrpSpPr>
        <p:grpSpPr>
          <a:xfrm>
            <a:off x="1048321" y="2495948"/>
            <a:ext cx="1172925" cy="724780"/>
            <a:chOff x="744770" y="2257849"/>
            <a:chExt cx="1312314" cy="722597"/>
          </a:xfrm>
        </p:grpSpPr>
        <p:sp>
          <p:nvSpPr>
            <p:cNvPr id="41" name="Freeform 20">
              <a:extLst>
                <a:ext uri="{FF2B5EF4-FFF2-40B4-BE49-F238E27FC236}">
                  <a16:creationId xmlns:a16="http://schemas.microsoft.com/office/drawing/2014/main" id="{095ED4A6-17A7-2D56-6EC1-823E4DB7C4DE}"/>
                </a:ext>
              </a:extLst>
            </p:cNvPr>
            <p:cNvSpPr>
              <a:spLocks/>
            </p:cNvSpPr>
            <p:nvPr/>
          </p:nvSpPr>
          <p:spPr bwMode="auto">
            <a:xfrm>
              <a:off x="744770" y="2902384"/>
              <a:ext cx="42196" cy="78062"/>
            </a:xfrm>
            <a:custGeom>
              <a:avLst/>
              <a:gdLst>
                <a:gd name="T0" fmla="*/ 0 w 22"/>
                <a:gd name="T1" fmla="*/ 41 h 41"/>
                <a:gd name="T2" fmla="*/ 22 w 22"/>
                <a:gd name="T3" fmla="*/ 0 h 41"/>
              </a:gdLst>
              <a:ahLst/>
              <a:cxnLst>
                <a:cxn ang="0">
                  <a:pos x="T0" y="T1"/>
                </a:cxn>
                <a:cxn ang="0">
                  <a:pos x="T2" y="T3"/>
                </a:cxn>
              </a:cxnLst>
              <a:rect l="0" t="0" r="r" b="b"/>
              <a:pathLst>
                <a:path w="22" h="41">
                  <a:moveTo>
                    <a:pt x="0" y="41"/>
                  </a:moveTo>
                  <a:cubicBezTo>
                    <a:pt x="6" y="27"/>
                    <a:pt x="14" y="13"/>
                    <a:pt x="22" y="0"/>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2" name="Freeform 21">
              <a:extLst>
                <a:ext uri="{FF2B5EF4-FFF2-40B4-BE49-F238E27FC236}">
                  <a16:creationId xmlns:a16="http://schemas.microsoft.com/office/drawing/2014/main" id="{7D46885E-9FC2-E59C-CB6C-BF0235C40E0D}"/>
                </a:ext>
              </a:extLst>
            </p:cNvPr>
            <p:cNvSpPr>
              <a:spLocks/>
            </p:cNvSpPr>
            <p:nvPr/>
          </p:nvSpPr>
          <p:spPr bwMode="auto">
            <a:xfrm>
              <a:off x="2015942" y="2902384"/>
              <a:ext cx="41142" cy="78062"/>
            </a:xfrm>
            <a:custGeom>
              <a:avLst/>
              <a:gdLst>
                <a:gd name="T0" fmla="*/ 0 w 22"/>
                <a:gd name="T1" fmla="*/ 0 h 41"/>
                <a:gd name="T2" fmla="*/ 22 w 22"/>
                <a:gd name="T3" fmla="*/ 41 h 41"/>
              </a:gdLst>
              <a:ahLst/>
              <a:cxnLst>
                <a:cxn ang="0">
                  <a:pos x="T0" y="T1"/>
                </a:cxn>
                <a:cxn ang="0">
                  <a:pos x="T2" y="T3"/>
                </a:cxn>
              </a:cxnLst>
              <a:rect l="0" t="0" r="r" b="b"/>
              <a:pathLst>
                <a:path w="22" h="41">
                  <a:moveTo>
                    <a:pt x="0" y="0"/>
                  </a:moveTo>
                  <a:cubicBezTo>
                    <a:pt x="8" y="13"/>
                    <a:pt x="15" y="27"/>
                    <a:pt x="22" y="41"/>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3" name="Freeform 22">
              <a:extLst>
                <a:ext uri="{FF2B5EF4-FFF2-40B4-BE49-F238E27FC236}">
                  <a16:creationId xmlns:a16="http://schemas.microsoft.com/office/drawing/2014/main" id="{3706E121-07F7-0169-0FAB-70C008E9F4CB}"/>
                </a:ext>
              </a:extLst>
            </p:cNvPr>
            <p:cNvSpPr>
              <a:spLocks/>
            </p:cNvSpPr>
            <p:nvPr/>
          </p:nvSpPr>
          <p:spPr bwMode="auto">
            <a:xfrm>
              <a:off x="836547" y="2558492"/>
              <a:ext cx="1129813" cy="273215"/>
            </a:xfrm>
            <a:custGeom>
              <a:avLst/>
              <a:gdLst>
                <a:gd name="T0" fmla="*/ 0 w 593"/>
                <a:gd name="T1" fmla="*/ 144 h 144"/>
                <a:gd name="T2" fmla="*/ 296 w 593"/>
                <a:gd name="T3" fmla="*/ 0 h 144"/>
                <a:gd name="T4" fmla="*/ 593 w 593"/>
                <a:gd name="T5" fmla="*/ 144 h 144"/>
              </a:gdLst>
              <a:ahLst/>
              <a:cxnLst>
                <a:cxn ang="0">
                  <a:pos x="T0" y="T1"/>
                </a:cxn>
                <a:cxn ang="0">
                  <a:pos x="T2" y="T3"/>
                </a:cxn>
                <a:cxn ang="0">
                  <a:pos x="T4" y="T5"/>
                </a:cxn>
              </a:cxnLst>
              <a:rect l="0" t="0" r="r" b="b"/>
              <a:pathLst>
                <a:path w="593" h="144">
                  <a:moveTo>
                    <a:pt x="0" y="144"/>
                  </a:moveTo>
                  <a:cubicBezTo>
                    <a:pt x="69" y="56"/>
                    <a:pt x="176" y="0"/>
                    <a:pt x="296" y="0"/>
                  </a:cubicBezTo>
                  <a:cubicBezTo>
                    <a:pt x="416" y="0"/>
                    <a:pt x="523" y="56"/>
                    <a:pt x="593" y="144"/>
                  </a:cubicBezTo>
                </a:path>
              </a:pathLst>
            </a:custGeom>
            <a:noFill/>
            <a:ln w="19050" cap="rnd">
              <a:solidFill>
                <a:srgbClr val="C6CEC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4" name="Line 23">
              <a:extLst>
                <a:ext uri="{FF2B5EF4-FFF2-40B4-BE49-F238E27FC236}">
                  <a16:creationId xmlns:a16="http://schemas.microsoft.com/office/drawing/2014/main" id="{4BA9E464-5532-9BE2-9819-9B443562B2F5}"/>
                </a:ext>
              </a:extLst>
            </p:cNvPr>
            <p:cNvSpPr>
              <a:spLocks noChangeShapeType="1"/>
            </p:cNvSpPr>
            <p:nvPr/>
          </p:nvSpPr>
          <p:spPr bwMode="auto">
            <a:xfrm flipV="1">
              <a:off x="1399871" y="2257849"/>
              <a:ext cx="0" cy="300641"/>
            </a:xfrm>
            <a:prstGeom prst="line">
              <a:avLst/>
            </a:prstGeom>
            <a:noFill/>
            <a:ln w="19050" cap="rnd">
              <a:solidFill>
                <a:srgbClr val="C6CE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5" name="Oval 24">
              <a:extLst>
                <a:ext uri="{FF2B5EF4-FFF2-40B4-BE49-F238E27FC236}">
                  <a16:creationId xmlns:a16="http://schemas.microsoft.com/office/drawing/2014/main" id="{4C793E73-406A-2E39-F67D-A9C34C3778F1}"/>
                </a:ext>
              </a:extLst>
            </p:cNvPr>
            <p:cNvSpPr>
              <a:spLocks noChangeArrowheads="1"/>
            </p:cNvSpPr>
            <p:nvPr/>
          </p:nvSpPr>
          <p:spPr bwMode="auto">
            <a:xfrm>
              <a:off x="1364005" y="2522626"/>
              <a:ext cx="72790" cy="72788"/>
            </a:xfrm>
            <a:prstGeom prst="ellipse">
              <a:avLst/>
            </a:pr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6" name="TextBox 68">
            <a:extLst>
              <a:ext uri="{FF2B5EF4-FFF2-40B4-BE49-F238E27FC236}">
                <a16:creationId xmlns:a16="http://schemas.microsoft.com/office/drawing/2014/main" id="{D2FE2548-A5CC-BCA6-D85D-746B33008D5A}"/>
              </a:ext>
            </a:extLst>
          </p:cNvPr>
          <p:cNvSpPr txBox="1"/>
          <p:nvPr/>
        </p:nvSpPr>
        <p:spPr>
          <a:xfrm>
            <a:off x="286622" y="1267445"/>
            <a:ext cx="2947222" cy="105560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1400" b="0" i="0" u="none" strike="noStrike" baseline="0" dirty="0">
                <a:latin typeface="TimesNewRomanPSMT"/>
              </a:rPr>
              <a:t>Acil durumları </a:t>
            </a:r>
            <a:r>
              <a:rPr lang="tr-TR" sz="1400" b="1" i="0" u="none" strike="noStrike" baseline="0" dirty="0">
                <a:latin typeface="TimesNewRomanPSMT"/>
              </a:rPr>
              <a:t>önlemek</a:t>
            </a:r>
            <a:r>
              <a:rPr lang="tr-TR" sz="1400" b="0" i="0" u="none" strike="noStrike" baseline="0" dirty="0">
                <a:latin typeface="TimesNewRomanPSMT"/>
              </a:rPr>
              <a:t> veya </a:t>
            </a:r>
            <a:r>
              <a:rPr lang="tr-TR" sz="1400" b="1" i="0" u="none" strike="noStrike" baseline="0" dirty="0">
                <a:latin typeface="TimesNewRomanPSMT"/>
              </a:rPr>
              <a:t>etkilerini azaltmak </a:t>
            </a:r>
            <a:r>
              <a:rPr lang="tr-TR" sz="1400" b="0" i="0" u="none" strike="noStrike" baseline="0" dirty="0">
                <a:latin typeface="TimesNewRomanPSMT"/>
              </a:rPr>
              <a:t>için, düzenleyici </a:t>
            </a:r>
            <a:r>
              <a:rPr lang="tr-TR" sz="1400" b="1" i="0" u="none" strike="noStrike" baseline="0" dirty="0">
                <a:latin typeface="TimesNewRomanPSMT"/>
              </a:rPr>
              <a:t>fiziksel veya </a:t>
            </a:r>
            <a:r>
              <a:rPr lang="tr-TR" sz="1400" b="1" i="0" u="none" strike="noStrike" baseline="0" dirty="0" err="1">
                <a:latin typeface="TimesNewRomanPSMT"/>
              </a:rPr>
              <a:t>operasyonel</a:t>
            </a:r>
            <a:r>
              <a:rPr lang="tr-TR" sz="1400" b="1" i="0" u="none" strike="noStrike" baseline="0" dirty="0">
                <a:latin typeface="TimesNewRomanPSMT"/>
              </a:rPr>
              <a:t> </a:t>
            </a:r>
            <a:r>
              <a:rPr lang="tr-TR" sz="1400" b="0" i="0" u="none" strike="noStrike" baseline="0" dirty="0">
                <a:latin typeface="TimesNewRomanPSMT"/>
              </a:rPr>
              <a:t>tedbirlerin alınması,</a:t>
            </a:r>
            <a:endParaRPr lang="ru-RU" sz="1100" dirty="0">
              <a:ea typeface="Roboto Condensed" panose="02000000000000000000" pitchFamily="2" charset="0"/>
            </a:endParaRPr>
          </a:p>
        </p:txBody>
      </p:sp>
      <p:sp>
        <p:nvSpPr>
          <p:cNvPr id="47" name="Metin kutusu 46">
            <a:extLst>
              <a:ext uri="{FF2B5EF4-FFF2-40B4-BE49-F238E27FC236}">
                <a16:creationId xmlns:a16="http://schemas.microsoft.com/office/drawing/2014/main" id="{1B0C4BE6-1072-DAD8-5AEC-F3FDA553F83A}"/>
              </a:ext>
            </a:extLst>
          </p:cNvPr>
          <p:cNvSpPr txBox="1"/>
          <p:nvPr/>
        </p:nvSpPr>
        <p:spPr>
          <a:xfrm>
            <a:off x="1135964" y="3179443"/>
            <a:ext cx="1014342" cy="369332"/>
          </a:xfrm>
          <a:prstGeom prst="rect">
            <a:avLst/>
          </a:prstGeom>
          <a:noFill/>
        </p:spPr>
        <p:txBody>
          <a:bodyPr wrap="square" rtlCol="0">
            <a:spAutoFit/>
          </a:bodyPr>
          <a:lstStyle/>
          <a:p>
            <a:pPr algn="ctr"/>
            <a:r>
              <a:rPr lang="tr-TR" sz="1800" b="1" i="0" u="none" strike="noStrike" baseline="0" dirty="0">
                <a:latin typeface="TimesNewRomanPSMT"/>
              </a:rPr>
              <a:t>Önleme</a:t>
            </a:r>
            <a:endParaRPr lang="tr-TR" b="1" dirty="0">
              <a:ln w="0"/>
              <a:solidFill>
                <a:schemeClr val="accent1"/>
              </a:solidFill>
              <a:effectLst>
                <a:outerShdw blurRad="38100" dist="25400" dir="5400000" algn="ctr" rotWithShape="0">
                  <a:srgbClr val="6E747A">
                    <a:alpha val="43000"/>
                  </a:srgbClr>
                </a:outerShdw>
              </a:effectLst>
            </a:endParaRPr>
          </a:p>
        </p:txBody>
      </p:sp>
      <p:sp>
        <p:nvSpPr>
          <p:cNvPr id="48" name="TextBox 68">
            <a:extLst>
              <a:ext uri="{FF2B5EF4-FFF2-40B4-BE49-F238E27FC236}">
                <a16:creationId xmlns:a16="http://schemas.microsoft.com/office/drawing/2014/main" id="{EE7BA331-7C0B-8558-41B3-29EC1166252C}"/>
              </a:ext>
            </a:extLst>
          </p:cNvPr>
          <p:cNvSpPr txBox="1"/>
          <p:nvPr/>
        </p:nvSpPr>
        <p:spPr>
          <a:xfrm>
            <a:off x="2429747" y="4410969"/>
            <a:ext cx="2171437" cy="1058797"/>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tr-TR" sz="1400" dirty="0">
                <a:cs typeface="Times New Roman" pitchFamily="18" charset="0"/>
              </a:rPr>
              <a:t>Düzenlemeler ve tüm gerekli </a:t>
            </a:r>
            <a:r>
              <a:rPr lang="tr-TR" sz="1400" b="1" dirty="0">
                <a:cs typeface="Times New Roman" pitchFamily="18" charset="0"/>
              </a:rPr>
              <a:t>kaynakların</a:t>
            </a:r>
            <a:r>
              <a:rPr lang="tr-TR" sz="1400" dirty="0">
                <a:cs typeface="Times New Roman" pitchFamily="18" charset="0"/>
              </a:rPr>
              <a:t> acil durumları önlemek için</a:t>
            </a:r>
          </a:p>
          <a:p>
            <a:pPr algn="just"/>
            <a:r>
              <a:rPr lang="tr-TR" sz="1400" b="1" dirty="0">
                <a:cs typeface="Times New Roman" pitchFamily="18" charset="0"/>
              </a:rPr>
              <a:t>seferber</a:t>
            </a:r>
            <a:r>
              <a:rPr lang="tr-TR" sz="1400" dirty="0">
                <a:cs typeface="Times New Roman" pitchFamily="18" charset="0"/>
              </a:rPr>
              <a:t> edilmesi,</a:t>
            </a:r>
            <a:endParaRPr lang="ru-RU" sz="1400" dirty="0">
              <a:ea typeface="Roboto Condensed" panose="02000000000000000000" pitchFamily="2" charset="0"/>
            </a:endParaRPr>
          </a:p>
        </p:txBody>
      </p:sp>
      <p:sp>
        <p:nvSpPr>
          <p:cNvPr id="49" name="Metin kutusu 48">
            <a:extLst>
              <a:ext uri="{FF2B5EF4-FFF2-40B4-BE49-F238E27FC236}">
                <a16:creationId xmlns:a16="http://schemas.microsoft.com/office/drawing/2014/main" id="{A3778B9D-F836-BF7B-F3C4-824DC97EFE1A}"/>
              </a:ext>
            </a:extLst>
          </p:cNvPr>
          <p:cNvSpPr txBox="1"/>
          <p:nvPr/>
        </p:nvSpPr>
        <p:spPr>
          <a:xfrm>
            <a:off x="3002087" y="3230786"/>
            <a:ext cx="1175120" cy="369332"/>
          </a:xfrm>
          <a:prstGeom prst="rect">
            <a:avLst/>
          </a:prstGeom>
          <a:noFill/>
        </p:spPr>
        <p:txBody>
          <a:bodyPr wrap="square" rtlCol="0">
            <a:spAutoFit/>
          </a:bodyPr>
          <a:lstStyle/>
          <a:p>
            <a:pPr algn="ctr"/>
            <a:r>
              <a:rPr lang="tr-TR" sz="1800" b="1" i="0" u="none" strike="noStrike" baseline="0" dirty="0">
                <a:solidFill>
                  <a:schemeClr val="accent2"/>
                </a:solidFill>
                <a:latin typeface="TimesNewRomanPSMT"/>
              </a:rPr>
              <a:t>Hazırlık</a:t>
            </a:r>
            <a:endParaRPr lang="tr-TR" sz="1600" b="1" dirty="0">
              <a:ln w="0">
                <a:solidFill>
                  <a:schemeClr val="accent2"/>
                </a:solidFill>
              </a:ln>
              <a:solidFill>
                <a:schemeClr val="accent2"/>
              </a:solidFill>
              <a:effectLst>
                <a:outerShdw blurRad="38100" dist="25400" dir="5400000" algn="ctr" rotWithShape="0">
                  <a:srgbClr val="6E747A">
                    <a:alpha val="43000"/>
                  </a:srgbClr>
                </a:outerShdw>
              </a:effectLst>
            </a:endParaRPr>
          </a:p>
        </p:txBody>
      </p:sp>
      <p:sp>
        <p:nvSpPr>
          <p:cNvPr id="50" name="Metin kutusu 49">
            <a:extLst>
              <a:ext uri="{FF2B5EF4-FFF2-40B4-BE49-F238E27FC236}">
                <a16:creationId xmlns:a16="http://schemas.microsoft.com/office/drawing/2014/main" id="{B548FDC3-2C8C-7B29-D0BD-B625C1FCFE04}"/>
              </a:ext>
            </a:extLst>
          </p:cNvPr>
          <p:cNvSpPr txBox="1"/>
          <p:nvPr/>
        </p:nvSpPr>
        <p:spPr>
          <a:xfrm>
            <a:off x="5057554" y="3233027"/>
            <a:ext cx="1235414" cy="369332"/>
          </a:xfrm>
          <a:prstGeom prst="rect">
            <a:avLst/>
          </a:prstGeom>
          <a:noFill/>
        </p:spPr>
        <p:txBody>
          <a:bodyPr wrap="square" rtlCol="0">
            <a:spAutoFit/>
          </a:bodyPr>
          <a:lstStyle/>
          <a:p>
            <a:pPr algn="ctr"/>
            <a:r>
              <a:rPr lang="tr-TR" b="1" i="0" u="none" strike="noStrike" baseline="0" dirty="0">
                <a:latin typeface="TimesNewRomanPSMT"/>
              </a:rPr>
              <a:t>Müdahale</a:t>
            </a:r>
            <a:endParaRPr lang="tr-TR" sz="1600" b="1" dirty="0">
              <a:ln w="0">
                <a:solidFill>
                  <a:schemeClr val="bg1">
                    <a:lumMod val="50000"/>
                  </a:schemeClr>
                </a:solidFill>
              </a:ln>
              <a:effectLst>
                <a:outerShdw blurRad="38100" dist="25400" dir="5400000" algn="ctr" rotWithShape="0">
                  <a:srgbClr val="6E747A">
                    <a:alpha val="43000"/>
                  </a:srgbClr>
                </a:outerShdw>
              </a:effectLst>
            </a:endParaRPr>
          </a:p>
        </p:txBody>
      </p:sp>
      <p:sp>
        <p:nvSpPr>
          <p:cNvPr id="51" name="TextBox 68">
            <a:extLst>
              <a:ext uri="{FF2B5EF4-FFF2-40B4-BE49-F238E27FC236}">
                <a16:creationId xmlns:a16="http://schemas.microsoft.com/office/drawing/2014/main" id="{D384168C-36F9-ADE2-D472-1A180944A85E}"/>
              </a:ext>
            </a:extLst>
          </p:cNvPr>
          <p:cNvSpPr txBox="1"/>
          <p:nvPr/>
        </p:nvSpPr>
        <p:spPr>
          <a:xfrm>
            <a:off x="6000723" y="4359156"/>
            <a:ext cx="3086239" cy="1293971"/>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l"/>
            <a:r>
              <a:rPr lang="tr-TR" sz="1400" b="0" i="0" u="none" strike="noStrike" baseline="0" dirty="0">
                <a:latin typeface="TimesNewRomanPSMT"/>
              </a:rPr>
              <a:t>Tesislerin mümkün olduğunca kısa sürede yenilenmesi ve maruz kalan</a:t>
            </a:r>
          </a:p>
          <a:p>
            <a:pPr algn="l"/>
            <a:r>
              <a:rPr lang="tr-TR" sz="1400" b="0" i="0" u="none" strike="noStrike" baseline="0" dirty="0">
                <a:latin typeface="TimesNewRomanPSMT"/>
              </a:rPr>
              <a:t>topluluğun bu durumu </a:t>
            </a:r>
            <a:r>
              <a:rPr lang="tr-TR" sz="1400" b="1" i="0" u="none" strike="noStrike" baseline="0" dirty="0">
                <a:latin typeface="TimesNewRomanPSMT"/>
              </a:rPr>
              <a:t>çabuk atlatması için düzenlemeler yapılması</a:t>
            </a:r>
            <a:r>
              <a:rPr lang="tr-TR" sz="1400" b="0" i="0" u="none" strike="noStrike" baseline="0" dirty="0">
                <a:latin typeface="TimesNewRomanPSMT"/>
              </a:rPr>
              <a:t>.</a:t>
            </a:r>
            <a:endParaRPr lang="ru-RU" sz="1400" dirty="0">
              <a:ea typeface="Roboto Condensed" panose="02000000000000000000" pitchFamily="2" charset="0"/>
            </a:endParaRPr>
          </a:p>
        </p:txBody>
      </p:sp>
      <p:sp>
        <p:nvSpPr>
          <p:cNvPr id="52" name="TextBox 68">
            <a:extLst>
              <a:ext uri="{FF2B5EF4-FFF2-40B4-BE49-F238E27FC236}">
                <a16:creationId xmlns:a16="http://schemas.microsoft.com/office/drawing/2014/main" id="{50E6F64D-AF60-3ADF-FAF5-4D8B73A05D1B}"/>
              </a:ext>
            </a:extLst>
          </p:cNvPr>
          <p:cNvSpPr txBox="1"/>
          <p:nvPr/>
        </p:nvSpPr>
        <p:spPr>
          <a:xfrm>
            <a:off x="4292749" y="1290027"/>
            <a:ext cx="2309030" cy="1055608"/>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spcBef>
                <a:spcPct val="50000"/>
              </a:spcBef>
              <a:defRPr/>
            </a:pPr>
            <a:r>
              <a:rPr lang="tr-TR" sz="1400" b="0" i="0" u="none" strike="noStrike" baseline="0" dirty="0">
                <a:latin typeface="TimesNewRomanPSMT"/>
              </a:rPr>
              <a:t>Acil durum meydana geldikten hemen sonra </a:t>
            </a:r>
            <a:r>
              <a:rPr lang="tr-TR" sz="1400" b="1" i="0" u="none" strike="noStrike" baseline="0" dirty="0">
                <a:latin typeface="TimesNewRomanPSMT"/>
              </a:rPr>
              <a:t>etkilerinin en aza indirilmesi</a:t>
            </a:r>
            <a:endParaRPr lang="tr-TR" altLang="tr-TR" sz="1400" b="1" dirty="0"/>
          </a:p>
        </p:txBody>
      </p:sp>
      <p:sp>
        <p:nvSpPr>
          <p:cNvPr id="53" name="Metin kutusu 52">
            <a:extLst>
              <a:ext uri="{FF2B5EF4-FFF2-40B4-BE49-F238E27FC236}">
                <a16:creationId xmlns:a16="http://schemas.microsoft.com/office/drawing/2014/main" id="{40726FC4-9C84-4133-2F91-8F85C3968284}"/>
              </a:ext>
            </a:extLst>
          </p:cNvPr>
          <p:cNvSpPr txBox="1"/>
          <p:nvPr/>
        </p:nvSpPr>
        <p:spPr>
          <a:xfrm>
            <a:off x="6850445" y="3142430"/>
            <a:ext cx="1607828" cy="476065"/>
          </a:xfrm>
          <a:prstGeom prst="rect">
            <a:avLst/>
          </a:prstGeom>
          <a:noFill/>
        </p:spPr>
        <p:txBody>
          <a:bodyPr wrap="square" rtlCol="0">
            <a:spAutoFit/>
          </a:bodyPr>
          <a:lstStyle/>
          <a:p>
            <a:pPr algn="ctr"/>
            <a:r>
              <a:rPr lang="tr-TR" sz="2400" b="1" dirty="0">
                <a:ln w="12700" cmpd="sng">
                  <a:solidFill>
                    <a:schemeClr val="accent4">
                      <a:lumMod val="7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Yenilenme</a:t>
            </a:r>
            <a:endParaRPr lang="tr-TR" sz="1600" b="1" dirty="0">
              <a:ln w="12700" cmpd="sng">
                <a:solidFill>
                  <a:schemeClr val="accent4">
                    <a:lumMod val="75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2049967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a:extLst>
              <a:ext uri="{FF2B5EF4-FFF2-40B4-BE49-F238E27FC236}">
                <a16:creationId xmlns:a16="http://schemas.microsoft.com/office/drawing/2014/main" id="{889BDBE2-AC9F-93BF-925F-97BDAE070865}"/>
              </a:ext>
            </a:extLst>
          </p:cNvPr>
          <p:cNvGrpSpPr/>
          <p:nvPr/>
        </p:nvGrpSpPr>
        <p:grpSpPr>
          <a:xfrm>
            <a:off x="3591268" y="797052"/>
            <a:ext cx="8299774" cy="4124644"/>
            <a:chOff x="3149001" y="215735"/>
            <a:chExt cx="8299774" cy="4124644"/>
          </a:xfrm>
        </p:grpSpPr>
        <p:sp>
          <p:nvSpPr>
            <p:cNvPr id="6" name="Dikdörtgen: Üst Köşeleri Yuvarlatılmış 5">
              <a:extLst>
                <a:ext uri="{FF2B5EF4-FFF2-40B4-BE49-F238E27FC236}">
                  <a16:creationId xmlns:a16="http://schemas.microsoft.com/office/drawing/2014/main" id="{6E146579-6FD0-CB09-A8DA-C1D51C93342D}"/>
                </a:ext>
              </a:extLst>
            </p:cNvPr>
            <p:cNvSpPr/>
            <p:nvPr/>
          </p:nvSpPr>
          <p:spPr>
            <a:xfrm rot="5400000">
              <a:off x="5236566" y="-1871830"/>
              <a:ext cx="4124644" cy="8299774"/>
            </a:xfrm>
            <a:prstGeom prst="round2Same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7" name="Dikdörtgen: Üst Köşeleri Yuvarlatılmış 4">
              <a:extLst>
                <a:ext uri="{FF2B5EF4-FFF2-40B4-BE49-F238E27FC236}">
                  <a16:creationId xmlns:a16="http://schemas.microsoft.com/office/drawing/2014/main" id="{F8F05EC9-405D-D11A-3A68-82D974AFC1A1}"/>
                </a:ext>
              </a:extLst>
            </p:cNvPr>
            <p:cNvSpPr txBox="1"/>
            <p:nvPr/>
          </p:nvSpPr>
          <p:spPr>
            <a:xfrm>
              <a:off x="3149002" y="417083"/>
              <a:ext cx="8098425" cy="37219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tr-TR" altLang="tr-TR" sz="3200" kern="1200" dirty="0">
                  <a:latin typeface="+mn-lt"/>
                  <a:cs typeface="Times New Roman" panose="02020603050405020304" pitchFamily="18" charset="0"/>
                </a:rPr>
                <a:t>Acil durumlarla mücadele konusu; </a:t>
              </a:r>
              <a:r>
                <a:rPr lang="tr-TR" altLang="tr-TR" sz="3200" b="1" kern="1200" dirty="0">
                  <a:latin typeface="+mn-lt"/>
                  <a:cs typeface="Times New Roman" panose="02020603050405020304" pitchFamily="18" charset="0"/>
                </a:rPr>
                <a:t>sistematik</a:t>
              </a:r>
              <a:r>
                <a:rPr lang="tr-TR" altLang="tr-TR" sz="3200" kern="1200" dirty="0">
                  <a:latin typeface="+mn-lt"/>
                  <a:cs typeface="Times New Roman" panose="02020603050405020304" pitchFamily="18" charset="0"/>
                </a:rPr>
                <a:t> bir çalışma gerektirmesi, işyeri içerisindeki organizasyonda </a:t>
              </a:r>
              <a:r>
                <a:rPr lang="tr-TR" altLang="tr-TR" sz="3200" b="1" kern="1200" dirty="0">
                  <a:latin typeface="+mn-lt"/>
                  <a:cs typeface="Times New Roman" panose="02020603050405020304" pitchFamily="18" charset="0"/>
                </a:rPr>
                <a:t>görevlendirmeler yapılması </a:t>
              </a:r>
              <a:r>
                <a:rPr lang="tr-TR" altLang="tr-TR" sz="3200" kern="1200" dirty="0">
                  <a:latin typeface="+mn-lt"/>
                  <a:cs typeface="Times New Roman" panose="02020603050405020304" pitchFamily="18" charset="0"/>
                </a:rPr>
                <a:t>ve </a:t>
              </a:r>
              <a:r>
                <a:rPr lang="tr-TR" altLang="tr-TR" sz="3200" b="1" kern="1200" dirty="0">
                  <a:latin typeface="+mn-lt"/>
                  <a:cs typeface="Times New Roman" panose="02020603050405020304" pitchFamily="18" charset="0"/>
                </a:rPr>
                <a:t>planlamalar</a:t>
              </a:r>
              <a:r>
                <a:rPr lang="tr-TR" altLang="tr-TR" sz="3200" kern="1200" dirty="0">
                  <a:latin typeface="+mn-lt"/>
                  <a:cs typeface="Times New Roman" panose="02020603050405020304" pitchFamily="18" charset="0"/>
                </a:rPr>
                <a:t> çerçevesinde bir çalışma süreci içermesi nedeniyle       “</a:t>
              </a:r>
              <a:r>
                <a:rPr lang="tr-TR" altLang="tr-TR" sz="3200" b="1" kern="1200" dirty="0">
                  <a:solidFill>
                    <a:srgbClr val="FF0000"/>
                  </a:solidFill>
                  <a:latin typeface="+mn-lt"/>
                  <a:cs typeface="Times New Roman" panose="02020603050405020304" pitchFamily="18" charset="0"/>
                </a:rPr>
                <a:t>acil durum yönetimi</a:t>
              </a:r>
              <a:r>
                <a:rPr lang="tr-TR" altLang="tr-TR" sz="3200" kern="1200" dirty="0">
                  <a:latin typeface="+mn-lt"/>
                  <a:cs typeface="Times New Roman" panose="02020603050405020304" pitchFamily="18" charset="0"/>
                </a:rPr>
                <a:t>” kavramından söz etmek mümkündür.</a:t>
              </a:r>
              <a:endParaRPr lang="tr-TR" sz="3200" kern="1200" dirty="0">
                <a:latin typeface="+mn-lt"/>
              </a:endParaRPr>
            </a:p>
          </p:txBody>
        </p:sp>
      </p:grpSp>
      <p:grpSp>
        <p:nvGrpSpPr>
          <p:cNvPr id="3" name="Grup 2">
            <a:extLst>
              <a:ext uri="{FF2B5EF4-FFF2-40B4-BE49-F238E27FC236}">
                <a16:creationId xmlns:a16="http://schemas.microsoft.com/office/drawing/2014/main" id="{881D6A17-38F6-FE54-1C7D-CEA2798EB8D5}"/>
              </a:ext>
            </a:extLst>
          </p:cNvPr>
          <p:cNvGrpSpPr/>
          <p:nvPr/>
        </p:nvGrpSpPr>
        <p:grpSpPr>
          <a:xfrm>
            <a:off x="510820" y="583541"/>
            <a:ext cx="3080448" cy="4551663"/>
            <a:chOff x="68553" y="2224"/>
            <a:chExt cx="3080448" cy="4551663"/>
          </a:xfrm>
        </p:grpSpPr>
        <p:sp>
          <p:nvSpPr>
            <p:cNvPr id="4" name="Dikdörtgen: Köşeleri Yuvarlatılmış 3">
              <a:extLst>
                <a:ext uri="{FF2B5EF4-FFF2-40B4-BE49-F238E27FC236}">
                  <a16:creationId xmlns:a16="http://schemas.microsoft.com/office/drawing/2014/main" id="{7291490B-BE73-8E42-F964-5B9388957F6A}"/>
                </a:ext>
              </a:extLst>
            </p:cNvPr>
            <p:cNvSpPr/>
            <p:nvPr/>
          </p:nvSpPr>
          <p:spPr>
            <a:xfrm>
              <a:off x="68553" y="2224"/>
              <a:ext cx="3080448" cy="4551663"/>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 name="Dikdörtgen: Köşeleri Yuvarlatılmış 6">
              <a:extLst>
                <a:ext uri="{FF2B5EF4-FFF2-40B4-BE49-F238E27FC236}">
                  <a16:creationId xmlns:a16="http://schemas.microsoft.com/office/drawing/2014/main" id="{E0E9DCA3-5902-9DEF-78AE-D31008E8698E}"/>
                </a:ext>
              </a:extLst>
            </p:cNvPr>
            <p:cNvSpPr txBox="1"/>
            <p:nvPr/>
          </p:nvSpPr>
          <p:spPr>
            <a:xfrm>
              <a:off x="218928" y="152599"/>
              <a:ext cx="2779698" cy="42509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tr-TR" sz="4400" b="1" kern="1200" dirty="0">
                  <a:solidFill>
                    <a:schemeClr val="bg1"/>
                  </a:solidFill>
                  <a:latin typeface="+mn-lt"/>
                  <a:cs typeface="Times New Roman" panose="02020603050405020304" pitchFamily="18" charset="0"/>
                </a:rPr>
                <a:t>ACİL DURUM YÖNETİMİ</a:t>
              </a:r>
            </a:p>
          </p:txBody>
        </p:sp>
      </p:grpSp>
    </p:spTree>
    <p:extLst>
      <p:ext uri="{BB962C8B-B14F-4D97-AF65-F5344CB8AC3E}">
        <p14:creationId xmlns:p14="http://schemas.microsoft.com/office/powerpoint/2010/main" val="41486404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a:extLst>
              <a:ext uri="{FF2B5EF4-FFF2-40B4-BE49-F238E27FC236}">
                <a16:creationId xmlns:a16="http://schemas.microsoft.com/office/drawing/2014/main" id="{85C6CDE1-9EE8-7A0F-6EC5-B652F6F2CAEE}"/>
              </a:ext>
            </a:extLst>
          </p:cNvPr>
          <p:cNvSpPr/>
          <p:nvPr/>
        </p:nvSpPr>
        <p:spPr>
          <a:xfrm>
            <a:off x="489856" y="1052781"/>
            <a:ext cx="11212289" cy="4006921"/>
          </a:xfrm>
          <a:prstGeom prst="roundRect">
            <a:avLst>
              <a:gd name="adj" fmla="val 8928"/>
            </a:avLst>
          </a:prstGeom>
        </p:spPr>
        <p:style>
          <a:lnRef idx="2">
            <a:schemeClr val="accent1"/>
          </a:lnRef>
          <a:fillRef idx="1">
            <a:schemeClr val="lt1"/>
          </a:fillRef>
          <a:effectRef idx="0">
            <a:schemeClr val="accent1"/>
          </a:effectRef>
          <a:fontRef idx="minor">
            <a:schemeClr val="dk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tr-TR" sz="3200" kern="1200" dirty="0">
              <a:solidFill>
                <a:schemeClr val="bg1"/>
              </a:solidFill>
            </a:endParaRPr>
          </a:p>
        </p:txBody>
      </p:sp>
      <p:sp>
        <p:nvSpPr>
          <p:cNvPr id="5" name="Metin kutusu 4">
            <a:extLst>
              <a:ext uri="{FF2B5EF4-FFF2-40B4-BE49-F238E27FC236}">
                <a16:creationId xmlns:a16="http://schemas.microsoft.com/office/drawing/2014/main" id="{527D70E9-4993-AB33-7B19-D2773EAC4AC0}"/>
              </a:ext>
            </a:extLst>
          </p:cNvPr>
          <p:cNvSpPr txBox="1"/>
          <p:nvPr/>
        </p:nvSpPr>
        <p:spPr>
          <a:xfrm>
            <a:off x="489855" y="302923"/>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800" b="1" i="0" u="none" strike="noStrike" baseline="0" dirty="0">
                <a:latin typeface="TimesNewRomanPSMT"/>
              </a:rPr>
              <a:t>İşyerlerinin acil durum yönetiminde dikkat etmesi gereken hususlar</a:t>
            </a:r>
            <a:endParaRPr lang="tr-TR" altLang="tr-TR" sz="4400" b="1" dirty="0">
              <a:solidFill>
                <a:schemeClr val="bg1"/>
              </a:solidFill>
            </a:endParaRPr>
          </a:p>
        </p:txBody>
      </p:sp>
      <p:sp>
        <p:nvSpPr>
          <p:cNvPr id="6" name="Dikdörtgen 1">
            <a:extLst>
              <a:ext uri="{FF2B5EF4-FFF2-40B4-BE49-F238E27FC236}">
                <a16:creationId xmlns:a16="http://schemas.microsoft.com/office/drawing/2014/main" id="{5A8E992F-3460-FFFB-9D72-80D382EE9E9D}"/>
              </a:ext>
            </a:extLst>
          </p:cNvPr>
          <p:cNvSpPr>
            <a:spLocks noChangeArrowheads="1"/>
          </p:cNvSpPr>
          <p:nvPr/>
        </p:nvSpPr>
        <p:spPr bwMode="auto">
          <a:xfrm>
            <a:off x="688787" y="1052781"/>
            <a:ext cx="11013357"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Tw Cen MT" panose="020B0602020104020603" pitchFamily="34" charset="0"/>
              <a:buAutoNum type="arabicPeriod"/>
            </a:pPr>
            <a:r>
              <a:rPr lang="tr-TR" altLang="tr-TR" sz="2400" dirty="0">
                <a:latin typeface="+mn-lt"/>
                <a:cs typeface="Times New Roman" panose="02020603050405020304" pitchFamily="18" charset="0"/>
              </a:rPr>
              <a:t>Acil durum çalışmalarını yürütecek </a:t>
            </a:r>
            <a:r>
              <a:rPr lang="tr-TR" altLang="tr-TR" sz="2400" dirty="0">
                <a:solidFill>
                  <a:srgbClr val="FF0000"/>
                </a:solidFill>
                <a:latin typeface="+mn-lt"/>
                <a:cs typeface="Times New Roman" panose="02020603050405020304" pitchFamily="18" charset="0"/>
              </a:rPr>
              <a:t>ekibin</a:t>
            </a:r>
            <a:r>
              <a:rPr lang="tr-TR" altLang="tr-TR" sz="2400" dirty="0">
                <a:latin typeface="+mn-lt"/>
                <a:cs typeface="Times New Roman" panose="02020603050405020304" pitchFamily="18" charset="0"/>
              </a:rPr>
              <a:t> belirlenmesi,</a:t>
            </a:r>
            <a:r>
              <a:rPr lang="tr-TR" altLang="tr-TR" sz="2400" dirty="0">
                <a:solidFill>
                  <a:srgbClr val="FF0000"/>
                </a:solidFill>
                <a:latin typeface="+mn-lt"/>
                <a:cs typeface="Times New Roman" panose="02020603050405020304" pitchFamily="18" charset="0"/>
              </a:rPr>
              <a:t> </a:t>
            </a:r>
          </a:p>
          <a:p>
            <a:pPr algn="just">
              <a:buFont typeface="Tw Cen MT" panose="020B0602020104020603" pitchFamily="34" charset="0"/>
              <a:buAutoNum type="arabicPeriod"/>
            </a:pPr>
            <a:r>
              <a:rPr lang="tr-TR" altLang="tr-TR" sz="2400" dirty="0">
                <a:latin typeface="+mn-lt"/>
                <a:cs typeface="Times New Roman" panose="02020603050405020304" pitchFamily="18" charset="0"/>
              </a:rPr>
              <a:t>Acil durumlarla ilgili yapılacak çalışmalar için bir </a:t>
            </a:r>
            <a:r>
              <a:rPr lang="tr-TR" altLang="tr-TR" sz="2400" dirty="0">
                <a:solidFill>
                  <a:srgbClr val="FF0000"/>
                </a:solidFill>
                <a:latin typeface="+mn-lt"/>
                <a:cs typeface="Times New Roman" panose="02020603050405020304" pitchFamily="18" charset="0"/>
              </a:rPr>
              <a:t>amaç</a:t>
            </a:r>
            <a:r>
              <a:rPr lang="tr-TR" altLang="tr-TR" sz="2400" dirty="0">
                <a:latin typeface="+mn-lt"/>
                <a:cs typeface="Times New Roman" panose="02020603050405020304" pitchFamily="18" charset="0"/>
              </a:rPr>
              <a:t> belirlenmesi,</a:t>
            </a:r>
          </a:p>
          <a:p>
            <a:pPr algn="just">
              <a:buFont typeface="Tw Cen MT" panose="020B0602020104020603" pitchFamily="34" charset="0"/>
              <a:buAutoNum type="arabicPeriod"/>
            </a:pPr>
            <a:r>
              <a:rPr lang="tr-TR" sz="2400" b="0" i="0" u="none" strike="noStrike" baseline="0" dirty="0">
                <a:latin typeface="TimesNewRomanPSMT"/>
              </a:rPr>
              <a:t>Acil durum planı hazırlanması ve diğer çalışmalardaki </a:t>
            </a:r>
            <a:r>
              <a:rPr lang="tr-TR" sz="2400" b="0" i="0" u="none" strike="noStrike" baseline="0" dirty="0">
                <a:solidFill>
                  <a:srgbClr val="FF0000"/>
                </a:solidFill>
                <a:latin typeface="TimesNewRomanPSMT"/>
              </a:rPr>
              <a:t>girdilerin tespiti</a:t>
            </a:r>
            <a:r>
              <a:rPr lang="tr-TR" sz="2400" b="0" i="0" u="none" strike="noStrike" baseline="0" dirty="0">
                <a:latin typeface="TimesNewRomanPSMT"/>
              </a:rPr>
              <a:t>,</a:t>
            </a:r>
          </a:p>
          <a:p>
            <a:pPr algn="just">
              <a:buFont typeface="Tw Cen MT" panose="020B0602020104020603" pitchFamily="34" charset="0"/>
              <a:buAutoNum type="arabicPeriod"/>
            </a:pPr>
            <a:r>
              <a:rPr lang="tr-TR" sz="2400" b="0" i="0" u="none" strike="noStrike" baseline="0" dirty="0">
                <a:latin typeface="TimesNewRomanPSMT"/>
              </a:rPr>
              <a:t>Saha </a:t>
            </a:r>
            <a:r>
              <a:rPr lang="tr-TR" sz="2400" b="0" i="0" u="none" strike="noStrike" baseline="0" dirty="0">
                <a:solidFill>
                  <a:srgbClr val="FF0000"/>
                </a:solidFill>
                <a:latin typeface="TimesNewRomanPSMT"/>
              </a:rPr>
              <a:t>ziyaretlerinin</a:t>
            </a:r>
            <a:r>
              <a:rPr lang="tr-TR" sz="2400" b="0" i="0" u="none" strike="noStrike" baseline="0" dirty="0">
                <a:latin typeface="TimesNewRomanPSMT"/>
              </a:rPr>
              <a:t> planlanması ve uygulanması,</a:t>
            </a:r>
          </a:p>
          <a:p>
            <a:pPr algn="just">
              <a:buFont typeface="Tw Cen MT" panose="020B0602020104020603" pitchFamily="34" charset="0"/>
              <a:buAutoNum type="arabicPeriod"/>
            </a:pPr>
            <a:r>
              <a:rPr lang="tr-TR" sz="2400" b="0" i="0" u="none" strike="noStrike" baseline="0" dirty="0">
                <a:latin typeface="TimesNewRomanPSMT"/>
              </a:rPr>
              <a:t>Eksiklikleri içeren </a:t>
            </a:r>
            <a:r>
              <a:rPr lang="tr-TR" sz="2400" b="0" i="0" u="none" strike="noStrike" baseline="0" dirty="0">
                <a:solidFill>
                  <a:srgbClr val="FF0000"/>
                </a:solidFill>
                <a:latin typeface="TimesNewRomanPSMT"/>
              </a:rPr>
              <a:t>raporların hazırlanarak </a:t>
            </a:r>
            <a:r>
              <a:rPr lang="tr-TR" sz="2400" b="0" i="0" u="none" strike="noStrike" baseline="0" dirty="0">
                <a:latin typeface="TimesNewRomanPSMT"/>
              </a:rPr>
              <a:t>işverene sunulması,</a:t>
            </a:r>
          </a:p>
          <a:p>
            <a:pPr algn="just">
              <a:buFont typeface="Tw Cen MT" panose="020B0602020104020603" pitchFamily="34" charset="0"/>
              <a:buAutoNum type="arabicPeriod"/>
            </a:pPr>
            <a:r>
              <a:rPr lang="tr-TR" sz="2400" b="0" i="0" u="none" strike="noStrike" baseline="0" dirty="0">
                <a:latin typeface="TimesNewRomanPSMT"/>
              </a:rPr>
              <a:t>Acil durum </a:t>
            </a:r>
            <a:r>
              <a:rPr lang="tr-TR" sz="2400" b="0" i="0" u="none" strike="noStrike" baseline="0" dirty="0">
                <a:solidFill>
                  <a:srgbClr val="FF0000"/>
                </a:solidFill>
                <a:latin typeface="TimesNewRomanPSMT"/>
              </a:rPr>
              <a:t>ekipmanlarının temini için ilgili birimlerle </a:t>
            </a:r>
            <a:r>
              <a:rPr lang="tr-TR" sz="2400" b="0" i="0" u="none" strike="noStrike" baseline="0" dirty="0">
                <a:latin typeface="TimesNewRomanPSMT"/>
              </a:rPr>
              <a:t>ortak çalışma yapılması,</a:t>
            </a:r>
          </a:p>
          <a:p>
            <a:pPr algn="just">
              <a:buFont typeface="Tw Cen MT" panose="020B0602020104020603" pitchFamily="34" charset="0"/>
              <a:buAutoNum type="arabicPeriod"/>
            </a:pPr>
            <a:r>
              <a:rPr lang="tr-TR" sz="2400" b="0" i="0" u="none" strike="noStrike" baseline="0" dirty="0">
                <a:latin typeface="TimesNewRomanPSMT"/>
              </a:rPr>
              <a:t>Acil durum planı hazırlık aşamaları izlenerek işyeri için bir </a:t>
            </a:r>
            <a:r>
              <a:rPr lang="tr-TR" sz="2400" b="0" i="0" u="none" strike="noStrike" baseline="0" dirty="0">
                <a:solidFill>
                  <a:srgbClr val="FF0000"/>
                </a:solidFill>
                <a:latin typeface="TimesNewRomanPSMT"/>
              </a:rPr>
              <a:t>acil durum planı</a:t>
            </a:r>
          </a:p>
          <a:p>
            <a:pPr marL="0" indent="0" algn="just"/>
            <a:r>
              <a:rPr lang="tr-TR" sz="2400" b="0" i="0" u="none" strike="noStrike" baseline="0" dirty="0">
                <a:solidFill>
                  <a:srgbClr val="FF0000"/>
                </a:solidFill>
                <a:latin typeface="TimesNewRomanPSMT"/>
              </a:rPr>
              <a:t>hazırlanması,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altLang="tr-TR" sz="2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8. </a:t>
            </a:r>
            <a:r>
              <a:rPr kumimoji="0" lang="tr-TR" sz="2400" b="0" i="0" u="none" strike="noStrike" kern="1200" cap="none" spc="0" normalizeH="0" baseline="0" noProof="0" dirty="0">
                <a:ln>
                  <a:noFill/>
                </a:ln>
                <a:solidFill>
                  <a:prstClr val="black"/>
                </a:solidFill>
                <a:effectLst/>
                <a:uLnTx/>
                <a:uFillTx/>
                <a:latin typeface="TimesNewRomanPSMT"/>
                <a:ea typeface="+mn-ea"/>
                <a:cs typeface="+mn-cs"/>
              </a:rPr>
              <a:t>Acil durum </a:t>
            </a:r>
            <a:r>
              <a:rPr kumimoji="0" lang="tr-TR" sz="2400" b="0" i="0" u="none" strike="noStrike" kern="1200" cap="none" spc="0" normalizeH="0" baseline="0" noProof="0" dirty="0">
                <a:ln>
                  <a:noFill/>
                </a:ln>
                <a:solidFill>
                  <a:srgbClr val="FF0000"/>
                </a:solidFill>
                <a:effectLst/>
                <a:uLnTx/>
                <a:uFillTx/>
                <a:latin typeface="TimesNewRomanPSMT"/>
                <a:ea typeface="+mn-ea"/>
                <a:cs typeface="+mn-cs"/>
              </a:rPr>
              <a:t>ekiplerinin eğitimleri </a:t>
            </a:r>
            <a:r>
              <a:rPr kumimoji="0" lang="tr-TR" sz="2400" b="0" i="0" u="none" strike="noStrike" kern="1200" cap="none" spc="0" normalizeH="0" baseline="0" noProof="0" dirty="0">
                <a:ln>
                  <a:noFill/>
                </a:ln>
                <a:solidFill>
                  <a:prstClr val="black"/>
                </a:solidFill>
                <a:effectLst/>
                <a:uLnTx/>
                <a:uFillTx/>
                <a:latin typeface="TimesNewRomanPSMT"/>
                <a:ea typeface="+mn-ea"/>
                <a:cs typeface="+mn-cs"/>
              </a:rPr>
              <a:t>için gerekli planlamaların yapılması,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NewRomanPSMT"/>
                <a:ea typeface="+mn-ea"/>
                <a:cs typeface="+mn-cs"/>
              </a:rPr>
              <a:t>9. </a:t>
            </a:r>
            <a:r>
              <a:rPr kumimoji="0" lang="tr-TR" sz="2400" b="0" i="0" u="none" strike="noStrike" kern="1200" cap="none" spc="0" normalizeH="0" baseline="0" noProof="0" dirty="0">
                <a:ln>
                  <a:noFill/>
                </a:ln>
                <a:solidFill>
                  <a:srgbClr val="FF0000"/>
                </a:solidFill>
                <a:effectLst/>
                <a:uLnTx/>
                <a:uFillTx/>
                <a:latin typeface="TimesNewRomanPSMT"/>
                <a:ea typeface="+mn-ea"/>
                <a:cs typeface="+mn-cs"/>
              </a:rPr>
              <a:t>Tatbikatların planlanması</a:t>
            </a:r>
            <a:r>
              <a:rPr kumimoji="0" lang="tr-TR" sz="2400" b="0" i="0" u="none" strike="noStrike" kern="1200" cap="none" spc="0" normalizeH="0" baseline="0" noProof="0" dirty="0">
                <a:ln>
                  <a:noFill/>
                </a:ln>
                <a:solidFill>
                  <a:prstClr val="black"/>
                </a:solidFill>
                <a:effectLst/>
                <a:uLnTx/>
                <a:uFillTx/>
                <a:latin typeface="TimesNewRomanPSMT"/>
                <a:ea typeface="+mn-ea"/>
                <a:cs typeface="+mn-cs"/>
              </a:rPr>
              <a:t>, senaryolar oluşturulması ve uygulanması,</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TimesNewRomanPSMT"/>
                <a:ea typeface="+mn-ea"/>
                <a:cs typeface="+mn-cs"/>
              </a:rPr>
              <a:t>10. Çalışmaların </a:t>
            </a:r>
            <a:r>
              <a:rPr kumimoji="0" lang="tr-TR" sz="2400" b="0" i="0" u="none" strike="noStrike" kern="1200" cap="none" spc="0" normalizeH="0" baseline="0" noProof="0" dirty="0">
                <a:ln>
                  <a:noFill/>
                </a:ln>
                <a:solidFill>
                  <a:srgbClr val="FF0000"/>
                </a:solidFill>
                <a:effectLst/>
                <a:uLnTx/>
                <a:uFillTx/>
                <a:latin typeface="TimesNewRomanPSMT"/>
                <a:ea typeface="+mn-ea"/>
                <a:cs typeface="+mn-cs"/>
              </a:rPr>
              <a:t>takibi ve kontrolü</a:t>
            </a:r>
            <a:r>
              <a:rPr kumimoji="0" lang="tr-TR" sz="2400" b="0" i="0" u="none" strike="noStrike" kern="1200" cap="none" spc="0" normalizeH="0" baseline="0" noProof="0" dirty="0">
                <a:ln>
                  <a:noFill/>
                </a:ln>
                <a:solidFill>
                  <a:prstClr val="black"/>
                </a:solidFill>
                <a:effectLst/>
                <a:uLnTx/>
                <a:uFillTx/>
                <a:latin typeface="TimesNewRomanPSMT"/>
                <a:ea typeface="+mn-ea"/>
                <a:cs typeface="+mn-cs"/>
              </a:rPr>
              <a:t>.</a:t>
            </a:r>
          </a:p>
          <a:p>
            <a:pPr marL="0" indent="0" algn="just"/>
            <a:endParaRPr lang="tr-TR" sz="2400" b="0" i="0" u="none" strike="noStrike" baseline="0" dirty="0">
              <a:solidFill>
                <a:srgbClr val="FF0000"/>
              </a:solidFill>
              <a:latin typeface="TimesNewRomanPSMT"/>
            </a:endParaRPr>
          </a:p>
          <a:p>
            <a:pPr marL="0" indent="0" algn="just"/>
            <a:endParaRPr lang="tr-TR" sz="2400" b="0" i="0" u="none" strike="noStrike" baseline="0" dirty="0">
              <a:latin typeface="TimesNewRomanPSMT"/>
            </a:endParaRPr>
          </a:p>
          <a:p>
            <a:pPr algn="just">
              <a:buFont typeface="Tw Cen MT" panose="020B0602020104020603" pitchFamily="34" charset="0"/>
              <a:buAutoNum type="arabicPeriod"/>
            </a:pPr>
            <a:endParaRPr lang="tr-TR" sz="2400" b="0" i="0" u="none" strike="noStrike" baseline="0" dirty="0">
              <a:latin typeface="TimesNewRomanPSMT"/>
            </a:endParaRPr>
          </a:p>
          <a:p>
            <a:pPr algn="l"/>
            <a:endParaRPr lang="tr-TR" sz="2400" b="0" i="0" u="none" strike="noStrike" baseline="0" dirty="0">
              <a:latin typeface="TimesNewRomanPSMT"/>
            </a:endParaRPr>
          </a:p>
          <a:p>
            <a:pPr algn="just">
              <a:buFont typeface="Tw Cen MT" panose="020B0602020104020603" pitchFamily="34" charset="0"/>
              <a:buAutoNum type="arabicPeriod"/>
            </a:pPr>
            <a:endParaRPr lang="tr-TR" altLang="tr-TR" sz="2400"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19305060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3">
            <a:extLst>
              <a:ext uri="{FF2B5EF4-FFF2-40B4-BE49-F238E27FC236}">
                <a16:creationId xmlns:a16="http://schemas.microsoft.com/office/drawing/2014/main" id="{BE12C7D6-03BC-BA06-231F-71F8E7DD9491}"/>
              </a:ext>
            </a:extLst>
          </p:cNvPr>
          <p:cNvSpPr/>
          <p:nvPr/>
        </p:nvSpPr>
        <p:spPr>
          <a:xfrm>
            <a:off x="377240" y="970319"/>
            <a:ext cx="11358599" cy="1013772"/>
          </a:xfrm>
          <a:prstGeom prst="roundRect">
            <a:avLst>
              <a:gd name="adj" fmla="val 8928"/>
            </a:avLst>
          </a:prstGeom>
        </p:spPr>
        <p:style>
          <a:lnRef idx="2">
            <a:schemeClr val="accent1"/>
          </a:lnRef>
          <a:fillRef idx="1">
            <a:schemeClr val="lt1"/>
          </a:fillRef>
          <a:effectRef idx="0">
            <a:schemeClr val="accent1"/>
          </a:effectRef>
          <a:fontRef idx="minor">
            <a:schemeClr val="dk1"/>
          </a:fontRef>
        </p:style>
        <p:txBody>
          <a:bodyPr spcFirstLastPara="0" vert="horz" wrap="square" lIns="121920" tIns="121920" rIns="121920" bIns="121920" numCol="1" spcCol="1270" anchor="ctr" anchorCtr="0">
            <a:noAutofit/>
          </a:bodyPr>
          <a:lstStyle/>
          <a:p>
            <a:pPr algn="l"/>
            <a:endParaRPr lang="tr-TR" sz="4000" kern="1200" dirty="0">
              <a:solidFill>
                <a:schemeClr val="bg1"/>
              </a:solidFill>
            </a:endParaRPr>
          </a:p>
        </p:txBody>
      </p:sp>
      <p:sp>
        <p:nvSpPr>
          <p:cNvPr id="4" name="Metin kutusu 3">
            <a:extLst>
              <a:ext uri="{FF2B5EF4-FFF2-40B4-BE49-F238E27FC236}">
                <a16:creationId xmlns:a16="http://schemas.microsoft.com/office/drawing/2014/main" id="{946CBB8D-904F-3CE2-B846-31815AD35F04}"/>
              </a:ext>
            </a:extLst>
          </p:cNvPr>
          <p:cNvSpPr txBox="1"/>
          <p:nvPr/>
        </p:nvSpPr>
        <p:spPr>
          <a:xfrm>
            <a:off x="384924" y="171548"/>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2.1</a:t>
            </a:r>
            <a:r>
              <a:rPr lang="tr-TR" sz="2400" b="1" i="0" u="none" strike="noStrike" baseline="0" dirty="0">
                <a:latin typeface="TimesNewRomanPS-BoldMT"/>
              </a:rPr>
              <a:t> ACİL DURUMLARIN BELİRLENMESİ</a:t>
            </a:r>
            <a:endParaRPr lang="tr-TR" altLang="tr-TR" sz="2400" dirty="0">
              <a:solidFill>
                <a:schemeClr val="bg1"/>
              </a:solidFill>
            </a:endParaRPr>
          </a:p>
        </p:txBody>
      </p:sp>
      <p:sp>
        <p:nvSpPr>
          <p:cNvPr id="5" name="Dikdörtgen 1">
            <a:extLst>
              <a:ext uri="{FF2B5EF4-FFF2-40B4-BE49-F238E27FC236}">
                <a16:creationId xmlns:a16="http://schemas.microsoft.com/office/drawing/2014/main" id="{0919A74D-3633-395E-94B5-A3856C12F178}"/>
              </a:ext>
            </a:extLst>
          </p:cNvPr>
          <p:cNvSpPr>
            <a:spLocks noChangeArrowheads="1"/>
          </p:cNvSpPr>
          <p:nvPr/>
        </p:nvSpPr>
        <p:spPr bwMode="auto">
          <a:xfrm>
            <a:off x="509207" y="991533"/>
            <a:ext cx="11406626"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542925" indent="-271463">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tr-TR" sz="2400" b="0" i="0" u="none" strike="noStrike" baseline="0" dirty="0">
                <a:latin typeface="TimesNewRomanPSMT"/>
              </a:rPr>
              <a:t>Acil durum planı hazırlanırken öncelikle işyeri için muhtemel acil durumların belirlenmesi</a:t>
            </a:r>
          </a:p>
          <a:p>
            <a:pPr algn="l"/>
            <a:r>
              <a:rPr lang="tr-TR" sz="2400" b="0" i="0" u="none" strike="noStrike" baseline="0" dirty="0">
                <a:latin typeface="TimesNewRomanPSMT"/>
              </a:rPr>
              <a:t>gerekmektedir. Bu acil durumlar belirlenirken dikkate alınması gereken hususlar:</a:t>
            </a:r>
            <a:endParaRPr lang="tr-TR" altLang="tr-TR" sz="2300" dirty="0">
              <a:latin typeface="+mn-lt"/>
              <a:ea typeface="Calibri" panose="020F0502020204030204" pitchFamily="34" charset="0"/>
              <a:cs typeface="Times New Roman" panose="02020603050405020304" pitchFamily="18" charset="0"/>
            </a:endParaRPr>
          </a:p>
          <a:p>
            <a:endParaRPr lang="tr-TR" altLang="tr-TR" sz="2300" dirty="0">
              <a:latin typeface="+mn-lt"/>
              <a:ea typeface="Calibri" panose="020F0502020204030204" pitchFamily="34" charset="0"/>
              <a:cs typeface="Times New Roman" panose="02020603050405020304" pitchFamily="18" charset="0"/>
            </a:endParaRPr>
          </a:p>
        </p:txBody>
      </p:sp>
      <p:sp>
        <p:nvSpPr>
          <p:cNvPr id="6" name="Metin kutusu 5">
            <a:extLst>
              <a:ext uri="{FF2B5EF4-FFF2-40B4-BE49-F238E27FC236}">
                <a16:creationId xmlns:a16="http://schemas.microsoft.com/office/drawing/2014/main" id="{55129EF4-664E-E55E-8315-1388633A300B}"/>
              </a:ext>
            </a:extLst>
          </p:cNvPr>
          <p:cNvSpPr txBox="1"/>
          <p:nvPr/>
        </p:nvSpPr>
        <p:spPr>
          <a:xfrm>
            <a:off x="384924" y="1976729"/>
            <a:ext cx="6093618" cy="3416320"/>
          </a:xfrm>
          <a:prstGeom prst="rect">
            <a:avLst/>
          </a:prstGeom>
          <a:noFill/>
        </p:spPr>
        <p:txBody>
          <a:bodyPr wrap="square">
            <a:spAutoFit/>
          </a:bodyPr>
          <a:lstStyle/>
          <a:p>
            <a:pPr algn="l"/>
            <a:r>
              <a:rPr lang="tr-TR" sz="2400" b="1" i="0" u="none" strike="noStrike" baseline="0" dirty="0">
                <a:solidFill>
                  <a:srgbClr val="FF0000"/>
                </a:solidFill>
                <a:latin typeface="TimesNewRomanPS-BoldMT"/>
              </a:rPr>
              <a:t>Risk değerlendirmesi sonuçları: </a:t>
            </a:r>
            <a:r>
              <a:rPr lang="tr-TR" sz="2400" b="1" i="0" u="none" strike="noStrike" baseline="0" dirty="0">
                <a:latin typeface="TimesNewRomanPSMT"/>
              </a:rPr>
              <a:t>Acil durum planı, risk değerlendirmesinin bir çıktısıdır.</a:t>
            </a:r>
            <a:r>
              <a:rPr lang="tr-TR" sz="2400" b="0" i="0" u="none" strike="noStrike" baseline="0" dirty="0">
                <a:latin typeface="TimesNewRomanPSMT"/>
              </a:rPr>
              <a:t> Risk değerlendirmesiyle işyeri için olası </a:t>
            </a:r>
            <a:r>
              <a:rPr lang="tr-TR" sz="2400" b="1" i="0" u="none" strike="noStrike" baseline="0" dirty="0">
                <a:latin typeface="TimesNewRomanPSMT"/>
              </a:rPr>
              <a:t>tehlike ve riskler belirlenip </a:t>
            </a:r>
            <a:r>
              <a:rPr lang="tr-TR" sz="2400" b="0" i="0" u="none" strike="noStrike" baseline="0" dirty="0">
                <a:latin typeface="TimesNewRomanPSMT"/>
              </a:rPr>
              <a:t>kontrol önlemleri değerlendirildikten sonra, işyerini büyük maddi manevi kayıplara uğratacak, toplu ölümlere yol açacak, acil müdahale, mücadele, ilkyardım gerektirecek olaylar daha net şekilde görülebilecektir.</a:t>
            </a:r>
            <a:endParaRPr lang="tr-TR" sz="4000" kern="1200" dirty="0">
              <a:solidFill>
                <a:schemeClr val="bg1"/>
              </a:solidFill>
            </a:endParaRPr>
          </a:p>
        </p:txBody>
      </p:sp>
      <p:pic>
        <p:nvPicPr>
          <p:cNvPr id="7" name="Resim 6">
            <a:extLst>
              <a:ext uri="{FF2B5EF4-FFF2-40B4-BE49-F238E27FC236}">
                <a16:creationId xmlns:a16="http://schemas.microsoft.com/office/drawing/2014/main" id="{4AC32EDE-A972-7F80-95B6-37277C198C05}"/>
              </a:ext>
            </a:extLst>
          </p:cNvPr>
          <p:cNvPicPr>
            <a:picLocks noChangeAspect="1"/>
          </p:cNvPicPr>
          <p:nvPr/>
        </p:nvPicPr>
        <p:blipFill>
          <a:blip r:embed="rId3"/>
          <a:stretch>
            <a:fillRect/>
          </a:stretch>
        </p:blipFill>
        <p:spPr>
          <a:xfrm>
            <a:off x="9882912" y="2028941"/>
            <a:ext cx="963903" cy="3073314"/>
          </a:xfrm>
          <a:prstGeom prst="rect">
            <a:avLst/>
          </a:prstGeom>
        </p:spPr>
      </p:pic>
      <p:pic>
        <p:nvPicPr>
          <p:cNvPr id="8" name="Resim 7">
            <a:extLst>
              <a:ext uri="{FF2B5EF4-FFF2-40B4-BE49-F238E27FC236}">
                <a16:creationId xmlns:a16="http://schemas.microsoft.com/office/drawing/2014/main" id="{9C54423F-CEAD-5A2D-09BB-72B0F4D58FAB}"/>
              </a:ext>
            </a:extLst>
          </p:cNvPr>
          <p:cNvPicPr>
            <a:picLocks noChangeAspect="1"/>
          </p:cNvPicPr>
          <p:nvPr/>
        </p:nvPicPr>
        <p:blipFill>
          <a:blip r:embed="rId4"/>
          <a:stretch>
            <a:fillRect/>
          </a:stretch>
        </p:blipFill>
        <p:spPr>
          <a:xfrm>
            <a:off x="8074810" y="2055722"/>
            <a:ext cx="1032380" cy="3073314"/>
          </a:xfrm>
          <a:prstGeom prst="rect">
            <a:avLst/>
          </a:prstGeom>
        </p:spPr>
      </p:pic>
    </p:spTree>
    <p:extLst>
      <p:ext uri="{BB962C8B-B14F-4D97-AF65-F5344CB8AC3E}">
        <p14:creationId xmlns:p14="http://schemas.microsoft.com/office/powerpoint/2010/main" val="3687723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0347225-C272-85B4-48BC-38CFB6A90AE8}"/>
              </a:ext>
            </a:extLst>
          </p:cNvPr>
          <p:cNvSpPr txBox="1"/>
          <p:nvPr/>
        </p:nvSpPr>
        <p:spPr>
          <a:xfrm>
            <a:off x="5927033" y="196506"/>
            <a:ext cx="6093618" cy="5401479"/>
          </a:xfrm>
          <a:prstGeom prst="rect">
            <a:avLst/>
          </a:prstGeom>
          <a:noFill/>
        </p:spPr>
        <p:txBody>
          <a:bodyPr wrap="square">
            <a:spAutoFit/>
          </a:bodyPr>
          <a:lstStyle/>
          <a:p>
            <a:pPr algn="l"/>
            <a:r>
              <a:rPr lang="tr-TR" sz="2300" b="1" i="0" u="none" strike="noStrike" baseline="0" dirty="0">
                <a:latin typeface="TimesNewRomanPS-BoldMT"/>
              </a:rPr>
              <a:t>Yangın, tehlikeli kimyasal maddelerden kaynaklanan yayılım ve patlama ihtimali:</a:t>
            </a:r>
          </a:p>
          <a:p>
            <a:pPr algn="l"/>
            <a:r>
              <a:rPr lang="tr-TR" sz="2300" b="0" i="0" u="none" strike="noStrike" baseline="0" dirty="0">
                <a:latin typeface="TimesNewRomanPSMT"/>
              </a:rPr>
              <a:t>İşyerinin yaptığı çalışmalar, kullanılan kimyasallardan kaynaklanacak </a:t>
            </a:r>
            <a:r>
              <a:rPr lang="tr-TR" sz="2300" b="1" i="0" u="none" strike="noStrike" baseline="0" dirty="0">
                <a:solidFill>
                  <a:srgbClr val="FF0000"/>
                </a:solidFill>
                <a:latin typeface="TimesNewRomanPSMT"/>
              </a:rPr>
              <a:t>patlamalar</a:t>
            </a:r>
            <a:r>
              <a:rPr lang="tr-TR" sz="2300" b="1" i="0" u="none" strike="noStrike" baseline="0" dirty="0">
                <a:latin typeface="TimesNewRomanPSMT"/>
              </a:rPr>
              <a:t> </a:t>
            </a:r>
            <a:r>
              <a:rPr lang="tr-TR" sz="2300" b="0" i="0" u="none" strike="noStrike" baseline="0" dirty="0">
                <a:latin typeface="TimesNewRomanPSMT"/>
              </a:rPr>
              <a:t>ve sonrasında meydana gelecek </a:t>
            </a:r>
            <a:r>
              <a:rPr lang="tr-TR" sz="2300" b="1" i="0" u="none" strike="noStrike" baseline="0" dirty="0">
                <a:solidFill>
                  <a:srgbClr val="FF0000"/>
                </a:solidFill>
                <a:latin typeface="TimesNewRomanPSMT"/>
              </a:rPr>
              <a:t>yangın durumu</a:t>
            </a:r>
            <a:r>
              <a:rPr lang="tr-TR" sz="2300" b="0" i="0" u="none" strike="noStrike" baseline="0" dirty="0">
                <a:latin typeface="TimesNewRomanPSMT"/>
              </a:rPr>
              <a:t>, muhtemel acil durumları belirlenmesinde</a:t>
            </a:r>
          </a:p>
          <a:p>
            <a:pPr algn="l"/>
            <a:r>
              <a:rPr lang="tr-TR" sz="2300" b="0" i="0" u="none" strike="noStrike" baseline="0" dirty="0">
                <a:latin typeface="TimesNewRomanPSMT"/>
              </a:rPr>
              <a:t>dikkat edilmesi gereken bir diğer husustur. Kullanılan kimyasalların </a:t>
            </a:r>
            <a:r>
              <a:rPr lang="tr-TR" sz="2300" b="1" i="0" u="none" strike="noStrike" baseline="0" dirty="0">
                <a:solidFill>
                  <a:srgbClr val="FF0000"/>
                </a:solidFill>
                <a:latin typeface="TimesNewRomanPSMT"/>
              </a:rPr>
              <a:t>Güvenlik Bilgi </a:t>
            </a:r>
            <a:r>
              <a:rPr lang="tr-TR" sz="2300" b="1" i="0" u="none" strike="noStrike" baseline="0" dirty="0" err="1">
                <a:solidFill>
                  <a:srgbClr val="FF0000"/>
                </a:solidFill>
                <a:latin typeface="TimesNewRomanPSMT"/>
              </a:rPr>
              <a:t>Formu’ndaki</a:t>
            </a:r>
            <a:r>
              <a:rPr lang="tr-TR" sz="2300" b="1" i="0" u="none" strike="noStrike" baseline="0" dirty="0">
                <a:solidFill>
                  <a:srgbClr val="FF0000"/>
                </a:solidFill>
                <a:latin typeface="TimesNewRomanPSMT"/>
              </a:rPr>
              <a:t> (GBF)</a:t>
            </a:r>
            <a:r>
              <a:rPr lang="tr-TR" sz="2300" b="0" i="0" u="none" strike="noStrike" baseline="0" dirty="0">
                <a:solidFill>
                  <a:srgbClr val="FF0000"/>
                </a:solidFill>
                <a:latin typeface="TimesNewRomanPSMT"/>
              </a:rPr>
              <a:t> </a:t>
            </a:r>
            <a:r>
              <a:rPr lang="tr-TR" sz="2300" b="0" i="0" u="none" strike="noStrike" baseline="0" dirty="0">
                <a:latin typeface="TimesNewRomanPSMT"/>
              </a:rPr>
              <a:t>bilgilerden faydalanılarak hangi durumlarda yangın veya patlama ihtimali olacağı değerlendirilmelidir. Parlama, patlama risklerinin değerlendirilmesi amacıyla</a:t>
            </a:r>
          </a:p>
          <a:p>
            <a:pPr algn="l"/>
            <a:r>
              <a:rPr lang="tr-TR" sz="2300" b="0" i="0" u="none" strike="noStrike" baseline="0" dirty="0">
                <a:latin typeface="TimesNewRomanPSMT"/>
              </a:rPr>
              <a:t>patlayıcı ortam oluşabilecek tüm işyerlerinin ayrıca </a:t>
            </a:r>
            <a:r>
              <a:rPr lang="tr-TR" sz="2300" b="1" i="0" u="none" strike="noStrike" baseline="0" dirty="0">
                <a:solidFill>
                  <a:srgbClr val="FF0000"/>
                </a:solidFill>
                <a:latin typeface="TimesNewRomanPSMT"/>
              </a:rPr>
              <a:t>Patlamadan Korunma Dokümanı </a:t>
            </a:r>
            <a:r>
              <a:rPr lang="tr-TR" sz="2300" b="0" i="0" u="none" strike="noStrike" baseline="0" dirty="0">
                <a:latin typeface="TimesNewRomanPSMT"/>
              </a:rPr>
              <a:t>hazırlaması gerekmektedir.</a:t>
            </a:r>
            <a:endParaRPr lang="tr-TR" sz="2300" dirty="0"/>
          </a:p>
        </p:txBody>
      </p:sp>
      <p:pic>
        <p:nvPicPr>
          <p:cNvPr id="3" name="Resim 2">
            <a:extLst>
              <a:ext uri="{FF2B5EF4-FFF2-40B4-BE49-F238E27FC236}">
                <a16:creationId xmlns:a16="http://schemas.microsoft.com/office/drawing/2014/main" id="{46CD5A25-605F-DE8C-37F3-8891CA8BFC22}"/>
              </a:ext>
            </a:extLst>
          </p:cNvPr>
          <p:cNvPicPr>
            <a:picLocks noChangeAspect="1"/>
          </p:cNvPicPr>
          <p:nvPr/>
        </p:nvPicPr>
        <p:blipFill>
          <a:blip r:embed="rId3"/>
          <a:stretch>
            <a:fillRect/>
          </a:stretch>
        </p:blipFill>
        <p:spPr>
          <a:xfrm>
            <a:off x="531110" y="311859"/>
            <a:ext cx="1620445" cy="2233134"/>
          </a:xfrm>
          <a:prstGeom prst="rect">
            <a:avLst/>
          </a:prstGeom>
        </p:spPr>
      </p:pic>
      <p:pic>
        <p:nvPicPr>
          <p:cNvPr id="4" name="Resim 3">
            <a:extLst>
              <a:ext uri="{FF2B5EF4-FFF2-40B4-BE49-F238E27FC236}">
                <a16:creationId xmlns:a16="http://schemas.microsoft.com/office/drawing/2014/main" id="{8D64979B-ABB1-3E07-FB46-1452E3BAADCF}"/>
              </a:ext>
            </a:extLst>
          </p:cNvPr>
          <p:cNvPicPr>
            <a:picLocks noChangeAspect="1"/>
          </p:cNvPicPr>
          <p:nvPr/>
        </p:nvPicPr>
        <p:blipFill>
          <a:blip r:embed="rId4"/>
          <a:stretch>
            <a:fillRect/>
          </a:stretch>
        </p:blipFill>
        <p:spPr>
          <a:xfrm>
            <a:off x="2389547" y="311859"/>
            <a:ext cx="1914792" cy="2286319"/>
          </a:xfrm>
          <a:prstGeom prst="rect">
            <a:avLst/>
          </a:prstGeom>
        </p:spPr>
      </p:pic>
      <p:pic>
        <p:nvPicPr>
          <p:cNvPr id="5" name="Resim 4">
            <a:extLst>
              <a:ext uri="{FF2B5EF4-FFF2-40B4-BE49-F238E27FC236}">
                <a16:creationId xmlns:a16="http://schemas.microsoft.com/office/drawing/2014/main" id="{579C11F2-11D2-49B7-B449-645F37C0FBCF}"/>
              </a:ext>
            </a:extLst>
          </p:cNvPr>
          <p:cNvPicPr>
            <a:picLocks noChangeAspect="1"/>
          </p:cNvPicPr>
          <p:nvPr/>
        </p:nvPicPr>
        <p:blipFill>
          <a:blip r:embed="rId5"/>
          <a:stretch>
            <a:fillRect/>
          </a:stretch>
        </p:blipFill>
        <p:spPr>
          <a:xfrm>
            <a:off x="417597" y="2774145"/>
            <a:ext cx="1762603" cy="1990854"/>
          </a:xfrm>
          <a:prstGeom prst="rect">
            <a:avLst/>
          </a:prstGeom>
        </p:spPr>
      </p:pic>
      <p:pic>
        <p:nvPicPr>
          <p:cNvPr id="6" name="Resim 5">
            <a:extLst>
              <a:ext uri="{FF2B5EF4-FFF2-40B4-BE49-F238E27FC236}">
                <a16:creationId xmlns:a16="http://schemas.microsoft.com/office/drawing/2014/main" id="{98945BB7-F17D-AFD4-E1F1-378A0C1F8047}"/>
              </a:ext>
            </a:extLst>
          </p:cNvPr>
          <p:cNvPicPr>
            <a:picLocks noChangeAspect="1"/>
          </p:cNvPicPr>
          <p:nvPr/>
        </p:nvPicPr>
        <p:blipFill>
          <a:blip r:embed="rId6"/>
          <a:stretch>
            <a:fillRect/>
          </a:stretch>
        </p:blipFill>
        <p:spPr>
          <a:xfrm>
            <a:off x="2389547" y="2897245"/>
            <a:ext cx="1971950" cy="1867754"/>
          </a:xfrm>
          <a:prstGeom prst="rect">
            <a:avLst/>
          </a:prstGeom>
        </p:spPr>
      </p:pic>
    </p:spTree>
    <p:extLst>
      <p:ext uri="{BB962C8B-B14F-4D97-AF65-F5344CB8AC3E}">
        <p14:creationId xmlns:p14="http://schemas.microsoft.com/office/powerpoint/2010/main" val="2316608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2F7B02D-2BB5-C407-4319-E2CD2C884F14}"/>
              </a:ext>
            </a:extLst>
          </p:cNvPr>
          <p:cNvSpPr txBox="1"/>
          <p:nvPr/>
        </p:nvSpPr>
        <p:spPr>
          <a:xfrm>
            <a:off x="203773" y="546210"/>
            <a:ext cx="5472113" cy="4154984"/>
          </a:xfrm>
          <a:prstGeom prst="rect">
            <a:avLst/>
          </a:prstGeom>
          <a:noFill/>
        </p:spPr>
        <p:txBody>
          <a:bodyPr wrap="square">
            <a:spAutoFit/>
          </a:bodyPr>
          <a:lstStyle/>
          <a:p>
            <a:pPr algn="l"/>
            <a:r>
              <a:rPr lang="tr-TR" sz="2400" b="1" i="0" u="none" strike="noStrike" baseline="0" dirty="0">
                <a:latin typeface="TimesNewRomanPS-BoldMT"/>
              </a:rPr>
              <a:t>İlk yardım ve tahliye gerektirecek olaylar: </a:t>
            </a:r>
            <a:r>
              <a:rPr lang="tr-TR" sz="2400" b="0" i="0" u="none" strike="noStrike" baseline="0" dirty="0">
                <a:latin typeface="TimesNewRomanPSMT"/>
              </a:rPr>
              <a:t>İş Sağlığı ve Güvenliği Kanunu hükümlerince yayımlanmış olan yönetmeliklerden İşyerlerinde Acil Durumlar Hakkında Yönetmeliğine</a:t>
            </a:r>
          </a:p>
          <a:p>
            <a:pPr algn="l"/>
            <a:r>
              <a:rPr lang="tr-TR" sz="2400" b="0" i="0" u="none" strike="noStrike" baseline="0" dirty="0">
                <a:latin typeface="TimesNewRomanPSMT"/>
              </a:rPr>
              <a:t>göre “</a:t>
            </a:r>
            <a:r>
              <a:rPr lang="tr-TR" sz="2400" b="0" i="0" u="none" strike="noStrike" baseline="0" dirty="0">
                <a:solidFill>
                  <a:srgbClr val="FF0000"/>
                </a:solidFill>
                <a:latin typeface="TimesNewRomanPSMT"/>
              </a:rPr>
              <a:t>ilkyardım veya tahliye gerektirecek olay ve kazalar</a:t>
            </a:r>
            <a:r>
              <a:rPr lang="tr-TR" sz="2400" b="0" i="0" u="none" strike="noStrike" baseline="0" dirty="0">
                <a:latin typeface="TimesNewRomanPSMT"/>
              </a:rPr>
              <a:t>” da acil durum olarak</a:t>
            </a:r>
          </a:p>
          <a:p>
            <a:pPr algn="l"/>
            <a:r>
              <a:rPr lang="tr-TR" sz="2400" b="0" i="0" u="none" strike="noStrike" baseline="0" dirty="0">
                <a:latin typeface="TimesNewRomanPSMT"/>
              </a:rPr>
              <a:t>sayılmaktadır. İşyerinde yapılan risk değerlendirmesi sonucuna göre ilkyardım gerektirecek muhtemel olaylar tespit edilmelidir.</a:t>
            </a:r>
            <a:endParaRPr lang="tr-TR" sz="2400" dirty="0"/>
          </a:p>
        </p:txBody>
      </p:sp>
      <p:sp>
        <p:nvSpPr>
          <p:cNvPr id="3" name="Metin kutusu 2">
            <a:extLst>
              <a:ext uri="{FF2B5EF4-FFF2-40B4-BE49-F238E27FC236}">
                <a16:creationId xmlns:a16="http://schemas.microsoft.com/office/drawing/2014/main" id="{3DF3D904-9E4D-03A6-EF88-5A93BE06B2B1}"/>
              </a:ext>
            </a:extLst>
          </p:cNvPr>
          <p:cNvSpPr txBox="1"/>
          <p:nvPr/>
        </p:nvSpPr>
        <p:spPr>
          <a:xfrm>
            <a:off x="5752980" y="3871213"/>
            <a:ext cx="6093618" cy="1323439"/>
          </a:xfrm>
          <a:prstGeom prst="rect">
            <a:avLst/>
          </a:prstGeom>
          <a:noFill/>
        </p:spPr>
        <p:txBody>
          <a:bodyPr wrap="square">
            <a:spAutoFit/>
          </a:bodyPr>
          <a:lstStyle/>
          <a:p>
            <a:pPr algn="l"/>
            <a:r>
              <a:rPr lang="tr-TR" sz="2000" b="0" i="0" u="none" strike="noStrike" baseline="0" dirty="0">
                <a:latin typeface="Wingdings-Regular"/>
              </a:rPr>
              <a:t> </a:t>
            </a:r>
            <a:r>
              <a:rPr lang="tr-TR" sz="2000" b="0" i="0" u="none" strike="noStrike" baseline="0" dirty="0">
                <a:latin typeface="TimesNewRomanPSMT"/>
              </a:rPr>
              <a:t>Kayma, takılma, düşme,</a:t>
            </a:r>
          </a:p>
          <a:p>
            <a:pPr algn="l"/>
            <a:r>
              <a:rPr lang="tr-TR" sz="2000" b="0" i="0" u="none" strike="noStrike" baseline="0" dirty="0">
                <a:latin typeface="Wingdings-Regular"/>
              </a:rPr>
              <a:t> </a:t>
            </a:r>
            <a:r>
              <a:rPr lang="tr-TR" sz="2000" b="0" i="0" u="none" strike="noStrike" baseline="0" dirty="0">
                <a:latin typeface="TimesNewRomanPSMT"/>
              </a:rPr>
              <a:t>Yanıklar,</a:t>
            </a:r>
          </a:p>
          <a:p>
            <a:pPr algn="l"/>
            <a:r>
              <a:rPr lang="tr-TR" sz="2000" b="0" i="0" u="none" strike="noStrike" baseline="0" dirty="0">
                <a:latin typeface="Wingdings-Regular"/>
              </a:rPr>
              <a:t> </a:t>
            </a:r>
            <a:r>
              <a:rPr lang="tr-TR" sz="2000" b="0" i="0" u="none" strike="noStrike" baseline="0" dirty="0">
                <a:latin typeface="TimesNewRomanPSMT"/>
              </a:rPr>
              <a:t>Elektrik çarpmaları,</a:t>
            </a:r>
          </a:p>
          <a:p>
            <a:pPr algn="l"/>
            <a:r>
              <a:rPr lang="tr-TR" sz="2000" b="0" i="0" u="none" strike="noStrike" baseline="0" dirty="0">
                <a:latin typeface="Wingdings-Regular"/>
              </a:rPr>
              <a:t> </a:t>
            </a:r>
            <a:r>
              <a:rPr lang="tr-TR" sz="2000" b="0" i="0" u="none" strike="noStrike" baseline="0" dirty="0">
                <a:latin typeface="TimesNewRomanPSMT"/>
              </a:rPr>
              <a:t>Uzuv yaralanmaları/kopmaları vb.</a:t>
            </a:r>
            <a:endParaRPr lang="tr-TR" sz="2000" dirty="0"/>
          </a:p>
        </p:txBody>
      </p:sp>
      <p:pic>
        <p:nvPicPr>
          <p:cNvPr id="4" name="Resim 3">
            <a:extLst>
              <a:ext uri="{FF2B5EF4-FFF2-40B4-BE49-F238E27FC236}">
                <a16:creationId xmlns:a16="http://schemas.microsoft.com/office/drawing/2014/main" id="{156B8146-8CA5-0F03-65E2-A49BB82F1653}"/>
              </a:ext>
            </a:extLst>
          </p:cNvPr>
          <p:cNvPicPr>
            <a:picLocks noChangeAspect="1"/>
          </p:cNvPicPr>
          <p:nvPr/>
        </p:nvPicPr>
        <p:blipFill>
          <a:blip r:embed="rId3"/>
          <a:stretch>
            <a:fillRect/>
          </a:stretch>
        </p:blipFill>
        <p:spPr>
          <a:xfrm>
            <a:off x="5444905" y="400932"/>
            <a:ext cx="6401693" cy="3267531"/>
          </a:xfrm>
          <a:prstGeom prst="rect">
            <a:avLst/>
          </a:prstGeom>
        </p:spPr>
      </p:pic>
    </p:spTree>
    <p:extLst>
      <p:ext uri="{BB962C8B-B14F-4D97-AF65-F5344CB8AC3E}">
        <p14:creationId xmlns:p14="http://schemas.microsoft.com/office/powerpoint/2010/main" val="17105623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4FEF07C8-43C6-6F44-5FA6-C1DC8C093761}"/>
              </a:ext>
            </a:extLst>
          </p:cNvPr>
          <p:cNvSpPr txBox="1"/>
          <p:nvPr/>
        </p:nvSpPr>
        <p:spPr>
          <a:xfrm>
            <a:off x="111662" y="1066137"/>
            <a:ext cx="5323903" cy="2677656"/>
          </a:xfrm>
          <a:prstGeom prst="rect">
            <a:avLst/>
          </a:prstGeom>
          <a:noFill/>
        </p:spPr>
        <p:txBody>
          <a:bodyPr wrap="square">
            <a:spAutoFit/>
          </a:bodyPr>
          <a:lstStyle/>
          <a:p>
            <a:pPr algn="just"/>
            <a:r>
              <a:rPr lang="tr-TR" sz="2400" b="1" i="0" u="none" strike="noStrike" baseline="0" dirty="0">
                <a:latin typeface="TimesNewRomanPS-BoldMT"/>
              </a:rPr>
              <a:t>Doğal afetlerin meydana gelme ihtimali: </a:t>
            </a:r>
            <a:r>
              <a:rPr lang="tr-TR" sz="2400" b="0" i="0" u="none" strike="noStrike" baseline="0" dirty="0">
                <a:latin typeface="TimesNewRomanPSMT"/>
              </a:rPr>
              <a:t>Deprem kuşağında yer alan bir ülke olmamız nedeniyle deprem, küresel ısınmadan kaynaklanan sel felaketlerinin artması nedeniyle </a:t>
            </a:r>
            <a:r>
              <a:rPr lang="tr-TR" sz="2400" b="0" i="0" u="none" strike="noStrike" baseline="0" dirty="0">
                <a:solidFill>
                  <a:srgbClr val="FF0000"/>
                </a:solidFill>
                <a:latin typeface="TimesNewRomanPSMT"/>
              </a:rPr>
              <a:t>sel ve </a:t>
            </a:r>
            <a:r>
              <a:rPr lang="tr-TR" sz="2000" b="0" i="0" u="none" strike="noStrike" baseline="0" dirty="0">
                <a:solidFill>
                  <a:srgbClr val="FF0000"/>
                </a:solidFill>
                <a:latin typeface="TimesNewRomanPSMT"/>
              </a:rPr>
              <a:t>diğer</a:t>
            </a:r>
            <a:r>
              <a:rPr lang="tr-TR" sz="2400" b="0" i="0" u="none" strike="noStrike" baseline="0" dirty="0">
                <a:solidFill>
                  <a:srgbClr val="FF0000"/>
                </a:solidFill>
                <a:latin typeface="TimesNewRomanPSMT"/>
              </a:rPr>
              <a:t> doğal afetler</a:t>
            </a:r>
            <a:r>
              <a:rPr lang="tr-TR" sz="2400" b="0" i="0" u="none" strike="noStrike" baseline="0" dirty="0">
                <a:latin typeface="TimesNewRomanPSMT"/>
              </a:rPr>
              <a:t>, acil durum dendiğinde dâhil edilmesi gereken olaylardır.</a:t>
            </a:r>
            <a:endParaRPr lang="tr-TR" sz="2400" dirty="0"/>
          </a:p>
        </p:txBody>
      </p:sp>
      <p:sp>
        <p:nvSpPr>
          <p:cNvPr id="7" name="Metin kutusu 6">
            <a:extLst>
              <a:ext uri="{FF2B5EF4-FFF2-40B4-BE49-F238E27FC236}">
                <a16:creationId xmlns:a16="http://schemas.microsoft.com/office/drawing/2014/main" id="{39F7CFB7-5383-0BE1-45A0-4560E59EF70B}"/>
              </a:ext>
            </a:extLst>
          </p:cNvPr>
          <p:cNvSpPr txBox="1"/>
          <p:nvPr/>
        </p:nvSpPr>
        <p:spPr>
          <a:xfrm>
            <a:off x="5547227" y="797510"/>
            <a:ext cx="6644773" cy="4524315"/>
          </a:xfrm>
          <a:prstGeom prst="rect">
            <a:avLst/>
          </a:prstGeom>
          <a:noFill/>
        </p:spPr>
        <p:txBody>
          <a:bodyPr wrap="square">
            <a:spAutoFit/>
          </a:bodyPr>
          <a:lstStyle/>
          <a:p>
            <a:pPr marL="342900" indent="-342900">
              <a:buAutoNum type="arabicPeriod"/>
            </a:pPr>
            <a:r>
              <a:rPr lang="tr-TR" sz="2400" dirty="0"/>
              <a:t>Deprem</a:t>
            </a:r>
          </a:p>
          <a:p>
            <a:pPr marL="342900" indent="-342900">
              <a:buAutoNum type="arabicPeriod"/>
            </a:pPr>
            <a:r>
              <a:rPr lang="tr-TR" sz="2400" dirty="0"/>
              <a:t> Kütle Hareketleri (Heyelan, Kaya Düşmesi, Çığ) </a:t>
            </a:r>
          </a:p>
          <a:p>
            <a:pPr marL="342900" indent="-342900">
              <a:buAutoNum type="arabicPeriod"/>
            </a:pPr>
            <a:r>
              <a:rPr lang="tr-TR" sz="2400" dirty="0"/>
              <a:t> Sel - Taşkın </a:t>
            </a:r>
          </a:p>
          <a:p>
            <a:pPr marL="342900" indent="-342900">
              <a:buAutoNum type="arabicPeriod"/>
            </a:pPr>
            <a:r>
              <a:rPr lang="tr-TR" sz="2400" dirty="0"/>
              <a:t> İklim Değişikliği </a:t>
            </a:r>
          </a:p>
          <a:p>
            <a:pPr marL="342900" indent="-342900">
              <a:buAutoNum type="arabicPeriod"/>
            </a:pPr>
            <a:r>
              <a:rPr lang="tr-TR" sz="2400" dirty="0"/>
              <a:t> Kitlesel Göç </a:t>
            </a:r>
          </a:p>
          <a:p>
            <a:pPr marL="342900" indent="-342900">
              <a:buAutoNum type="arabicPeriod"/>
            </a:pPr>
            <a:r>
              <a:rPr lang="tr-TR" sz="2400" dirty="0"/>
              <a:t> Bulaşıcı ve Salgın Hastalıklar </a:t>
            </a:r>
          </a:p>
          <a:p>
            <a:pPr marL="342900" indent="-342900">
              <a:buAutoNum type="arabicPeriod"/>
            </a:pPr>
            <a:r>
              <a:rPr lang="tr-TR" sz="2400" dirty="0"/>
              <a:t> Kimyasal, Biyolojik, Radyolojik, Nükleer Tehditler</a:t>
            </a:r>
          </a:p>
          <a:p>
            <a:pPr marL="342900" indent="-342900">
              <a:buAutoNum type="arabicPeriod"/>
            </a:pPr>
            <a:r>
              <a:rPr lang="tr-TR" sz="2400" dirty="0"/>
              <a:t> Orman Yangınları </a:t>
            </a:r>
          </a:p>
          <a:p>
            <a:pPr marL="342900" indent="-342900">
              <a:buAutoNum type="arabicPeriod"/>
            </a:pPr>
            <a:r>
              <a:rPr lang="tr-TR" sz="2400" dirty="0"/>
              <a:t> Büyük Endüstriyel Kazalar </a:t>
            </a:r>
          </a:p>
          <a:p>
            <a:pPr marL="342900" indent="-342900">
              <a:buAutoNum type="arabicPeriod"/>
            </a:pPr>
            <a:r>
              <a:rPr lang="tr-TR" sz="2400" dirty="0"/>
              <a:t>Maden Kazaları </a:t>
            </a:r>
          </a:p>
          <a:p>
            <a:pPr marL="342900" indent="-342900">
              <a:buAutoNum type="arabicPeriod"/>
            </a:pPr>
            <a:r>
              <a:rPr lang="tr-TR" sz="2400" dirty="0"/>
              <a:t>Tehlikeli Madde Taşımacılığı </a:t>
            </a:r>
          </a:p>
          <a:p>
            <a:pPr marL="342900" indent="-342900">
              <a:buAutoNum type="arabicPeriod"/>
            </a:pPr>
            <a:r>
              <a:rPr lang="tr-TR" sz="2400" dirty="0"/>
              <a:t>.Diğer Afetler (Kuraklık, Obruk, Tasman vb.)</a:t>
            </a:r>
          </a:p>
        </p:txBody>
      </p:sp>
    </p:spTree>
    <p:extLst>
      <p:ext uri="{BB962C8B-B14F-4D97-AF65-F5344CB8AC3E}">
        <p14:creationId xmlns:p14="http://schemas.microsoft.com/office/powerpoint/2010/main" val="1505007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B7D7B15-1BA9-84FE-3B9F-E123595BB5B2}"/>
              </a:ext>
            </a:extLst>
          </p:cNvPr>
          <p:cNvSpPr txBox="1"/>
          <p:nvPr/>
        </p:nvSpPr>
        <p:spPr>
          <a:xfrm>
            <a:off x="505684" y="238855"/>
            <a:ext cx="5043488" cy="5262979"/>
          </a:xfrm>
          <a:prstGeom prst="rect">
            <a:avLst/>
          </a:prstGeom>
          <a:noFill/>
        </p:spPr>
        <p:txBody>
          <a:bodyPr wrap="square">
            <a:spAutoFit/>
          </a:bodyPr>
          <a:lstStyle/>
          <a:p>
            <a:pPr algn="l"/>
            <a:r>
              <a:rPr lang="tr-TR" sz="2400" b="1" i="0" u="none" strike="noStrike" baseline="0" dirty="0">
                <a:latin typeface="TimesNewRomanPS-BoldMT"/>
              </a:rPr>
              <a:t>Sabotaj ihtimali: </a:t>
            </a:r>
            <a:r>
              <a:rPr lang="tr-TR" sz="2400" b="0" i="0" u="none" strike="noStrike" baseline="0" dirty="0">
                <a:latin typeface="TimesNewRomanPSMT"/>
              </a:rPr>
              <a:t>İşyerinin milli ekonomiye, devletin savaş gücüne önemli ölçüde katkısı</a:t>
            </a:r>
          </a:p>
          <a:p>
            <a:pPr algn="l"/>
            <a:r>
              <a:rPr lang="tr-TR" sz="2400" b="0" i="0" u="none" strike="noStrike" baseline="0" dirty="0">
                <a:latin typeface="TimesNewRomanPSMT"/>
              </a:rPr>
              <a:t>bulunması ve yaşanacak olumsuz bir olay sonucu ülke güvenliği ve ekonomisi ile toplum</a:t>
            </a:r>
          </a:p>
          <a:p>
            <a:pPr algn="l"/>
            <a:r>
              <a:rPr lang="tr-TR" sz="2400" b="0" i="0" u="none" strike="noStrike" baseline="0" dirty="0">
                <a:latin typeface="TimesNewRomanPSMT"/>
              </a:rPr>
              <a:t>hayatı bakımından önemli etkilere neden olabilecek tesisler arasında bulunması sebebiyle, </a:t>
            </a:r>
            <a:r>
              <a:rPr lang="tr-TR" sz="2400" b="0" i="0" u="none" strike="noStrike" baseline="0" dirty="0">
                <a:solidFill>
                  <a:srgbClr val="FF0000"/>
                </a:solidFill>
                <a:latin typeface="TimesNewRomanPSMT"/>
              </a:rPr>
              <a:t>uğrayacağı sabotaj vakasıyla kısmen veya tamamen yıkılması, hasara uğratılması veya geçici bir süre için dahi olsa çalışmadan alıkonması </a:t>
            </a:r>
            <a:r>
              <a:rPr lang="tr-TR" sz="2400" b="0" i="0" u="none" strike="noStrike" baseline="0" dirty="0">
                <a:latin typeface="TimesNewRomanPSMT"/>
              </a:rPr>
              <a:t>gibi durumlar söz konusu olabilir.</a:t>
            </a:r>
            <a:endParaRPr lang="tr-TR" sz="2400" dirty="0"/>
          </a:p>
        </p:txBody>
      </p:sp>
      <p:sp>
        <p:nvSpPr>
          <p:cNvPr id="3" name="Metin kutusu 2">
            <a:extLst>
              <a:ext uri="{FF2B5EF4-FFF2-40B4-BE49-F238E27FC236}">
                <a16:creationId xmlns:a16="http://schemas.microsoft.com/office/drawing/2014/main" id="{E2AA0FFA-EB71-D107-B679-66C3F82FAB86}"/>
              </a:ext>
            </a:extLst>
          </p:cNvPr>
          <p:cNvSpPr txBox="1"/>
          <p:nvPr/>
        </p:nvSpPr>
        <p:spPr>
          <a:xfrm>
            <a:off x="5549172" y="361969"/>
            <a:ext cx="6093618" cy="5274777"/>
          </a:xfrm>
          <a:prstGeom prst="rect">
            <a:avLst/>
          </a:prstGeom>
          <a:noFill/>
        </p:spPr>
        <p:txBody>
          <a:bodyPr wrap="square">
            <a:spAutoFit/>
          </a:bodyPr>
          <a:lstStyle/>
          <a:p>
            <a:pPr marL="342900" lvl="0" indent="-342900" algn="just">
              <a:lnSpc>
                <a:spcPct val="150000"/>
              </a:lnSpc>
              <a:spcBef>
                <a:spcPts val="600"/>
              </a:spcBef>
              <a:spcAft>
                <a:spcPts val="600"/>
              </a:spcAft>
              <a:buFont typeface="+mj-lt"/>
              <a:buAutoNum type="arabicPeriod"/>
            </a:pPr>
            <a:r>
              <a:rPr lang="tr-TR" sz="1800" dirty="0">
                <a:effectLst/>
                <a:latin typeface="Times New Roman" panose="02020603050405020304" pitchFamily="18" charset="0"/>
                <a:ea typeface="Times New Roman" panose="02020603050405020304" pitchFamily="18" charset="0"/>
              </a:rPr>
              <a:t>Bölgede örgütlenmiş terör örgütleri</a:t>
            </a:r>
          </a:p>
          <a:p>
            <a:pPr marL="342900" lvl="0" indent="-342900" algn="just">
              <a:lnSpc>
                <a:spcPct val="150000"/>
              </a:lnSpc>
              <a:spcBef>
                <a:spcPts val="600"/>
              </a:spcBef>
              <a:spcAft>
                <a:spcPts val="600"/>
              </a:spcAft>
              <a:buFont typeface="+mj-lt"/>
              <a:buAutoNum type="arabicPeriod"/>
            </a:pPr>
            <a:r>
              <a:rPr lang="tr-TR" sz="1800" dirty="0">
                <a:effectLst/>
                <a:latin typeface="Times New Roman" panose="02020603050405020304" pitchFamily="18" charset="0"/>
                <a:ea typeface="Times New Roman" panose="02020603050405020304" pitchFamily="18" charset="0"/>
              </a:rPr>
              <a:t>Terör Örgütlerinin Eylem Yöntemleri</a:t>
            </a:r>
          </a:p>
          <a:p>
            <a:pPr marL="342900" lvl="0" indent="-342900" algn="just">
              <a:lnSpc>
                <a:spcPct val="150000"/>
              </a:lnSpc>
              <a:spcBef>
                <a:spcPts val="600"/>
              </a:spcBef>
              <a:spcAft>
                <a:spcPts val="600"/>
              </a:spcAft>
              <a:buFont typeface="+mj-lt"/>
              <a:buAutoNum type="arabicPeriod"/>
            </a:pPr>
            <a:r>
              <a:rPr lang="tr-TR" sz="1800" dirty="0">
                <a:effectLst/>
                <a:latin typeface="Times New Roman" panose="02020603050405020304" pitchFamily="18" charset="0"/>
                <a:ea typeface="Times New Roman" panose="02020603050405020304" pitchFamily="18" charset="0"/>
              </a:rPr>
              <a:t>Terör Saldırılarına Karşı Dikkat Edilecek Hususlar ve Alınacak Tedbirler</a:t>
            </a:r>
          </a:p>
          <a:p>
            <a:pPr marL="342900" lvl="0" indent="-342900" algn="just">
              <a:lnSpc>
                <a:spcPct val="150000"/>
              </a:lnSpc>
              <a:spcBef>
                <a:spcPts val="600"/>
              </a:spcBef>
              <a:spcAft>
                <a:spcPts val="600"/>
              </a:spcAft>
              <a:buFont typeface="+mj-lt"/>
              <a:buAutoNum type="arabicPeriod"/>
            </a:pPr>
            <a:r>
              <a:rPr lang="tr-TR" sz="1800" dirty="0">
                <a:effectLst/>
                <a:latin typeface="Times New Roman" panose="02020603050405020304" pitchFamily="18" charset="0"/>
                <a:ea typeface="Times New Roman" panose="02020603050405020304" pitchFamily="18" charset="0"/>
              </a:rPr>
              <a:t>Şüpheli Paketlere Karşı Dikkat Edilecek Hususlar</a:t>
            </a:r>
          </a:p>
          <a:p>
            <a:pPr marL="342900" lvl="0" indent="-342900" algn="just">
              <a:lnSpc>
                <a:spcPct val="150000"/>
              </a:lnSpc>
              <a:spcBef>
                <a:spcPts val="600"/>
              </a:spcBef>
              <a:spcAft>
                <a:spcPts val="600"/>
              </a:spcAft>
              <a:buFont typeface="+mj-lt"/>
              <a:buAutoNum type="arabicPeriod"/>
            </a:pPr>
            <a:r>
              <a:rPr lang="tr-TR" sz="1800" dirty="0">
                <a:effectLst/>
                <a:latin typeface="Times New Roman" panose="02020603050405020304" pitchFamily="18" charset="0"/>
                <a:ea typeface="Times New Roman" panose="02020603050405020304" pitchFamily="18" charset="0"/>
              </a:rPr>
              <a:t>Korunan Alanlarda Alınabilecek Tedbirler</a:t>
            </a:r>
          </a:p>
          <a:p>
            <a:pPr marL="342900" lvl="0" indent="-342900" algn="just">
              <a:lnSpc>
                <a:spcPct val="150000"/>
              </a:lnSpc>
              <a:spcBef>
                <a:spcPts val="600"/>
              </a:spcBef>
              <a:spcAft>
                <a:spcPts val="600"/>
              </a:spcAft>
              <a:buFont typeface="+mj-lt"/>
              <a:buAutoNum type="arabicPeriod"/>
            </a:pPr>
            <a:r>
              <a:rPr lang="tr-TR" sz="1800" dirty="0">
                <a:effectLst/>
                <a:latin typeface="Times New Roman" panose="02020603050405020304" pitchFamily="18" charset="0"/>
                <a:ea typeface="Times New Roman" panose="02020603050405020304" pitchFamily="18" charset="0"/>
              </a:rPr>
              <a:t>Şüpheli Şahıslarla İlgili Alınabilecek Tedbirler</a:t>
            </a:r>
          </a:p>
          <a:p>
            <a:pPr marL="342900" lvl="0" indent="-342900" algn="just">
              <a:lnSpc>
                <a:spcPct val="150000"/>
              </a:lnSpc>
              <a:spcBef>
                <a:spcPts val="600"/>
              </a:spcBef>
              <a:spcAft>
                <a:spcPts val="600"/>
              </a:spcAft>
              <a:buFont typeface="+mj-lt"/>
              <a:buAutoNum type="arabicPeriod"/>
            </a:pPr>
            <a:r>
              <a:rPr lang="tr-TR" sz="1800" dirty="0">
                <a:effectLst/>
                <a:latin typeface="Times New Roman" panose="02020603050405020304" pitchFamily="18" charset="0"/>
                <a:ea typeface="Times New Roman" panose="02020603050405020304" pitchFamily="18" charset="0"/>
              </a:rPr>
              <a:t>Terör Örgütlerinin Eleman Kazanma Yöntemleri</a:t>
            </a:r>
          </a:p>
          <a:p>
            <a:pPr marL="342900" lvl="0" indent="-342900" algn="just">
              <a:lnSpc>
                <a:spcPct val="150000"/>
              </a:lnSpc>
              <a:spcBef>
                <a:spcPts val="600"/>
              </a:spcBef>
              <a:spcAft>
                <a:spcPts val="600"/>
              </a:spcAft>
              <a:buFont typeface="+mj-lt"/>
              <a:buAutoNum type="arabicPeriod"/>
            </a:pPr>
            <a:r>
              <a:rPr lang="tr-TR" sz="1800" dirty="0">
                <a:effectLst/>
                <a:latin typeface="Times New Roman" panose="02020603050405020304" pitchFamily="18" charset="0"/>
                <a:ea typeface="Times New Roman" panose="02020603050405020304" pitchFamily="18" charset="0"/>
              </a:rPr>
              <a:t>Dikkat Edilecek Hususlar ve Kolluk Görevlilerine Bilgi Verilmesinde Fayda Görülen Durumlar</a:t>
            </a:r>
          </a:p>
        </p:txBody>
      </p:sp>
    </p:spTree>
    <p:extLst>
      <p:ext uri="{BB962C8B-B14F-4D97-AF65-F5344CB8AC3E}">
        <p14:creationId xmlns:p14="http://schemas.microsoft.com/office/powerpoint/2010/main" val="2605997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2F1BD0E-4F35-3826-89DB-74262B246066}"/>
              </a:ext>
            </a:extLst>
          </p:cNvPr>
          <p:cNvSpPr txBox="1"/>
          <p:nvPr/>
        </p:nvSpPr>
        <p:spPr>
          <a:xfrm>
            <a:off x="417910" y="1636276"/>
            <a:ext cx="6093618" cy="3416320"/>
          </a:xfrm>
          <a:prstGeom prst="rect">
            <a:avLst/>
          </a:prstGeom>
          <a:noFill/>
        </p:spPr>
        <p:txBody>
          <a:bodyPr wrap="square">
            <a:spAutoFit/>
          </a:bodyPr>
          <a:lstStyle/>
          <a:p>
            <a:pPr algn="l"/>
            <a:r>
              <a:rPr lang="tr-TR" sz="2400" b="1" i="0" u="none" strike="noStrike" baseline="0" dirty="0">
                <a:latin typeface="TimesNewRomanPS-BoldMT"/>
              </a:rPr>
              <a:t>Etki alanına giren işyerleri: </a:t>
            </a:r>
            <a:r>
              <a:rPr lang="tr-TR" sz="2400" b="0" i="0" u="none" strike="noStrike" baseline="0" dirty="0">
                <a:latin typeface="TimesNewRomanPSMT"/>
              </a:rPr>
              <a:t>Acil durum planı hazırlanan </a:t>
            </a:r>
            <a:r>
              <a:rPr lang="tr-TR" sz="2400" b="0" i="0" u="none" strike="noStrike" baseline="0" dirty="0">
                <a:solidFill>
                  <a:srgbClr val="FF0000"/>
                </a:solidFill>
                <a:latin typeface="TimesNewRomanPSMT"/>
              </a:rPr>
              <a:t>işyerinin komşu işyeri ve binalarında yapılan faaliyetler</a:t>
            </a:r>
            <a:r>
              <a:rPr lang="tr-TR" sz="2400" b="0" i="0" u="none" strike="noStrike" baseline="0" dirty="0">
                <a:latin typeface="TimesNewRomanPSMT"/>
              </a:rPr>
              <a:t> de göz önüne alınmalıdır. Örneğin, </a:t>
            </a:r>
            <a:r>
              <a:rPr lang="tr-TR" sz="2400" b="1" i="1" u="none" strike="noStrike" baseline="0" dirty="0">
                <a:latin typeface="TimesNewRomanPSMT"/>
              </a:rPr>
              <a:t>patlayıcı madde imal eden</a:t>
            </a:r>
          </a:p>
          <a:p>
            <a:pPr algn="l"/>
            <a:r>
              <a:rPr lang="tr-TR" sz="2400" b="1" i="1" u="none" strike="noStrike" baseline="0" dirty="0">
                <a:latin typeface="TimesNewRomanPSMT"/>
              </a:rPr>
              <a:t>bir fabrikada </a:t>
            </a:r>
            <a:r>
              <a:rPr lang="tr-TR" sz="2400" b="0" i="0" u="none" strike="noStrike" baseline="0" dirty="0">
                <a:latin typeface="TimesNewRomanPSMT"/>
              </a:rPr>
              <a:t>oluşabilecek bir yangın acil durumu, komşu işyerlerini de etkileyebilecektir. Bu yüzden etki alanına giren işyerlerinde acil durumların belirlenmesinde söz konusu durum göz önünde bulundurulmalıdır.</a:t>
            </a:r>
            <a:endParaRPr lang="tr-TR" sz="2400" dirty="0"/>
          </a:p>
        </p:txBody>
      </p:sp>
      <p:pic>
        <p:nvPicPr>
          <p:cNvPr id="3" name="Resim 2">
            <a:extLst>
              <a:ext uri="{FF2B5EF4-FFF2-40B4-BE49-F238E27FC236}">
                <a16:creationId xmlns:a16="http://schemas.microsoft.com/office/drawing/2014/main" id="{17E31F8F-F8E3-B92A-F901-06D04B305791}"/>
              </a:ext>
            </a:extLst>
          </p:cNvPr>
          <p:cNvPicPr>
            <a:picLocks noChangeAspect="1"/>
          </p:cNvPicPr>
          <p:nvPr/>
        </p:nvPicPr>
        <p:blipFill>
          <a:blip r:embed="rId3"/>
          <a:stretch>
            <a:fillRect/>
          </a:stretch>
        </p:blipFill>
        <p:spPr>
          <a:xfrm>
            <a:off x="6798209" y="1636276"/>
            <a:ext cx="5042561" cy="3707249"/>
          </a:xfrm>
          <a:prstGeom prst="rect">
            <a:avLst/>
          </a:prstGeom>
        </p:spPr>
      </p:pic>
    </p:spTree>
    <p:extLst>
      <p:ext uri="{BB962C8B-B14F-4D97-AF65-F5344CB8AC3E}">
        <p14:creationId xmlns:p14="http://schemas.microsoft.com/office/powerpoint/2010/main" val="30046061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3978" y="341062"/>
            <a:ext cx="11133221" cy="1325563"/>
          </a:xfrm>
        </p:spPr>
        <p:txBody>
          <a:bodyPr>
            <a:noAutofit/>
          </a:bodyPr>
          <a:lstStyle/>
          <a:p>
            <a:pPr algn="ctr"/>
            <a:r>
              <a:rPr lang="tr-TR" sz="3200" b="1" dirty="0">
                <a:solidFill>
                  <a:srgbClr val="FF0000"/>
                </a:solidFill>
                <a:latin typeface="Segoe UI" panose="020B0502040204020203" pitchFamily="34" charset="0"/>
                <a:ea typeface="Calibri" panose="020F0502020204030204" pitchFamily="34" charset="0"/>
                <a:cs typeface="Times New Roman" panose="02020603050405020304" pitchFamily="18" charset="0"/>
              </a:rPr>
              <a:t> AFET YÖNETİMİ</a:t>
            </a:r>
            <a:br>
              <a:rPr lang="tr-T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tr-TR" sz="3200" dirty="0">
              <a:solidFill>
                <a:schemeClr val="accent1">
                  <a:lumMod val="50000"/>
                </a:schemeClr>
              </a:solidFill>
            </a:endParaRPr>
          </a:p>
        </p:txBody>
      </p:sp>
      <p:pic>
        <p:nvPicPr>
          <p:cNvPr id="4" name="Resim 3">
            <a:extLst>
              <a:ext uri="{FF2B5EF4-FFF2-40B4-BE49-F238E27FC236}">
                <a16:creationId xmlns:a16="http://schemas.microsoft.com/office/drawing/2014/main" id="{EF6E6D42-B54A-3947-DD90-DE3220A001AF}"/>
              </a:ext>
            </a:extLst>
          </p:cNvPr>
          <p:cNvPicPr>
            <a:picLocks noChangeAspect="1"/>
          </p:cNvPicPr>
          <p:nvPr/>
        </p:nvPicPr>
        <p:blipFill>
          <a:blip r:embed="rId3"/>
          <a:stretch>
            <a:fillRect/>
          </a:stretch>
        </p:blipFill>
        <p:spPr>
          <a:xfrm>
            <a:off x="184775" y="1891444"/>
            <a:ext cx="2326108" cy="2037917"/>
          </a:xfrm>
          <a:prstGeom prst="rect">
            <a:avLst/>
          </a:prstGeom>
        </p:spPr>
      </p:pic>
      <p:pic>
        <p:nvPicPr>
          <p:cNvPr id="6" name="Resim 5">
            <a:extLst>
              <a:ext uri="{FF2B5EF4-FFF2-40B4-BE49-F238E27FC236}">
                <a16:creationId xmlns:a16="http://schemas.microsoft.com/office/drawing/2014/main" id="{E4EF2F49-ECB3-5619-7E17-D2E1E9D829FC}"/>
              </a:ext>
            </a:extLst>
          </p:cNvPr>
          <p:cNvPicPr>
            <a:picLocks noChangeAspect="1"/>
          </p:cNvPicPr>
          <p:nvPr/>
        </p:nvPicPr>
        <p:blipFill>
          <a:blip r:embed="rId4"/>
          <a:stretch>
            <a:fillRect/>
          </a:stretch>
        </p:blipFill>
        <p:spPr>
          <a:xfrm>
            <a:off x="2668701" y="1891443"/>
            <a:ext cx="2591161" cy="2037917"/>
          </a:xfrm>
          <a:prstGeom prst="rect">
            <a:avLst/>
          </a:prstGeom>
        </p:spPr>
      </p:pic>
      <p:pic>
        <p:nvPicPr>
          <p:cNvPr id="8" name="Resim 7">
            <a:extLst>
              <a:ext uri="{FF2B5EF4-FFF2-40B4-BE49-F238E27FC236}">
                <a16:creationId xmlns:a16="http://schemas.microsoft.com/office/drawing/2014/main" id="{790A77EB-68EF-13DC-3BF7-79D4A6DDDE4A}"/>
              </a:ext>
            </a:extLst>
          </p:cNvPr>
          <p:cNvPicPr>
            <a:picLocks noChangeAspect="1"/>
          </p:cNvPicPr>
          <p:nvPr/>
        </p:nvPicPr>
        <p:blipFill>
          <a:blip r:embed="rId5"/>
          <a:stretch>
            <a:fillRect/>
          </a:stretch>
        </p:blipFill>
        <p:spPr>
          <a:xfrm>
            <a:off x="5313286" y="1891443"/>
            <a:ext cx="3358093" cy="1325563"/>
          </a:xfrm>
          <a:prstGeom prst="rect">
            <a:avLst/>
          </a:prstGeom>
        </p:spPr>
      </p:pic>
      <p:pic>
        <p:nvPicPr>
          <p:cNvPr id="9" name="Resim 8">
            <a:extLst>
              <a:ext uri="{FF2B5EF4-FFF2-40B4-BE49-F238E27FC236}">
                <a16:creationId xmlns:a16="http://schemas.microsoft.com/office/drawing/2014/main" id="{EBF9E5EF-585F-336C-2C54-886588A689F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31572" y="1480787"/>
            <a:ext cx="2755627" cy="3896426"/>
          </a:xfrm>
          <a:prstGeom prst="rect">
            <a:avLst/>
          </a:prstGeom>
          <a:noFill/>
          <a:ln>
            <a:noFill/>
          </a:ln>
        </p:spPr>
      </p:pic>
    </p:spTree>
    <p:extLst>
      <p:ext uri="{BB962C8B-B14F-4D97-AF65-F5344CB8AC3E}">
        <p14:creationId xmlns:p14="http://schemas.microsoft.com/office/powerpoint/2010/main" val="4244077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94833B6-E1A0-D2CA-6E55-BB4235C8331C}"/>
              </a:ext>
            </a:extLst>
          </p:cNvPr>
          <p:cNvSpPr txBox="1"/>
          <p:nvPr/>
        </p:nvSpPr>
        <p:spPr>
          <a:xfrm>
            <a:off x="558677" y="1476452"/>
            <a:ext cx="6525815" cy="3539430"/>
          </a:xfrm>
          <a:prstGeom prst="rect">
            <a:avLst/>
          </a:prstGeom>
          <a:noFill/>
        </p:spPr>
        <p:txBody>
          <a:bodyPr wrap="square">
            <a:spAutoFit/>
          </a:bodyPr>
          <a:lstStyle/>
          <a:p>
            <a:pPr algn="l"/>
            <a:r>
              <a:rPr lang="tr-TR" sz="2800" b="0" i="0" u="none" strike="noStrike" baseline="0" dirty="0">
                <a:latin typeface="TimesNewRomanPSMT"/>
              </a:rPr>
              <a:t>Acil durumlar belirlenirken </a:t>
            </a:r>
            <a:r>
              <a:rPr lang="tr-TR" sz="2800" b="0" i="0" u="none" strike="noStrike" baseline="0" dirty="0">
                <a:solidFill>
                  <a:srgbClr val="FF0000"/>
                </a:solidFill>
                <a:latin typeface="TimesNewRomanPSMT"/>
              </a:rPr>
              <a:t>işyerinin geçmişte yaşadığı acil durum ve kazalar </a:t>
            </a:r>
            <a:r>
              <a:rPr lang="tr-TR" sz="2800" b="0" i="0" u="none" strike="noStrike" baseline="0" dirty="0">
                <a:latin typeface="TimesNewRomanPSMT"/>
              </a:rPr>
              <a:t>da dikkate alınmalıdır. Bu kaza ve acil durumların oluşma sıklığına göre verilmesi gereken önem ve derecelendirme, acil durum planı hazırlanmadan önce hazırlanmış olan </a:t>
            </a:r>
            <a:r>
              <a:rPr lang="tr-TR" sz="2800" b="0" i="0" u="none" strike="noStrike" baseline="0" dirty="0">
                <a:solidFill>
                  <a:srgbClr val="FF0000"/>
                </a:solidFill>
                <a:latin typeface="TimesNewRomanPSMT"/>
              </a:rPr>
              <a:t>risk değerlendirmesinde analiz edilmiş olacaktır.</a:t>
            </a:r>
            <a:endParaRPr lang="tr-TR" sz="2800" dirty="0">
              <a:solidFill>
                <a:srgbClr val="FF0000"/>
              </a:solidFill>
            </a:endParaRPr>
          </a:p>
        </p:txBody>
      </p:sp>
      <p:pic>
        <p:nvPicPr>
          <p:cNvPr id="3" name="Resim 2">
            <a:extLst>
              <a:ext uri="{FF2B5EF4-FFF2-40B4-BE49-F238E27FC236}">
                <a16:creationId xmlns:a16="http://schemas.microsoft.com/office/drawing/2014/main" id="{F5D338A1-8CAE-FB9D-6E91-E866E9042574}"/>
              </a:ext>
            </a:extLst>
          </p:cNvPr>
          <p:cNvPicPr>
            <a:picLocks noChangeAspect="1"/>
          </p:cNvPicPr>
          <p:nvPr/>
        </p:nvPicPr>
        <p:blipFill>
          <a:blip r:embed="rId3"/>
          <a:stretch>
            <a:fillRect/>
          </a:stretch>
        </p:blipFill>
        <p:spPr>
          <a:xfrm>
            <a:off x="7595269" y="911290"/>
            <a:ext cx="3948112" cy="4104592"/>
          </a:xfrm>
          <a:prstGeom prst="rect">
            <a:avLst/>
          </a:prstGeom>
        </p:spPr>
      </p:pic>
    </p:spTree>
    <p:extLst>
      <p:ext uri="{BB962C8B-B14F-4D97-AF65-F5344CB8AC3E}">
        <p14:creationId xmlns:p14="http://schemas.microsoft.com/office/powerpoint/2010/main" val="2403875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5EF68B1-180F-7990-CCA5-B4BB28A8034C}"/>
              </a:ext>
            </a:extLst>
          </p:cNvPr>
          <p:cNvSpPr txBox="1"/>
          <p:nvPr/>
        </p:nvSpPr>
        <p:spPr>
          <a:xfrm>
            <a:off x="584598" y="1030966"/>
            <a:ext cx="6525815" cy="4247317"/>
          </a:xfrm>
          <a:prstGeom prst="rect">
            <a:avLst/>
          </a:prstGeom>
          <a:noFill/>
        </p:spPr>
        <p:txBody>
          <a:bodyPr wrap="square">
            <a:spAutoFit/>
          </a:bodyPr>
          <a:lstStyle/>
          <a:p>
            <a:pPr algn="l"/>
            <a:r>
              <a:rPr lang="tr-TR" sz="2700" b="1" i="0" u="none" strike="noStrike" baseline="0" dirty="0">
                <a:latin typeface="TimesNewRomanPSMT"/>
              </a:rPr>
              <a:t>6331 sayılı İş Sağlığı ve Güvenliği Kanunu’nun 11 inci maddesi uyarınca; </a:t>
            </a:r>
            <a:r>
              <a:rPr lang="tr-TR" sz="2700" b="0" i="0" u="none" strike="noStrike" baseline="0" dirty="0">
                <a:latin typeface="TimesNewRomanPSMT"/>
              </a:rPr>
              <a:t>çalışma ortamı, </a:t>
            </a:r>
            <a:r>
              <a:rPr lang="tr-TR" sz="2700" b="0" i="0" u="none" strike="noStrike" baseline="0" dirty="0">
                <a:solidFill>
                  <a:srgbClr val="FF0000"/>
                </a:solidFill>
                <a:latin typeface="TimesNewRomanPSMT"/>
              </a:rPr>
              <a:t>kullanılan maddeler</a:t>
            </a:r>
            <a:r>
              <a:rPr lang="tr-TR" sz="2700" b="0" i="0" u="none" strike="noStrike" baseline="0" dirty="0">
                <a:latin typeface="TimesNewRomanPSMT"/>
              </a:rPr>
              <a:t>, </a:t>
            </a:r>
            <a:r>
              <a:rPr lang="tr-TR" sz="2700" b="0" i="0" u="none" strike="noStrike" baseline="0" dirty="0">
                <a:solidFill>
                  <a:srgbClr val="FF0000"/>
                </a:solidFill>
                <a:latin typeface="TimesNewRomanPSMT"/>
              </a:rPr>
              <a:t>iş ekipmanı ile çevre şartlarını </a:t>
            </a:r>
            <a:r>
              <a:rPr lang="tr-TR" sz="2700" b="0" i="0" u="none" strike="noStrike" baseline="0" dirty="0">
                <a:latin typeface="TimesNewRomanPSMT"/>
              </a:rPr>
              <a:t>dikkate alarak meydana gelebilecek acil durumların önceden değerlendirilmesi, çalışanları ve çalışma çevresini etkilemesi mümkün ve muhtemel acil durumların belirlenmesi ve bunların </a:t>
            </a:r>
            <a:r>
              <a:rPr lang="tr-TR" sz="2700" b="0" i="0" u="none" strike="noStrike" baseline="0" dirty="0">
                <a:solidFill>
                  <a:srgbClr val="FF0000"/>
                </a:solidFill>
                <a:latin typeface="TimesNewRomanPSMT"/>
              </a:rPr>
              <a:t>olumsuz etkilerini önleyici ve sınırlandırıcı tedbirlerin </a:t>
            </a:r>
            <a:r>
              <a:rPr lang="tr-TR" sz="2700" b="0" i="0" u="none" strike="noStrike" baseline="0" dirty="0">
                <a:latin typeface="TimesNewRomanPSMT"/>
              </a:rPr>
              <a:t>alınması gerekmektedir.</a:t>
            </a:r>
            <a:endParaRPr lang="tr-TR" sz="2700" dirty="0">
              <a:solidFill>
                <a:srgbClr val="FF0000"/>
              </a:solidFill>
            </a:endParaRPr>
          </a:p>
        </p:txBody>
      </p:sp>
      <p:pic>
        <p:nvPicPr>
          <p:cNvPr id="4" name="Resim 3">
            <a:extLst>
              <a:ext uri="{FF2B5EF4-FFF2-40B4-BE49-F238E27FC236}">
                <a16:creationId xmlns:a16="http://schemas.microsoft.com/office/drawing/2014/main" id="{ABABA7D2-EFBD-C03E-DE4A-89CF6E41BB0D}"/>
              </a:ext>
            </a:extLst>
          </p:cNvPr>
          <p:cNvPicPr>
            <a:picLocks noChangeAspect="1"/>
          </p:cNvPicPr>
          <p:nvPr/>
        </p:nvPicPr>
        <p:blipFill>
          <a:blip r:embed="rId3"/>
          <a:stretch>
            <a:fillRect/>
          </a:stretch>
        </p:blipFill>
        <p:spPr>
          <a:xfrm>
            <a:off x="7572239" y="1159904"/>
            <a:ext cx="3808820" cy="3091004"/>
          </a:xfrm>
          <a:prstGeom prst="rect">
            <a:avLst/>
          </a:prstGeom>
        </p:spPr>
      </p:pic>
      <p:sp>
        <p:nvSpPr>
          <p:cNvPr id="5" name="Metin kutusu 4">
            <a:extLst>
              <a:ext uri="{FF2B5EF4-FFF2-40B4-BE49-F238E27FC236}">
                <a16:creationId xmlns:a16="http://schemas.microsoft.com/office/drawing/2014/main" id="{DDDE5238-6EE4-9F8F-62CD-C45A82E2ADC4}"/>
              </a:ext>
            </a:extLst>
          </p:cNvPr>
          <p:cNvSpPr txBox="1"/>
          <p:nvPr/>
        </p:nvSpPr>
        <p:spPr>
          <a:xfrm>
            <a:off x="489855" y="323816"/>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2.2</a:t>
            </a:r>
            <a:r>
              <a:rPr lang="tr-TR" sz="2400" b="1" i="0" u="none" strike="noStrike" baseline="0" dirty="0">
                <a:latin typeface="TimesNewRomanPS-BoldMT"/>
              </a:rPr>
              <a:t> ÖNLEYİCİ VE SINIRLANDIRICI TEDBİRLERİN BELİRLENMESİ</a:t>
            </a:r>
            <a:endParaRPr lang="tr-TR" altLang="tr-TR" sz="2400" dirty="0">
              <a:solidFill>
                <a:schemeClr val="bg1"/>
              </a:solidFill>
            </a:endParaRPr>
          </a:p>
        </p:txBody>
      </p:sp>
    </p:spTree>
    <p:extLst>
      <p:ext uri="{BB962C8B-B14F-4D97-AF65-F5344CB8AC3E}">
        <p14:creationId xmlns:p14="http://schemas.microsoft.com/office/powerpoint/2010/main" val="2826282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1F16C922-3560-9D9D-778F-1DBE8679E738}"/>
              </a:ext>
            </a:extLst>
          </p:cNvPr>
          <p:cNvSpPr>
            <a:spLocks noGrp="1"/>
          </p:cNvSpPr>
          <p:nvPr>
            <p:ph type="sldNum" sz="quarter" idx="12"/>
          </p:nvPr>
        </p:nvSpPr>
        <p:spPr>
          <a:xfrm>
            <a:off x="11427395" y="5394815"/>
            <a:ext cx="477543" cy="477542"/>
          </a:xfrm>
        </p:spPr>
        <p:txBody>
          <a:bodyPr/>
          <a:lstStyle/>
          <a:p>
            <a:fld id="{1EDBCF86-4C6C-45BD-AB90-9F5A9BF58ABB}" type="slidenum">
              <a:rPr lang="tr-TR" smtClean="0"/>
              <a:pPr/>
              <a:t>32</a:t>
            </a:fld>
            <a:endParaRPr lang="tr-TR" dirty="0"/>
          </a:p>
        </p:txBody>
      </p:sp>
      <p:sp>
        <p:nvSpPr>
          <p:cNvPr id="3" name="Metin kutusu 2">
            <a:extLst>
              <a:ext uri="{FF2B5EF4-FFF2-40B4-BE49-F238E27FC236}">
                <a16:creationId xmlns:a16="http://schemas.microsoft.com/office/drawing/2014/main" id="{0244A6C0-47B1-C4A0-893A-C517AE552E90}"/>
              </a:ext>
            </a:extLst>
          </p:cNvPr>
          <p:cNvSpPr txBox="1"/>
          <p:nvPr/>
        </p:nvSpPr>
        <p:spPr>
          <a:xfrm>
            <a:off x="648766" y="1223471"/>
            <a:ext cx="6859190" cy="3108543"/>
          </a:xfrm>
          <a:prstGeom prst="rect">
            <a:avLst/>
          </a:prstGeom>
          <a:noFill/>
        </p:spPr>
        <p:txBody>
          <a:bodyPr wrap="square">
            <a:spAutoFit/>
          </a:bodyPr>
          <a:lstStyle/>
          <a:p>
            <a:pPr algn="l"/>
            <a:r>
              <a:rPr lang="tr-TR" sz="2800" b="1" i="0" u="none" strike="noStrike" baseline="0" dirty="0">
                <a:latin typeface="TimesNewRomanPSMT"/>
              </a:rPr>
              <a:t>İşyerlerinde Acil Durumlar Hakkında Yönetmeliğe</a:t>
            </a:r>
            <a:r>
              <a:rPr lang="tr-TR" sz="2800" b="0" i="0" u="none" strike="noStrike" baseline="0" dirty="0">
                <a:latin typeface="TimesNewRomanPSMT"/>
              </a:rPr>
              <a:t> göre de hazırlanacak acil durum planının aşamalarından biri de önleyici ve sınırlandırıcı tedbirlerin belirlenmesidir. İşyeri için acil durum planının ilk aşamasında tespit edilen </a:t>
            </a:r>
            <a:r>
              <a:rPr lang="tr-TR" sz="2800" b="0" i="0" u="none" strike="noStrike" baseline="0" dirty="0">
                <a:solidFill>
                  <a:srgbClr val="FF0000"/>
                </a:solidFill>
                <a:latin typeface="TimesNewRomanPSMT"/>
              </a:rPr>
              <a:t>her acil durum için </a:t>
            </a:r>
            <a:r>
              <a:rPr lang="tr-TR" sz="2800" b="1" i="0" u="none" strike="noStrike" baseline="0" dirty="0">
                <a:solidFill>
                  <a:srgbClr val="FF0000"/>
                </a:solidFill>
                <a:latin typeface="TimesNewRomanPSMT"/>
              </a:rPr>
              <a:t>önleyici</a:t>
            </a:r>
            <a:r>
              <a:rPr lang="tr-TR" sz="2800" b="0" i="0" u="none" strike="noStrike" baseline="0" dirty="0">
                <a:solidFill>
                  <a:srgbClr val="FF0000"/>
                </a:solidFill>
                <a:latin typeface="TimesNewRomanPSMT"/>
              </a:rPr>
              <a:t> ve </a:t>
            </a:r>
            <a:r>
              <a:rPr lang="tr-TR" sz="2800" b="1" i="0" u="none" strike="noStrike" baseline="0" dirty="0">
                <a:solidFill>
                  <a:srgbClr val="FF0000"/>
                </a:solidFill>
                <a:latin typeface="TimesNewRomanPSMT"/>
              </a:rPr>
              <a:t>sınırlandırıcı </a:t>
            </a:r>
            <a:r>
              <a:rPr lang="tr-TR" sz="2800" b="0" i="0" u="none" strike="noStrike" baseline="0" dirty="0">
                <a:solidFill>
                  <a:srgbClr val="FF0000"/>
                </a:solidFill>
                <a:latin typeface="TimesNewRomanPSMT"/>
              </a:rPr>
              <a:t>tedbirler</a:t>
            </a:r>
            <a:r>
              <a:rPr lang="tr-TR" sz="2800" b="0" i="0" u="none" strike="noStrike" baseline="0" dirty="0">
                <a:latin typeface="TimesNewRomanPSMT"/>
              </a:rPr>
              <a:t> belirlenir.</a:t>
            </a:r>
            <a:endParaRPr lang="tr-TR" sz="2700" dirty="0">
              <a:solidFill>
                <a:srgbClr val="FF0000"/>
              </a:solidFill>
            </a:endParaRPr>
          </a:p>
        </p:txBody>
      </p:sp>
      <p:pic>
        <p:nvPicPr>
          <p:cNvPr id="4" name="Resim 3">
            <a:extLst>
              <a:ext uri="{FF2B5EF4-FFF2-40B4-BE49-F238E27FC236}">
                <a16:creationId xmlns:a16="http://schemas.microsoft.com/office/drawing/2014/main" id="{1557B8C1-0327-F6A7-73DA-E99814A2DAB6}"/>
              </a:ext>
            </a:extLst>
          </p:cNvPr>
          <p:cNvPicPr>
            <a:picLocks noChangeAspect="1"/>
          </p:cNvPicPr>
          <p:nvPr/>
        </p:nvPicPr>
        <p:blipFill>
          <a:blip r:embed="rId3"/>
          <a:stretch>
            <a:fillRect/>
          </a:stretch>
        </p:blipFill>
        <p:spPr>
          <a:xfrm>
            <a:off x="7774491" y="854622"/>
            <a:ext cx="3520298" cy="3319955"/>
          </a:xfrm>
          <a:prstGeom prst="rect">
            <a:avLst/>
          </a:prstGeom>
        </p:spPr>
      </p:pic>
    </p:spTree>
    <p:extLst>
      <p:ext uri="{BB962C8B-B14F-4D97-AF65-F5344CB8AC3E}">
        <p14:creationId xmlns:p14="http://schemas.microsoft.com/office/powerpoint/2010/main" val="371479206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5265145-2854-5697-0FA2-D535C50503AE}"/>
              </a:ext>
            </a:extLst>
          </p:cNvPr>
          <p:cNvSpPr>
            <a:spLocks noGrp="1"/>
          </p:cNvSpPr>
          <p:nvPr>
            <p:ph type="sldNum" sz="quarter" idx="12"/>
          </p:nvPr>
        </p:nvSpPr>
        <p:spPr>
          <a:xfrm>
            <a:off x="11331143" y="5475025"/>
            <a:ext cx="477543" cy="477542"/>
          </a:xfrm>
        </p:spPr>
        <p:txBody>
          <a:bodyPr/>
          <a:lstStyle/>
          <a:p>
            <a:fld id="{1EDBCF86-4C6C-45BD-AB90-9F5A9BF58ABB}" type="slidenum">
              <a:rPr lang="tr-TR" smtClean="0"/>
              <a:pPr/>
              <a:t>33</a:t>
            </a:fld>
            <a:endParaRPr lang="tr-TR" dirty="0"/>
          </a:p>
        </p:txBody>
      </p:sp>
      <p:sp>
        <p:nvSpPr>
          <p:cNvPr id="3" name="Metin kutusu 2">
            <a:extLst>
              <a:ext uri="{FF2B5EF4-FFF2-40B4-BE49-F238E27FC236}">
                <a16:creationId xmlns:a16="http://schemas.microsoft.com/office/drawing/2014/main" id="{C20DDE2E-33B3-7757-4FEA-252AA235AAE6}"/>
              </a:ext>
            </a:extLst>
          </p:cNvPr>
          <p:cNvSpPr txBox="1"/>
          <p:nvPr/>
        </p:nvSpPr>
        <p:spPr>
          <a:xfrm>
            <a:off x="319146" y="760756"/>
            <a:ext cx="6859190" cy="4401205"/>
          </a:xfrm>
          <a:prstGeom prst="rect">
            <a:avLst/>
          </a:prstGeom>
          <a:noFill/>
        </p:spPr>
        <p:txBody>
          <a:bodyPr wrap="square">
            <a:spAutoFit/>
          </a:bodyPr>
          <a:lstStyle/>
          <a:p>
            <a:pPr algn="l"/>
            <a:r>
              <a:rPr lang="tr-TR" sz="2800" b="0" i="0" u="none" strike="noStrike" baseline="0" dirty="0">
                <a:latin typeface="TimesNewRomanPSMT"/>
              </a:rPr>
              <a:t>Bu aşamada dikkat edilmesi gereken husus </a:t>
            </a:r>
            <a:r>
              <a:rPr lang="tr-TR" sz="2800" b="0" i="0" u="none" strike="noStrike" baseline="0" dirty="0">
                <a:solidFill>
                  <a:srgbClr val="FF0000"/>
                </a:solidFill>
                <a:latin typeface="TimesNewRomanPSMT"/>
              </a:rPr>
              <a:t>“</a:t>
            </a:r>
            <a:r>
              <a:rPr lang="tr-TR" sz="2800" b="1" i="0" u="none" strike="noStrike" baseline="0" dirty="0">
                <a:solidFill>
                  <a:srgbClr val="FF0000"/>
                </a:solidFill>
                <a:latin typeface="TimesNewRomanPSMT"/>
              </a:rPr>
              <a:t>önleyici</a:t>
            </a:r>
            <a:r>
              <a:rPr lang="tr-TR" sz="2800" b="0" i="0" u="none" strike="noStrike" baseline="0" dirty="0">
                <a:solidFill>
                  <a:srgbClr val="FF0000"/>
                </a:solidFill>
                <a:latin typeface="TimesNewRomanPSMT"/>
              </a:rPr>
              <a:t>” ve “</a:t>
            </a:r>
            <a:r>
              <a:rPr lang="tr-TR" sz="2800" b="1" i="0" u="none" strike="noStrike" baseline="0" dirty="0">
                <a:solidFill>
                  <a:srgbClr val="FF0000"/>
                </a:solidFill>
                <a:latin typeface="TimesNewRomanPSMT"/>
              </a:rPr>
              <a:t>sınırlandırıcı</a:t>
            </a:r>
            <a:r>
              <a:rPr lang="tr-TR" sz="2800" b="0" i="0" u="none" strike="noStrike" baseline="0" dirty="0">
                <a:solidFill>
                  <a:srgbClr val="FF0000"/>
                </a:solidFill>
                <a:latin typeface="TimesNewRomanPSMT"/>
              </a:rPr>
              <a:t>” ayrımının </a:t>
            </a:r>
            <a:r>
              <a:rPr lang="tr-TR" sz="2800" b="0" i="0" u="none" strike="noStrike" baseline="0" dirty="0">
                <a:latin typeface="TimesNewRomanPSMT"/>
              </a:rPr>
              <a:t>doğru</a:t>
            </a:r>
          </a:p>
          <a:p>
            <a:pPr algn="l"/>
            <a:r>
              <a:rPr lang="tr-TR" sz="2800" b="0" i="0" u="none" strike="noStrike" baseline="0" dirty="0">
                <a:latin typeface="TimesNewRomanPSMT"/>
              </a:rPr>
              <a:t>yapılabilmesidir. Acil durum çerçevesinde ele alındığında </a:t>
            </a:r>
            <a:r>
              <a:rPr lang="tr-TR" sz="2800" b="0" i="0" u="none" strike="noStrike" baseline="0" dirty="0">
                <a:solidFill>
                  <a:srgbClr val="FF0000"/>
                </a:solidFill>
                <a:latin typeface="TimesNewRomanPSMT"/>
              </a:rPr>
              <a:t>“</a:t>
            </a:r>
            <a:r>
              <a:rPr lang="tr-TR" sz="2800" b="1" i="0" u="none" strike="noStrike" baseline="0" dirty="0">
                <a:solidFill>
                  <a:srgbClr val="FF0000"/>
                </a:solidFill>
                <a:latin typeface="TimesNewRomanPSMT"/>
              </a:rPr>
              <a:t>önleyici tedbir</a:t>
            </a:r>
            <a:r>
              <a:rPr lang="tr-TR" sz="2800" b="0" i="0" u="none" strike="noStrike" baseline="0" dirty="0">
                <a:solidFill>
                  <a:srgbClr val="FF0000"/>
                </a:solidFill>
                <a:latin typeface="TimesNewRomanPSMT"/>
              </a:rPr>
              <a:t>”, herhangi bir acil durum meydana gelmeden alınan önlemleri </a:t>
            </a:r>
            <a:r>
              <a:rPr lang="tr-TR" sz="2800" b="0" i="0" u="none" strike="noStrike" baseline="0" dirty="0">
                <a:latin typeface="TimesNewRomanPSMT"/>
              </a:rPr>
              <a:t>ve yapılan çalışmaları ifade eder. </a:t>
            </a:r>
            <a:r>
              <a:rPr lang="tr-TR" sz="2800" b="0" i="0" u="none" strike="noStrike" baseline="0" dirty="0">
                <a:solidFill>
                  <a:srgbClr val="FF0000"/>
                </a:solidFill>
                <a:latin typeface="TimesNewRomanPSMT"/>
              </a:rPr>
              <a:t>“</a:t>
            </a:r>
            <a:r>
              <a:rPr lang="tr-TR" sz="2800" b="1" i="0" u="none" strike="noStrike" baseline="0" dirty="0">
                <a:solidFill>
                  <a:srgbClr val="FF0000"/>
                </a:solidFill>
                <a:latin typeface="TimesNewRomanPSMT"/>
              </a:rPr>
              <a:t>Sınırlandırıcı tedbir</a:t>
            </a:r>
            <a:r>
              <a:rPr lang="tr-TR" sz="2800" b="0" i="0" u="none" strike="noStrike" baseline="0" dirty="0">
                <a:solidFill>
                  <a:srgbClr val="FF0000"/>
                </a:solidFill>
                <a:latin typeface="TimesNewRomanPSMT"/>
              </a:rPr>
              <a:t>” ise acil durumun oluşmasının engellenemediği</a:t>
            </a:r>
            <a:r>
              <a:rPr lang="tr-TR" sz="2800" b="0" i="0" u="none" strike="noStrike" baseline="0" dirty="0">
                <a:latin typeface="TimesNewRomanPSMT"/>
              </a:rPr>
              <a:t> durumlarda bu acil durumun etkilerini </a:t>
            </a:r>
            <a:r>
              <a:rPr lang="tr-TR" sz="2800" b="1" i="0" u="none" strike="noStrike" baseline="0" dirty="0">
                <a:latin typeface="TimesNewRomanPSMT"/>
              </a:rPr>
              <a:t>sınırlandırıcı</a:t>
            </a:r>
            <a:r>
              <a:rPr lang="tr-TR" sz="2800" b="0" i="0" u="none" strike="noStrike" baseline="0" dirty="0">
                <a:latin typeface="TimesNewRomanPSMT"/>
              </a:rPr>
              <a:t> tedbirlerin alınması anlamına gelir.</a:t>
            </a:r>
            <a:endParaRPr lang="tr-TR" sz="2700" dirty="0">
              <a:solidFill>
                <a:srgbClr val="FF0000"/>
              </a:solidFill>
            </a:endParaRPr>
          </a:p>
        </p:txBody>
      </p:sp>
      <p:pic>
        <p:nvPicPr>
          <p:cNvPr id="4" name="Picture 2" descr="https://encrypted-tbn3.gstatic.com/images?q=tbn:ANd9GcQ_9Kf-cHYoFY9KiSjFqkpla7U0huZUDb-TtJfMTMrf7b_Wn3x8">
            <a:hlinkClick r:id="rId3"/>
            <a:extLst>
              <a:ext uri="{FF2B5EF4-FFF2-40B4-BE49-F238E27FC236}">
                <a16:creationId xmlns:a16="http://schemas.microsoft.com/office/drawing/2014/main" id="{9DC3892F-226F-FDCF-D171-F3061B849440}"/>
              </a:ext>
            </a:extLst>
          </p:cNvPr>
          <p:cNvPicPr>
            <a:picLocks noChangeAspect="1" noChangeArrowheads="1"/>
          </p:cNvPicPr>
          <p:nvPr/>
        </p:nvPicPr>
        <p:blipFill>
          <a:blip r:embed="rId4" cstate="print"/>
          <a:srcRect/>
          <a:stretch>
            <a:fillRect/>
          </a:stretch>
        </p:blipFill>
        <p:spPr bwMode="auto">
          <a:xfrm>
            <a:off x="7383128" y="876196"/>
            <a:ext cx="4406036" cy="3304527"/>
          </a:xfrm>
          <a:prstGeom prst="rect">
            <a:avLst/>
          </a:prstGeom>
          <a:noFill/>
        </p:spPr>
      </p:pic>
    </p:spTree>
    <p:extLst>
      <p:ext uri="{BB962C8B-B14F-4D97-AF65-F5344CB8AC3E}">
        <p14:creationId xmlns:p14="http://schemas.microsoft.com/office/powerpoint/2010/main" val="304392811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B9FD5F85-C67B-882B-64CA-C8C4CCCC45EC}"/>
              </a:ext>
            </a:extLst>
          </p:cNvPr>
          <p:cNvSpPr>
            <a:spLocks noGrp="1"/>
          </p:cNvSpPr>
          <p:nvPr>
            <p:ph type="sldNum" sz="quarter" idx="12"/>
          </p:nvPr>
        </p:nvSpPr>
        <p:spPr>
          <a:xfrm>
            <a:off x="11363227" y="6309215"/>
            <a:ext cx="477543" cy="477542"/>
          </a:xfrm>
        </p:spPr>
        <p:txBody>
          <a:bodyPr/>
          <a:lstStyle/>
          <a:p>
            <a:fld id="{1EDBCF86-4C6C-45BD-AB90-9F5A9BF58ABB}" type="slidenum">
              <a:rPr lang="tr-TR" smtClean="0"/>
              <a:pPr/>
              <a:t>34</a:t>
            </a:fld>
            <a:endParaRPr lang="tr-TR" dirty="0"/>
          </a:p>
        </p:txBody>
      </p:sp>
      <p:sp>
        <p:nvSpPr>
          <p:cNvPr id="3" name="Metin kutusu 2">
            <a:extLst>
              <a:ext uri="{FF2B5EF4-FFF2-40B4-BE49-F238E27FC236}">
                <a16:creationId xmlns:a16="http://schemas.microsoft.com/office/drawing/2014/main" id="{7F4AA36D-25C8-0028-03DE-B9935E3F12F0}"/>
              </a:ext>
            </a:extLst>
          </p:cNvPr>
          <p:cNvSpPr txBox="1"/>
          <p:nvPr/>
        </p:nvSpPr>
        <p:spPr>
          <a:xfrm>
            <a:off x="147415" y="810896"/>
            <a:ext cx="6859190" cy="4401205"/>
          </a:xfrm>
          <a:prstGeom prst="rect">
            <a:avLst/>
          </a:prstGeom>
          <a:noFill/>
        </p:spPr>
        <p:txBody>
          <a:bodyPr wrap="square">
            <a:spAutoFit/>
          </a:bodyPr>
          <a:lstStyle/>
          <a:p>
            <a:pPr algn="l"/>
            <a:r>
              <a:rPr lang="nl-NL" sz="2800" b="1" i="0" u="none" strike="noStrike" baseline="0" dirty="0">
                <a:latin typeface="TimesNewRomanPSMT"/>
              </a:rPr>
              <a:t>Örnek vermek gerekirse;</a:t>
            </a:r>
            <a:r>
              <a:rPr lang="nl-NL" sz="2800" b="0" i="0" u="none" strike="noStrike" baseline="0" dirty="0">
                <a:latin typeface="TimesNewRomanPSMT"/>
              </a:rPr>
              <a:t> acil durum olarak</a:t>
            </a:r>
          </a:p>
          <a:p>
            <a:pPr algn="l"/>
            <a:r>
              <a:rPr lang="tr-TR" sz="2800" b="0" i="0" u="none" strike="noStrike" baseline="0" dirty="0">
                <a:latin typeface="TimesNewRomanPSMT"/>
              </a:rPr>
              <a:t>yangın belirlendiğinde, </a:t>
            </a:r>
            <a:r>
              <a:rPr lang="tr-TR" sz="2800" b="0" i="0" u="none" strike="noStrike" baseline="0" dirty="0">
                <a:solidFill>
                  <a:srgbClr val="FF0000"/>
                </a:solidFill>
                <a:latin typeface="TimesNewRomanPSMT"/>
              </a:rPr>
              <a:t>yangının önleyici </a:t>
            </a:r>
            <a:r>
              <a:rPr lang="tr-TR" sz="2800" b="0" i="0" u="none" strike="noStrike" baseline="0" dirty="0">
                <a:latin typeface="TimesNewRomanPSMT"/>
              </a:rPr>
              <a:t>tedbirlerinden biri </a:t>
            </a:r>
            <a:r>
              <a:rPr lang="tr-TR" sz="2800" b="0" i="0" u="none" strike="noStrike" baseline="0" dirty="0">
                <a:solidFill>
                  <a:srgbClr val="FF0000"/>
                </a:solidFill>
                <a:latin typeface="TimesNewRomanPSMT"/>
              </a:rPr>
              <a:t>kazanların periyodik kontrolüdür</a:t>
            </a:r>
            <a:r>
              <a:rPr lang="tr-TR" sz="2800" b="0" i="0" u="none" strike="noStrike" baseline="0" dirty="0">
                <a:latin typeface="TimesNewRomanPSMT"/>
              </a:rPr>
              <a:t>. Sınırlandırıcı tedbir olarak da </a:t>
            </a:r>
            <a:r>
              <a:rPr lang="tr-TR" sz="2800" b="0" i="0" u="none" strike="noStrike" baseline="0" dirty="0" err="1">
                <a:solidFill>
                  <a:srgbClr val="FF0000"/>
                </a:solidFill>
                <a:latin typeface="TimesNewRomanPSMT"/>
              </a:rPr>
              <a:t>sprinkler</a:t>
            </a:r>
            <a:r>
              <a:rPr lang="tr-TR" sz="2800" b="0" i="0" u="none" strike="noStrike" baseline="0" dirty="0">
                <a:solidFill>
                  <a:srgbClr val="FF0000"/>
                </a:solidFill>
                <a:latin typeface="TimesNewRomanPSMT"/>
              </a:rPr>
              <a:t> yangın söndürme sistemi </a:t>
            </a:r>
            <a:r>
              <a:rPr lang="tr-TR" sz="2800" b="0" i="0" u="none" strike="noStrike" baseline="0" dirty="0">
                <a:latin typeface="TimesNewRomanPSMT"/>
              </a:rPr>
              <a:t>sayılabilir. Kazanların yangın meydana gelmeden yapılacak </a:t>
            </a:r>
            <a:r>
              <a:rPr lang="tr-TR" sz="2800" b="0" i="0" u="none" strike="noStrike" baseline="0" dirty="0">
                <a:solidFill>
                  <a:srgbClr val="FF0000"/>
                </a:solidFill>
                <a:latin typeface="TimesNewRomanPSMT"/>
              </a:rPr>
              <a:t>rutin kontrolü </a:t>
            </a:r>
            <a:r>
              <a:rPr lang="tr-TR" sz="2800" b="1" i="0" u="none" strike="noStrike" baseline="0" dirty="0">
                <a:solidFill>
                  <a:srgbClr val="FF0000"/>
                </a:solidFill>
                <a:latin typeface="TimesNewRomanPSMT"/>
              </a:rPr>
              <a:t>önleyici</a:t>
            </a:r>
            <a:r>
              <a:rPr lang="tr-TR" sz="2800" b="0" i="0" u="none" strike="noStrike" baseline="0" dirty="0">
                <a:solidFill>
                  <a:srgbClr val="FF0000"/>
                </a:solidFill>
                <a:latin typeface="TimesNewRomanPSMT"/>
              </a:rPr>
              <a:t> </a:t>
            </a:r>
            <a:r>
              <a:rPr lang="tr-TR" sz="2800" b="0" i="0" u="none" strike="noStrike" baseline="0" dirty="0">
                <a:latin typeface="TimesNewRomanPSMT"/>
              </a:rPr>
              <a:t>bir faaliyet iken yangın ortaya çıktığında çabuk müdahaleyi sağlayacak </a:t>
            </a:r>
            <a:r>
              <a:rPr lang="tr-TR" sz="2800" b="0" i="0" u="none" strike="noStrike" baseline="0" dirty="0" err="1">
                <a:solidFill>
                  <a:srgbClr val="FF0000"/>
                </a:solidFill>
                <a:latin typeface="TimesNewRomanPSMT"/>
              </a:rPr>
              <a:t>sprinkler</a:t>
            </a:r>
            <a:r>
              <a:rPr lang="tr-TR" sz="2800" b="0" i="0" u="none" strike="noStrike" baseline="0" dirty="0">
                <a:solidFill>
                  <a:srgbClr val="FF0000"/>
                </a:solidFill>
                <a:latin typeface="TimesNewRomanPSMT"/>
              </a:rPr>
              <a:t>, </a:t>
            </a:r>
            <a:r>
              <a:rPr lang="tr-TR" sz="2800" b="1" i="0" u="none" strike="noStrike" baseline="0" dirty="0">
                <a:solidFill>
                  <a:srgbClr val="FF0000"/>
                </a:solidFill>
                <a:latin typeface="TimesNewRomanPSMT"/>
              </a:rPr>
              <a:t>sınırlandırıcı </a:t>
            </a:r>
            <a:r>
              <a:rPr lang="tr-TR" sz="2800" i="0" u="none" strike="noStrike" baseline="0" dirty="0">
                <a:solidFill>
                  <a:srgbClr val="FF0000"/>
                </a:solidFill>
                <a:latin typeface="TimesNewRomanPSMT"/>
              </a:rPr>
              <a:t>tedbir</a:t>
            </a:r>
            <a:r>
              <a:rPr lang="tr-TR" sz="2800" b="0" i="0" u="none" strike="noStrike" baseline="0" dirty="0">
                <a:latin typeface="TimesNewRomanPSMT"/>
              </a:rPr>
              <a:t> olarak nitelendirilir.</a:t>
            </a:r>
            <a:endParaRPr lang="tr-TR" sz="2700" dirty="0">
              <a:solidFill>
                <a:srgbClr val="FF0000"/>
              </a:solidFill>
            </a:endParaRPr>
          </a:p>
        </p:txBody>
      </p:sp>
      <p:pic>
        <p:nvPicPr>
          <p:cNvPr id="4" name="Resim 3">
            <a:extLst>
              <a:ext uri="{FF2B5EF4-FFF2-40B4-BE49-F238E27FC236}">
                <a16:creationId xmlns:a16="http://schemas.microsoft.com/office/drawing/2014/main" id="{467570BE-E250-1919-F829-94A90F4B053E}"/>
              </a:ext>
            </a:extLst>
          </p:cNvPr>
          <p:cNvPicPr>
            <a:picLocks noChangeAspect="1"/>
          </p:cNvPicPr>
          <p:nvPr/>
        </p:nvPicPr>
        <p:blipFill>
          <a:blip r:embed="rId3"/>
          <a:stretch>
            <a:fillRect/>
          </a:stretch>
        </p:blipFill>
        <p:spPr>
          <a:xfrm>
            <a:off x="6753809" y="559075"/>
            <a:ext cx="2429598" cy="1517299"/>
          </a:xfrm>
          <a:prstGeom prst="rect">
            <a:avLst/>
          </a:prstGeom>
        </p:spPr>
      </p:pic>
      <p:pic>
        <p:nvPicPr>
          <p:cNvPr id="5" name="Resim 4">
            <a:extLst>
              <a:ext uri="{FF2B5EF4-FFF2-40B4-BE49-F238E27FC236}">
                <a16:creationId xmlns:a16="http://schemas.microsoft.com/office/drawing/2014/main" id="{FCDE69B1-59B4-8D1E-FBA6-6DEF47248177}"/>
              </a:ext>
            </a:extLst>
          </p:cNvPr>
          <p:cNvPicPr>
            <a:picLocks noChangeAspect="1"/>
          </p:cNvPicPr>
          <p:nvPr/>
        </p:nvPicPr>
        <p:blipFill>
          <a:blip r:embed="rId4"/>
          <a:stretch>
            <a:fillRect/>
          </a:stretch>
        </p:blipFill>
        <p:spPr>
          <a:xfrm>
            <a:off x="6753809" y="2095877"/>
            <a:ext cx="2429598" cy="1558112"/>
          </a:xfrm>
          <a:prstGeom prst="rect">
            <a:avLst/>
          </a:prstGeom>
        </p:spPr>
      </p:pic>
      <p:pic>
        <p:nvPicPr>
          <p:cNvPr id="6" name="Resim 5">
            <a:extLst>
              <a:ext uri="{FF2B5EF4-FFF2-40B4-BE49-F238E27FC236}">
                <a16:creationId xmlns:a16="http://schemas.microsoft.com/office/drawing/2014/main" id="{A147B72E-BFF9-568B-3FA3-9209562F156D}"/>
              </a:ext>
            </a:extLst>
          </p:cNvPr>
          <p:cNvPicPr>
            <a:picLocks noChangeAspect="1"/>
          </p:cNvPicPr>
          <p:nvPr/>
        </p:nvPicPr>
        <p:blipFill>
          <a:blip r:embed="rId5"/>
          <a:stretch>
            <a:fillRect/>
          </a:stretch>
        </p:blipFill>
        <p:spPr>
          <a:xfrm>
            <a:off x="6753809" y="3653989"/>
            <a:ext cx="2429598" cy="1558112"/>
          </a:xfrm>
          <a:prstGeom prst="rect">
            <a:avLst/>
          </a:prstGeom>
        </p:spPr>
      </p:pic>
      <p:pic>
        <p:nvPicPr>
          <p:cNvPr id="7" name="Resim 6">
            <a:extLst>
              <a:ext uri="{FF2B5EF4-FFF2-40B4-BE49-F238E27FC236}">
                <a16:creationId xmlns:a16="http://schemas.microsoft.com/office/drawing/2014/main" id="{ABBE62D8-1DF9-92C4-83BA-510C0E427FBB}"/>
              </a:ext>
            </a:extLst>
          </p:cNvPr>
          <p:cNvPicPr>
            <a:picLocks noChangeAspect="1"/>
          </p:cNvPicPr>
          <p:nvPr/>
        </p:nvPicPr>
        <p:blipFill>
          <a:blip r:embed="rId6"/>
          <a:stretch>
            <a:fillRect/>
          </a:stretch>
        </p:blipFill>
        <p:spPr>
          <a:xfrm>
            <a:off x="9306766" y="559075"/>
            <a:ext cx="2534004" cy="4458322"/>
          </a:xfrm>
          <a:prstGeom prst="rect">
            <a:avLst/>
          </a:prstGeom>
        </p:spPr>
      </p:pic>
    </p:spTree>
    <p:extLst>
      <p:ext uri="{BB962C8B-B14F-4D97-AF65-F5344CB8AC3E}">
        <p14:creationId xmlns:p14="http://schemas.microsoft.com/office/powerpoint/2010/main" val="39311255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5CAE99E-36A1-50A1-9ECE-87E011D5A391}"/>
              </a:ext>
            </a:extLst>
          </p:cNvPr>
          <p:cNvPicPr>
            <a:picLocks noChangeAspect="1"/>
          </p:cNvPicPr>
          <p:nvPr/>
        </p:nvPicPr>
        <p:blipFill>
          <a:blip r:embed="rId3"/>
          <a:stretch>
            <a:fillRect/>
          </a:stretch>
        </p:blipFill>
        <p:spPr>
          <a:xfrm>
            <a:off x="590633" y="634435"/>
            <a:ext cx="10506449" cy="4405593"/>
          </a:xfrm>
          <a:prstGeom prst="rect">
            <a:avLst/>
          </a:prstGeom>
        </p:spPr>
      </p:pic>
    </p:spTree>
    <p:extLst>
      <p:ext uri="{BB962C8B-B14F-4D97-AF65-F5344CB8AC3E}">
        <p14:creationId xmlns:p14="http://schemas.microsoft.com/office/powerpoint/2010/main" val="17523709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DA78C06-B638-547F-BF13-BA2C35ED8196}"/>
              </a:ext>
            </a:extLst>
          </p:cNvPr>
          <p:cNvPicPr>
            <a:picLocks noChangeAspect="1"/>
          </p:cNvPicPr>
          <p:nvPr/>
        </p:nvPicPr>
        <p:blipFill>
          <a:blip r:embed="rId3"/>
          <a:stretch>
            <a:fillRect/>
          </a:stretch>
        </p:blipFill>
        <p:spPr>
          <a:xfrm>
            <a:off x="591891" y="681059"/>
            <a:ext cx="10554363" cy="4467343"/>
          </a:xfrm>
          <a:prstGeom prst="rect">
            <a:avLst/>
          </a:prstGeom>
        </p:spPr>
      </p:pic>
    </p:spTree>
    <p:extLst>
      <p:ext uri="{BB962C8B-B14F-4D97-AF65-F5344CB8AC3E}">
        <p14:creationId xmlns:p14="http://schemas.microsoft.com/office/powerpoint/2010/main" val="7803876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CD622D5-DFF2-30BC-4C88-817D058E2F9B}"/>
              </a:ext>
            </a:extLst>
          </p:cNvPr>
          <p:cNvPicPr>
            <a:picLocks noChangeAspect="1"/>
          </p:cNvPicPr>
          <p:nvPr/>
        </p:nvPicPr>
        <p:blipFill>
          <a:blip r:embed="rId3"/>
          <a:stretch>
            <a:fillRect/>
          </a:stretch>
        </p:blipFill>
        <p:spPr>
          <a:xfrm>
            <a:off x="1747557" y="193345"/>
            <a:ext cx="8166463" cy="5464842"/>
          </a:xfrm>
          <a:prstGeom prst="rect">
            <a:avLst/>
          </a:prstGeom>
        </p:spPr>
      </p:pic>
    </p:spTree>
    <p:extLst>
      <p:ext uri="{BB962C8B-B14F-4D97-AF65-F5344CB8AC3E}">
        <p14:creationId xmlns:p14="http://schemas.microsoft.com/office/powerpoint/2010/main" val="12085681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CEC72AF-9986-9410-60F0-2445BDE1B8CD}"/>
              </a:ext>
            </a:extLst>
          </p:cNvPr>
          <p:cNvPicPr>
            <a:picLocks noChangeAspect="1"/>
          </p:cNvPicPr>
          <p:nvPr/>
        </p:nvPicPr>
        <p:blipFill>
          <a:blip r:embed="rId3"/>
          <a:stretch>
            <a:fillRect/>
          </a:stretch>
        </p:blipFill>
        <p:spPr>
          <a:xfrm>
            <a:off x="1780674" y="112296"/>
            <a:ext cx="8390021" cy="5333762"/>
          </a:xfrm>
          <a:prstGeom prst="rect">
            <a:avLst/>
          </a:prstGeom>
        </p:spPr>
      </p:pic>
    </p:spTree>
    <p:extLst>
      <p:ext uri="{BB962C8B-B14F-4D97-AF65-F5344CB8AC3E}">
        <p14:creationId xmlns:p14="http://schemas.microsoft.com/office/powerpoint/2010/main" val="286160845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4B68396-E0AA-9326-4B38-94F5973CCC0A}"/>
              </a:ext>
            </a:extLst>
          </p:cNvPr>
          <p:cNvPicPr>
            <a:picLocks noChangeAspect="1"/>
          </p:cNvPicPr>
          <p:nvPr/>
        </p:nvPicPr>
        <p:blipFill>
          <a:blip r:embed="rId3"/>
          <a:stretch>
            <a:fillRect/>
          </a:stretch>
        </p:blipFill>
        <p:spPr>
          <a:xfrm>
            <a:off x="1929575" y="163359"/>
            <a:ext cx="7968404" cy="5218820"/>
          </a:xfrm>
          <a:prstGeom prst="rect">
            <a:avLst/>
          </a:prstGeom>
        </p:spPr>
      </p:pic>
    </p:spTree>
    <p:extLst>
      <p:ext uri="{BB962C8B-B14F-4D97-AF65-F5344CB8AC3E}">
        <p14:creationId xmlns:p14="http://schemas.microsoft.com/office/powerpoint/2010/main" val="27199058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2821" y="76694"/>
            <a:ext cx="11566358" cy="1325563"/>
          </a:xfrm>
        </p:spPr>
        <p:txBody>
          <a:bodyPr>
            <a:noAutofit/>
          </a:bodyPr>
          <a:lstStyle/>
          <a:p>
            <a:pPr algn="ctr"/>
            <a:r>
              <a:rPr lang="tr-TR" sz="3200" b="1"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MEB AKUB </a:t>
            </a:r>
            <a:br>
              <a:rPr lang="tr-TR" sz="3200" b="1"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br>
            <a:r>
              <a:rPr lang="tr-TR" sz="3200" b="1"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a:t>
            </a:r>
            <a:r>
              <a:rPr lang="tr-TR" sz="32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Milli Eğitim </a:t>
            </a:r>
            <a:r>
              <a:rPr lang="tr-TR" sz="3200" dirty="0">
                <a:solidFill>
                  <a:srgbClr val="FF0000"/>
                </a:solidFill>
                <a:latin typeface="Segoe UI" panose="020B0502040204020203" pitchFamily="34" charset="0"/>
                <a:ea typeface="Calibri" panose="020F0502020204030204" pitchFamily="34" charset="0"/>
                <a:cs typeface="Times New Roman" panose="02020603050405020304" pitchFamily="18" charset="0"/>
              </a:rPr>
              <a:t>B</a:t>
            </a:r>
            <a:r>
              <a:rPr lang="tr-TR" sz="32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akanlığı Arama Kurtarma Birliği</a:t>
            </a:r>
            <a:r>
              <a:rPr lang="tr-TR" sz="3200" b="1"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a:t>
            </a:r>
            <a:br>
              <a:rPr lang="tr-T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tr-TR" sz="3200" dirty="0">
              <a:solidFill>
                <a:schemeClr val="accent1">
                  <a:lumMod val="50000"/>
                </a:schemeClr>
              </a:solidFill>
            </a:endParaRPr>
          </a:p>
        </p:txBody>
      </p:sp>
      <p:pic>
        <p:nvPicPr>
          <p:cNvPr id="1026" name="Picture 2" descr="Depremde Arama Kurtarma Eğitmen Eğitimi Kursu Afyonkarahisar'da Gerçekleştiriliyor.">
            <a:extLst>
              <a:ext uri="{FF2B5EF4-FFF2-40B4-BE49-F238E27FC236}">
                <a16:creationId xmlns:a16="http://schemas.microsoft.com/office/drawing/2014/main" id="{0003C989-3605-6FD9-2782-B68489B29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304" y="948999"/>
            <a:ext cx="7585392" cy="428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784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143537D-DA8C-906B-E6C9-614C72EBA3DA}"/>
              </a:ext>
            </a:extLst>
          </p:cNvPr>
          <p:cNvSpPr txBox="1"/>
          <p:nvPr/>
        </p:nvSpPr>
        <p:spPr>
          <a:xfrm>
            <a:off x="407091" y="468196"/>
            <a:ext cx="11377815" cy="649046"/>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2.3</a:t>
            </a:r>
            <a:r>
              <a:rPr lang="tr-TR" sz="2400" b="1" i="0" u="none" strike="noStrike" baseline="0" dirty="0">
                <a:latin typeface="TimesNewRomanPS-BoldMT"/>
              </a:rPr>
              <a:t> ACİL DURUM MÜDAHALE YÖNTEMLERİNİN BELİRLENMESİ</a:t>
            </a:r>
            <a:endParaRPr lang="tr-TR" altLang="tr-TR" sz="2400" dirty="0">
              <a:solidFill>
                <a:schemeClr val="bg1"/>
              </a:solidFill>
            </a:endParaRPr>
          </a:p>
        </p:txBody>
      </p:sp>
      <p:sp>
        <p:nvSpPr>
          <p:cNvPr id="3" name="Metin kutusu 2">
            <a:extLst>
              <a:ext uri="{FF2B5EF4-FFF2-40B4-BE49-F238E27FC236}">
                <a16:creationId xmlns:a16="http://schemas.microsoft.com/office/drawing/2014/main" id="{1B06B3DD-44F0-6DAE-3C54-62C63CF9FCA5}"/>
              </a:ext>
            </a:extLst>
          </p:cNvPr>
          <p:cNvSpPr txBox="1"/>
          <p:nvPr/>
        </p:nvSpPr>
        <p:spPr>
          <a:xfrm>
            <a:off x="634234" y="1408565"/>
            <a:ext cx="5461766" cy="3108543"/>
          </a:xfrm>
          <a:prstGeom prst="rect">
            <a:avLst/>
          </a:prstGeom>
          <a:noFill/>
        </p:spPr>
        <p:txBody>
          <a:bodyPr wrap="square">
            <a:spAutoFit/>
          </a:bodyPr>
          <a:lstStyle/>
          <a:p>
            <a:pPr algn="l"/>
            <a:r>
              <a:rPr lang="tr-TR" sz="2800" b="0" i="0" u="none" strike="noStrike" baseline="0" dirty="0">
                <a:latin typeface="TimesNewRomanPSMT"/>
              </a:rPr>
              <a:t>Acil durum müdahale yöntemleri işyeri için belirlenen her acil durum için oluşturulur. Bu yöntemler </a:t>
            </a:r>
            <a:r>
              <a:rPr lang="tr-TR" sz="2800" b="0" i="0" u="none" strike="noStrike" baseline="0" dirty="0">
                <a:solidFill>
                  <a:srgbClr val="FF0000"/>
                </a:solidFill>
                <a:latin typeface="TimesNewRomanPSMT"/>
              </a:rPr>
              <a:t>süreç akış şemaları şeklinde </a:t>
            </a:r>
            <a:r>
              <a:rPr lang="tr-TR" sz="2800" b="0" i="0" u="none" strike="noStrike" baseline="0" dirty="0">
                <a:latin typeface="TimesNewRomanPSMT"/>
              </a:rPr>
              <a:t>veya</a:t>
            </a:r>
            <a:r>
              <a:rPr lang="tr-TR" sz="2800" b="0" i="0" u="none" strike="noStrike" baseline="0" dirty="0">
                <a:solidFill>
                  <a:srgbClr val="FF0000"/>
                </a:solidFill>
                <a:latin typeface="TimesNewRomanPSMT"/>
              </a:rPr>
              <a:t> makine ve ekipmanların üzerinde yer alan talimatlar</a:t>
            </a:r>
            <a:r>
              <a:rPr lang="tr-TR" sz="2800" b="0" i="0" u="none" strike="noStrike" baseline="0" dirty="0">
                <a:latin typeface="TimesNewRomanPSMT"/>
              </a:rPr>
              <a:t> gibi maddeler halinde de hazırlanabilir.</a:t>
            </a:r>
            <a:endParaRPr lang="tr-TR" sz="3600" dirty="0"/>
          </a:p>
        </p:txBody>
      </p:sp>
    </p:spTree>
    <p:extLst>
      <p:ext uri="{BB962C8B-B14F-4D97-AF65-F5344CB8AC3E}">
        <p14:creationId xmlns:p14="http://schemas.microsoft.com/office/powerpoint/2010/main" val="6112341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C3C62212-443C-56B8-6233-AB744A04F5BF}"/>
              </a:ext>
            </a:extLst>
          </p:cNvPr>
          <p:cNvSpPr>
            <a:spLocks noGrp="1"/>
          </p:cNvSpPr>
          <p:nvPr>
            <p:ph type="sldNum" sz="quarter" idx="12"/>
          </p:nvPr>
        </p:nvSpPr>
        <p:spPr>
          <a:xfrm>
            <a:off x="11202806" y="5186268"/>
            <a:ext cx="477543" cy="477542"/>
          </a:xfrm>
        </p:spPr>
        <p:txBody>
          <a:bodyPr/>
          <a:lstStyle/>
          <a:p>
            <a:fld id="{1EDBCF86-4C6C-45BD-AB90-9F5A9BF58ABB}" type="slidenum">
              <a:rPr lang="tr-TR" smtClean="0"/>
              <a:pPr/>
              <a:t>41</a:t>
            </a:fld>
            <a:endParaRPr lang="tr-TR" dirty="0"/>
          </a:p>
        </p:txBody>
      </p:sp>
      <p:sp>
        <p:nvSpPr>
          <p:cNvPr id="3" name="Metin kutusu 2">
            <a:extLst>
              <a:ext uri="{FF2B5EF4-FFF2-40B4-BE49-F238E27FC236}">
                <a16:creationId xmlns:a16="http://schemas.microsoft.com/office/drawing/2014/main" id="{815D6D81-3920-BC98-B2C9-FF0E9533BB1B}"/>
              </a:ext>
            </a:extLst>
          </p:cNvPr>
          <p:cNvSpPr txBox="1"/>
          <p:nvPr/>
        </p:nvSpPr>
        <p:spPr>
          <a:xfrm>
            <a:off x="329434" y="307774"/>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2.4</a:t>
            </a:r>
            <a:r>
              <a:rPr lang="tr-TR" sz="2400" b="1" i="0" u="none" strike="noStrike" baseline="0" dirty="0">
                <a:latin typeface="TimesNewRomanPS-BoldMT"/>
              </a:rPr>
              <a:t> TAHLİYE YÖNTEMLERİNİN BELİRLENMESİ</a:t>
            </a:r>
            <a:endParaRPr lang="tr-TR" altLang="tr-TR" sz="2400" dirty="0">
              <a:solidFill>
                <a:schemeClr val="bg1"/>
              </a:solidFill>
            </a:endParaRPr>
          </a:p>
        </p:txBody>
      </p:sp>
      <p:sp>
        <p:nvSpPr>
          <p:cNvPr id="4" name="Metin kutusu 3">
            <a:extLst>
              <a:ext uri="{FF2B5EF4-FFF2-40B4-BE49-F238E27FC236}">
                <a16:creationId xmlns:a16="http://schemas.microsoft.com/office/drawing/2014/main" id="{F68D8A18-3EB1-B04F-251F-3BF345009B86}"/>
              </a:ext>
            </a:extLst>
          </p:cNvPr>
          <p:cNvSpPr txBox="1"/>
          <p:nvPr/>
        </p:nvSpPr>
        <p:spPr>
          <a:xfrm>
            <a:off x="329434" y="1180466"/>
            <a:ext cx="7596870" cy="4216539"/>
          </a:xfrm>
          <a:prstGeom prst="rect">
            <a:avLst/>
          </a:prstGeom>
          <a:noFill/>
        </p:spPr>
        <p:txBody>
          <a:bodyPr wrap="square">
            <a:spAutoFit/>
          </a:bodyPr>
          <a:lstStyle/>
          <a:p>
            <a:pPr algn="l"/>
            <a:r>
              <a:rPr lang="tr-TR" sz="2400" b="1" i="0" u="none" strike="noStrike" baseline="0" dirty="0">
                <a:latin typeface="TimesNewRomanPSMT"/>
              </a:rPr>
              <a:t>İşyerlerinde Acil Durumlar Hakkında Yönetmeliğin 10 uncu maddesinde</a:t>
            </a:r>
            <a:endParaRPr lang="tr-TR" sz="2400" b="1" i="0" u="none" strike="noStrike" baseline="0" dirty="0">
              <a:latin typeface="TimesNewRomanRegular"/>
            </a:endParaRPr>
          </a:p>
          <a:p>
            <a:pPr algn="l"/>
            <a:r>
              <a:rPr lang="tr-TR" sz="2400" b="0" i="0" u="none" strike="noStrike" baseline="0" dirty="0">
                <a:latin typeface="TimesNewRomanRegular"/>
              </a:rPr>
              <a:t>(3) İşveren, işyerinde acil durumların meydana gelmesi halinde çalışanların bu durumun olumsuz etkilerinden korunması için bulundukları yerden </a:t>
            </a:r>
            <a:r>
              <a:rPr lang="tr-TR" sz="2400" b="1" i="0" u="none" strike="noStrike" baseline="0" dirty="0">
                <a:solidFill>
                  <a:srgbClr val="FF0000"/>
                </a:solidFill>
                <a:latin typeface="TimesNewRomanRegular"/>
              </a:rPr>
              <a:t>güvenli bir yere gidebilmeleri amacıyla izlenebilecek uygun tahliye düzenlemelerini acil durum planında belirtir</a:t>
            </a:r>
            <a:r>
              <a:rPr lang="tr-TR" sz="2400" b="0" i="0" u="none" strike="noStrike" baseline="0" dirty="0">
                <a:latin typeface="TimesNewRomanRegular"/>
              </a:rPr>
              <a:t> ve çalışanlara önceden gerekli talimatları verir.</a:t>
            </a:r>
          </a:p>
          <a:p>
            <a:pPr algn="l"/>
            <a:r>
              <a:rPr lang="tr-TR" sz="2400" b="0" i="0" u="none" strike="noStrike" baseline="0" dirty="0">
                <a:latin typeface="TimesNewRomanRegular"/>
              </a:rPr>
              <a:t>(4) </a:t>
            </a:r>
            <a:r>
              <a:rPr lang="tr-TR" sz="2400" b="1" i="0" u="none" strike="noStrike" baseline="0" dirty="0">
                <a:latin typeface="TimesNewRomanBold"/>
              </a:rPr>
              <a:t>(Değişik:RG-1/10/2021-31615) </a:t>
            </a:r>
            <a:r>
              <a:rPr lang="tr-TR" sz="2400" b="0" i="0" u="none" strike="noStrike" baseline="0" dirty="0">
                <a:latin typeface="TimesNewRomanRegular"/>
              </a:rPr>
              <a:t>İşyerlerindeki; </a:t>
            </a:r>
            <a:r>
              <a:rPr lang="tr-TR" sz="2400" b="0" i="0" u="none" strike="noStrike" baseline="0" dirty="0">
                <a:solidFill>
                  <a:srgbClr val="FF0000"/>
                </a:solidFill>
                <a:latin typeface="TimesNewRomanRegular"/>
              </a:rPr>
              <a:t>yaşlı, engelli, gebe çalışanlar ile kreşteki çocuklara </a:t>
            </a:r>
            <a:r>
              <a:rPr lang="tr-TR" sz="2400" b="0" i="0" u="none" strike="noStrike" baseline="0" dirty="0">
                <a:latin typeface="TimesNewRomanRegular"/>
              </a:rPr>
              <a:t>tahliye esnasında </a:t>
            </a:r>
            <a:r>
              <a:rPr lang="tr-TR" sz="2800" b="1" i="0" u="none" strike="noStrike" spc="300" baseline="0" dirty="0">
                <a:solidFill>
                  <a:srgbClr val="FF0000"/>
                </a:solidFill>
                <a:latin typeface="TimesNewRomanRegular"/>
              </a:rPr>
              <a:t>refakat edilmesi </a:t>
            </a:r>
            <a:r>
              <a:rPr lang="tr-TR" sz="2400" b="0" i="0" u="none" strike="noStrike" baseline="0" dirty="0">
                <a:latin typeface="TimesNewRomanRegular"/>
              </a:rPr>
              <a:t>için tedbirler alınır.</a:t>
            </a:r>
            <a:endParaRPr lang="tr-TR" sz="4400" dirty="0"/>
          </a:p>
        </p:txBody>
      </p:sp>
      <p:pic>
        <p:nvPicPr>
          <p:cNvPr id="5" name="Resim 4">
            <a:extLst>
              <a:ext uri="{FF2B5EF4-FFF2-40B4-BE49-F238E27FC236}">
                <a16:creationId xmlns:a16="http://schemas.microsoft.com/office/drawing/2014/main" id="{359026F6-AB2A-367E-64F0-9638667FD0D2}"/>
              </a:ext>
            </a:extLst>
          </p:cNvPr>
          <p:cNvPicPr>
            <a:picLocks noChangeAspect="1"/>
          </p:cNvPicPr>
          <p:nvPr/>
        </p:nvPicPr>
        <p:blipFill>
          <a:blip r:embed="rId3"/>
          <a:stretch>
            <a:fillRect/>
          </a:stretch>
        </p:blipFill>
        <p:spPr>
          <a:xfrm>
            <a:off x="7617597" y="1484257"/>
            <a:ext cx="4413982" cy="3123866"/>
          </a:xfrm>
          <a:prstGeom prst="rect">
            <a:avLst/>
          </a:prstGeom>
        </p:spPr>
      </p:pic>
    </p:spTree>
    <p:extLst>
      <p:ext uri="{BB962C8B-B14F-4D97-AF65-F5344CB8AC3E}">
        <p14:creationId xmlns:p14="http://schemas.microsoft.com/office/powerpoint/2010/main" val="275802138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745C142-4472-287F-B09C-F9F76C59ACD6}"/>
              </a:ext>
            </a:extLst>
          </p:cNvPr>
          <p:cNvSpPr txBox="1"/>
          <p:nvPr/>
        </p:nvSpPr>
        <p:spPr>
          <a:xfrm>
            <a:off x="489855" y="564447"/>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2.4</a:t>
            </a:r>
            <a:r>
              <a:rPr lang="tr-TR" sz="2400" b="1" i="0" u="none" strike="noStrike" baseline="0" dirty="0">
                <a:latin typeface="TimesNewRomanPS-BoldMT"/>
              </a:rPr>
              <a:t> TAHLİYE YÖNTEMLERİNİN BELİRLENMESİ</a:t>
            </a:r>
            <a:endParaRPr lang="tr-TR" altLang="tr-TR" sz="2400" dirty="0">
              <a:solidFill>
                <a:schemeClr val="bg1"/>
              </a:solidFill>
            </a:endParaRPr>
          </a:p>
        </p:txBody>
      </p:sp>
      <p:sp>
        <p:nvSpPr>
          <p:cNvPr id="3" name="Metin kutusu 2">
            <a:extLst>
              <a:ext uri="{FF2B5EF4-FFF2-40B4-BE49-F238E27FC236}">
                <a16:creationId xmlns:a16="http://schemas.microsoft.com/office/drawing/2014/main" id="{2B88A3E2-C1E7-67AF-1D3D-F246CE194BD4}"/>
              </a:ext>
            </a:extLst>
          </p:cNvPr>
          <p:cNvSpPr txBox="1"/>
          <p:nvPr/>
        </p:nvSpPr>
        <p:spPr>
          <a:xfrm>
            <a:off x="351230" y="1465173"/>
            <a:ext cx="10793020" cy="3477875"/>
          </a:xfrm>
          <a:prstGeom prst="rect">
            <a:avLst/>
          </a:prstGeom>
          <a:noFill/>
        </p:spPr>
        <p:txBody>
          <a:bodyPr wrap="square">
            <a:spAutoFit/>
          </a:bodyPr>
          <a:lstStyle/>
          <a:p>
            <a:pPr algn="l"/>
            <a:r>
              <a:rPr lang="tr-TR" sz="2400" b="1" i="0" u="none" strike="noStrike" baseline="0" dirty="0">
                <a:latin typeface="TimesNewRomanPSMT"/>
              </a:rPr>
              <a:t>İşyerlerinde Acil Durumlar Hakkında Yönetmeliğin 10 uncu maddesinde</a:t>
            </a:r>
            <a:endParaRPr lang="tr-TR" sz="2400" b="1" i="0" u="none" strike="noStrike" baseline="0" dirty="0">
              <a:latin typeface="TimesNewRomanRegular"/>
            </a:endParaRPr>
          </a:p>
          <a:p>
            <a:pPr algn="l"/>
            <a:r>
              <a:rPr lang="tr-TR" sz="2400" b="0" i="0" u="none" strike="noStrike" baseline="0" dirty="0">
                <a:latin typeface="TimesNewRomanRegular"/>
              </a:rPr>
              <a:t>(3) İşveren, işyerinde acil durumların meydana gelmesi halinde çalışanların bu durumun olumsuz etkilerinden korunması için bulundukları yerden </a:t>
            </a:r>
            <a:r>
              <a:rPr lang="tr-TR" sz="2400" b="1" i="0" u="none" strike="noStrike" baseline="0" dirty="0">
                <a:solidFill>
                  <a:srgbClr val="FF0000"/>
                </a:solidFill>
                <a:latin typeface="TimesNewRomanRegular"/>
              </a:rPr>
              <a:t>güvenli bir yere gidebilmeleri amacıyla izlenebilecek uygun tahliye düzenlemelerini acil durum planında belirtir</a:t>
            </a:r>
            <a:r>
              <a:rPr lang="tr-TR" sz="2400" b="0" i="0" u="none" strike="noStrike" baseline="0" dirty="0">
                <a:latin typeface="TimesNewRomanRegular"/>
              </a:rPr>
              <a:t> ve çalışanlara önceden gerekli talimatları verir.</a:t>
            </a:r>
          </a:p>
          <a:p>
            <a:pPr algn="l"/>
            <a:r>
              <a:rPr lang="tr-TR" sz="2400" b="0" i="0" u="none" strike="noStrike" baseline="0" dirty="0">
                <a:latin typeface="TimesNewRomanRegular"/>
              </a:rPr>
              <a:t>(4) </a:t>
            </a:r>
            <a:r>
              <a:rPr lang="tr-TR" sz="2400" b="1" i="0" u="none" strike="noStrike" baseline="0" dirty="0">
                <a:latin typeface="TimesNewRomanBold"/>
              </a:rPr>
              <a:t>(Değişik:RG-1/10/2021-31615) </a:t>
            </a:r>
            <a:r>
              <a:rPr lang="tr-TR" sz="2400" b="0" i="0" u="none" strike="noStrike" baseline="0" dirty="0">
                <a:latin typeface="TimesNewRomanRegular"/>
              </a:rPr>
              <a:t>İşyerlerindeki; </a:t>
            </a:r>
            <a:r>
              <a:rPr lang="tr-TR" sz="2400" b="0" i="0" u="none" strike="noStrike" baseline="0" dirty="0">
                <a:solidFill>
                  <a:srgbClr val="FF0000"/>
                </a:solidFill>
                <a:latin typeface="TimesNewRomanRegular"/>
              </a:rPr>
              <a:t>yaşlı, engelli, gebe çalışanlar ile kreşteki çocuklara </a:t>
            </a:r>
            <a:r>
              <a:rPr lang="tr-TR" sz="2400" b="0" i="0" u="none" strike="noStrike" baseline="0" dirty="0">
                <a:latin typeface="TimesNewRomanRegular"/>
              </a:rPr>
              <a:t>tahliye esnasında </a:t>
            </a:r>
            <a:r>
              <a:rPr lang="tr-TR" sz="2800" b="1" i="0" u="none" strike="noStrike" spc="300" baseline="0" dirty="0">
                <a:solidFill>
                  <a:srgbClr val="FF0000"/>
                </a:solidFill>
                <a:latin typeface="TimesNewRomanRegular"/>
              </a:rPr>
              <a:t>refakat edilmesi </a:t>
            </a:r>
            <a:r>
              <a:rPr lang="tr-TR" sz="2400" b="0" i="0" u="none" strike="noStrike" baseline="0" dirty="0">
                <a:latin typeface="TimesNewRomanRegular"/>
              </a:rPr>
              <a:t>için tedbirler alınır.</a:t>
            </a:r>
          </a:p>
          <a:p>
            <a:pPr algn="l"/>
            <a:r>
              <a:rPr lang="tr-TR" sz="2400" b="1" dirty="0">
                <a:latin typeface="TimesNewRomanBold"/>
              </a:rPr>
              <a:t>(7) (Ek:RG-1/10/2021-31615) </a:t>
            </a:r>
            <a:r>
              <a:rPr lang="tr-TR" sz="2400" dirty="0">
                <a:latin typeface="TimesNewRomanBold"/>
              </a:rPr>
              <a:t>Acil durum müdahale ve tahliye yöntemleri, </a:t>
            </a:r>
            <a:r>
              <a:rPr lang="tr-TR" sz="2400" dirty="0">
                <a:solidFill>
                  <a:srgbClr val="FF0000"/>
                </a:solidFill>
                <a:latin typeface="TimesNewRomanBold"/>
              </a:rPr>
              <a:t>yakındaki işyerleri ve çevreden gelebilecek olumsuz etkiler </a:t>
            </a:r>
            <a:r>
              <a:rPr lang="tr-TR" sz="2400" dirty="0">
                <a:latin typeface="TimesNewRomanBold"/>
              </a:rPr>
              <a:t>de dikkate alınarak belirlenir.</a:t>
            </a:r>
          </a:p>
        </p:txBody>
      </p:sp>
    </p:spTree>
    <p:extLst>
      <p:ext uri="{BB962C8B-B14F-4D97-AF65-F5344CB8AC3E}">
        <p14:creationId xmlns:p14="http://schemas.microsoft.com/office/powerpoint/2010/main" val="410280223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BB64114-BD4A-B830-5865-757716B04ADE}"/>
              </a:ext>
            </a:extLst>
          </p:cNvPr>
          <p:cNvSpPr txBox="1"/>
          <p:nvPr/>
        </p:nvSpPr>
        <p:spPr>
          <a:xfrm>
            <a:off x="762571" y="548405"/>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2.4</a:t>
            </a:r>
            <a:r>
              <a:rPr lang="tr-TR" sz="2400" b="1" i="0" u="none" strike="noStrike" baseline="0" dirty="0">
                <a:latin typeface="TimesNewRomanPS-BoldMT"/>
              </a:rPr>
              <a:t> TAHLİYE YÖNTEMLERİNİN BELİRLENMESİ</a:t>
            </a:r>
            <a:endParaRPr lang="tr-TR" altLang="tr-TR" sz="2400" dirty="0">
              <a:solidFill>
                <a:schemeClr val="bg1"/>
              </a:solidFill>
            </a:endParaRPr>
          </a:p>
        </p:txBody>
      </p:sp>
      <p:sp>
        <p:nvSpPr>
          <p:cNvPr id="3" name="Metin kutusu 2">
            <a:extLst>
              <a:ext uri="{FF2B5EF4-FFF2-40B4-BE49-F238E27FC236}">
                <a16:creationId xmlns:a16="http://schemas.microsoft.com/office/drawing/2014/main" id="{88270054-F18A-AB91-16FF-7800DCC2BACF}"/>
              </a:ext>
            </a:extLst>
          </p:cNvPr>
          <p:cNvSpPr txBox="1"/>
          <p:nvPr/>
        </p:nvSpPr>
        <p:spPr>
          <a:xfrm>
            <a:off x="762570" y="1421097"/>
            <a:ext cx="8154083" cy="3477875"/>
          </a:xfrm>
          <a:prstGeom prst="rect">
            <a:avLst/>
          </a:prstGeom>
          <a:noFill/>
        </p:spPr>
        <p:txBody>
          <a:bodyPr wrap="square">
            <a:spAutoFit/>
          </a:bodyPr>
          <a:lstStyle/>
          <a:p>
            <a:pPr algn="l"/>
            <a:r>
              <a:rPr lang="tr-TR" sz="2800" b="0" i="0" u="none" strike="noStrike" baseline="0" dirty="0">
                <a:latin typeface="TimesNewRomanPSMT"/>
              </a:rPr>
              <a:t>Tahliye konusunda şu unsurlara dikkat edilmesi gerekir:</a:t>
            </a:r>
          </a:p>
          <a:p>
            <a:pPr algn="l"/>
            <a:endParaRPr lang="tr-TR" sz="2400" b="0" i="0" u="none" strike="noStrike" baseline="0" dirty="0">
              <a:latin typeface="TimesNewRomanPSMT"/>
            </a:endParaRPr>
          </a:p>
          <a:p>
            <a:pPr algn="l"/>
            <a:r>
              <a:rPr lang="tr-TR" sz="2400" b="0" i="0" u="none" strike="noStrike" baseline="0" dirty="0">
                <a:latin typeface="Wingdings-Regular"/>
              </a:rPr>
              <a:t> </a:t>
            </a:r>
            <a:r>
              <a:rPr lang="tr-TR" sz="2400" b="0" i="0" u="none" strike="noStrike" baseline="0" dirty="0">
                <a:latin typeface="TimesNewRomanPSMT"/>
              </a:rPr>
              <a:t>Erken tahliye,</a:t>
            </a:r>
          </a:p>
          <a:p>
            <a:pPr algn="l"/>
            <a:endParaRPr lang="tr-TR" sz="2400" b="0" i="0" u="none" strike="noStrike" baseline="0" dirty="0">
              <a:latin typeface="TimesNewRomanPSMT"/>
            </a:endParaRPr>
          </a:p>
          <a:p>
            <a:pPr algn="l"/>
            <a:r>
              <a:rPr lang="tr-TR" sz="2400" b="0" i="0" u="none" strike="noStrike" baseline="0" dirty="0">
                <a:latin typeface="Wingdings-Regular"/>
              </a:rPr>
              <a:t> </a:t>
            </a:r>
            <a:r>
              <a:rPr lang="tr-TR" sz="2400" b="0" i="0" u="none" strike="noStrike" baseline="0" dirty="0">
                <a:latin typeface="TimesNewRomanPSMT"/>
              </a:rPr>
              <a:t>Yüksek riskli alanlar dışında bir </a:t>
            </a:r>
            <a:r>
              <a:rPr lang="tr-TR" sz="2400" b="1" i="0" u="none" strike="noStrike" baseline="0" dirty="0">
                <a:latin typeface="TimesNewRomanPSMT"/>
              </a:rPr>
              <a:t>güvenli yer </a:t>
            </a:r>
            <a:r>
              <a:rPr lang="tr-TR" sz="2400" b="0" i="0" u="none" strike="noStrike" baseline="0" dirty="0">
                <a:latin typeface="TimesNewRomanPSMT"/>
              </a:rPr>
              <a:t>belirlemek,</a:t>
            </a:r>
          </a:p>
          <a:p>
            <a:pPr algn="l"/>
            <a:endParaRPr lang="tr-TR" sz="2400" b="0" i="0" u="none" strike="noStrike" baseline="0" dirty="0">
              <a:latin typeface="TimesNewRomanPSMT"/>
            </a:endParaRPr>
          </a:p>
          <a:p>
            <a:pPr algn="l"/>
            <a:r>
              <a:rPr lang="tr-TR" sz="2400" b="0" i="0" u="none" strike="noStrike" baseline="0" dirty="0">
                <a:latin typeface="Wingdings-Regular"/>
              </a:rPr>
              <a:t> </a:t>
            </a:r>
            <a:r>
              <a:rPr lang="tr-TR" sz="2400" b="0" i="0" u="none" strike="noStrike" baseline="0" dirty="0">
                <a:latin typeface="TimesNewRomanPSMT"/>
              </a:rPr>
              <a:t>Bir </a:t>
            </a:r>
            <a:r>
              <a:rPr lang="tr-TR" sz="2400" b="1" i="0" u="none" strike="noStrike" baseline="0" dirty="0">
                <a:latin typeface="TimesNewRomanPSMT"/>
              </a:rPr>
              <a:t>haberleşme sistemi belirlemek </a:t>
            </a:r>
            <a:r>
              <a:rPr lang="tr-TR" sz="2400" b="0" i="0" u="none" strike="noStrike" baseline="0" dirty="0">
                <a:latin typeface="TimesNewRomanPSMT"/>
              </a:rPr>
              <a:t>ve uygulamak,</a:t>
            </a:r>
          </a:p>
          <a:p>
            <a:pPr algn="l"/>
            <a:endParaRPr lang="tr-TR" sz="2400" b="0" i="0" u="none" strike="noStrike" baseline="0" dirty="0">
              <a:latin typeface="TimesNewRomanPSMT"/>
            </a:endParaRPr>
          </a:p>
          <a:p>
            <a:pPr algn="l"/>
            <a:r>
              <a:rPr lang="tr-TR" sz="2400" b="0" i="0" u="none" strike="noStrike" baseline="0" dirty="0">
                <a:latin typeface="Wingdings-Regular"/>
              </a:rPr>
              <a:t> </a:t>
            </a:r>
            <a:r>
              <a:rPr lang="tr-TR" sz="2400" b="0" i="0" u="none" strike="noStrike" baseline="0" dirty="0">
                <a:latin typeface="TimesNewRomanPSMT"/>
              </a:rPr>
              <a:t>Tahliyeye hazırlıklı olmak için </a:t>
            </a:r>
            <a:r>
              <a:rPr lang="tr-TR" sz="2400" b="1" i="0" u="none" strike="noStrike" baseline="0" dirty="0">
                <a:latin typeface="TimesNewRomanPSMT"/>
              </a:rPr>
              <a:t>tatbikatlar yapmak</a:t>
            </a:r>
            <a:r>
              <a:rPr lang="tr-TR" sz="2400" b="0" i="0" u="none" strike="noStrike" baseline="0" dirty="0">
                <a:latin typeface="TimesNewRomanPSMT"/>
              </a:rPr>
              <a:t>.</a:t>
            </a:r>
            <a:endParaRPr lang="tr-TR" sz="4400" dirty="0"/>
          </a:p>
        </p:txBody>
      </p:sp>
    </p:spTree>
    <p:extLst>
      <p:ext uri="{BB962C8B-B14F-4D97-AF65-F5344CB8AC3E}">
        <p14:creationId xmlns:p14="http://schemas.microsoft.com/office/powerpoint/2010/main" val="42259203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F854884-318A-D511-C82C-6B7B14E095C6}"/>
              </a:ext>
            </a:extLst>
          </p:cNvPr>
          <p:cNvSpPr txBox="1"/>
          <p:nvPr/>
        </p:nvSpPr>
        <p:spPr>
          <a:xfrm>
            <a:off x="313392" y="628616"/>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2.4</a:t>
            </a:r>
            <a:r>
              <a:rPr lang="tr-TR" sz="2400" b="1" i="0" u="none" strike="noStrike" baseline="0" dirty="0">
                <a:latin typeface="TimesNewRomanPS-BoldMT"/>
              </a:rPr>
              <a:t> TAHLİYE YÖNTEMLERİNİN BELİRLENMESİ</a:t>
            </a:r>
            <a:endParaRPr lang="tr-TR" altLang="tr-TR" sz="2400" dirty="0">
              <a:solidFill>
                <a:schemeClr val="bg1"/>
              </a:solidFill>
            </a:endParaRPr>
          </a:p>
        </p:txBody>
      </p:sp>
      <p:sp>
        <p:nvSpPr>
          <p:cNvPr id="3" name="Metin kutusu 2">
            <a:extLst>
              <a:ext uri="{FF2B5EF4-FFF2-40B4-BE49-F238E27FC236}">
                <a16:creationId xmlns:a16="http://schemas.microsoft.com/office/drawing/2014/main" id="{0200FC18-F869-7031-10E1-FA5746E6C16D}"/>
              </a:ext>
            </a:extLst>
          </p:cNvPr>
          <p:cNvSpPr txBox="1"/>
          <p:nvPr/>
        </p:nvSpPr>
        <p:spPr>
          <a:xfrm>
            <a:off x="433137" y="1431031"/>
            <a:ext cx="6096000" cy="3970318"/>
          </a:xfrm>
          <a:prstGeom prst="rect">
            <a:avLst/>
          </a:prstGeom>
          <a:noFill/>
        </p:spPr>
        <p:txBody>
          <a:bodyPr wrap="square">
            <a:spAutoFit/>
          </a:bodyPr>
          <a:lstStyle/>
          <a:p>
            <a:pPr algn="l"/>
            <a:r>
              <a:rPr lang="tr-TR" sz="2800" b="0" i="0" u="none" strike="noStrike" baseline="0" dirty="0">
                <a:latin typeface="TimesNewRomanPSMT"/>
              </a:rPr>
              <a:t>İşyerinde güvenli yere gidilebilmesi için tahliye planları hazırlanması bu yöntemlerin başında</a:t>
            </a:r>
          </a:p>
          <a:p>
            <a:pPr algn="l"/>
            <a:r>
              <a:rPr lang="tr-TR" sz="2800" b="0" i="0" u="none" strike="noStrike" baseline="0" dirty="0">
                <a:latin typeface="TimesNewRomanPSMT"/>
              </a:rPr>
              <a:t>gelir. Nitekim aynı yönetmeliğin 12’nci maddesinde : </a:t>
            </a:r>
            <a:r>
              <a:rPr lang="tr-TR" sz="2800" b="0" i="0" u="none" strike="noStrike" baseline="0" dirty="0">
                <a:solidFill>
                  <a:srgbClr val="FF0000"/>
                </a:solidFill>
                <a:latin typeface="TimesNewRomanPSMT"/>
              </a:rPr>
              <a:t>«T</a:t>
            </a:r>
            <a:r>
              <a:rPr lang="tr-TR" sz="2800" b="0" i="0" u="none" strike="noStrike" baseline="0" dirty="0">
                <a:solidFill>
                  <a:srgbClr val="FF0000"/>
                </a:solidFill>
                <a:latin typeface="TimesNewRomanRegular"/>
              </a:rPr>
              <a:t>ahliye planı, işyeri bina ve eklentilerinin giriş ve çıkışları ile</a:t>
            </a:r>
          </a:p>
          <a:p>
            <a:pPr algn="l"/>
            <a:r>
              <a:rPr lang="tr-TR" sz="2800" b="0" i="0" u="none" strike="noStrike" baseline="0" dirty="0">
                <a:solidFill>
                  <a:srgbClr val="FF0000"/>
                </a:solidFill>
                <a:latin typeface="TimesNewRomanRegular"/>
              </a:rPr>
              <a:t>katlarda, çalışanların </a:t>
            </a:r>
            <a:r>
              <a:rPr lang="tr-TR" sz="2800" b="1" i="0" u="none" strike="noStrike" baseline="0" dirty="0">
                <a:solidFill>
                  <a:srgbClr val="FF0000"/>
                </a:solidFill>
                <a:latin typeface="TimesNewRomanRegular"/>
              </a:rPr>
              <a:t>görüş seviyesine uygun yükseklikte </a:t>
            </a:r>
            <a:r>
              <a:rPr lang="tr-TR" sz="2800" b="0" i="0" u="none" strike="noStrike" baseline="0" dirty="0">
                <a:solidFill>
                  <a:srgbClr val="FF0000"/>
                </a:solidFill>
                <a:latin typeface="TimesNewRomanRegular"/>
              </a:rPr>
              <a:t>ve </a:t>
            </a:r>
            <a:r>
              <a:rPr lang="tr-TR" sz="2800" b="1" i="0" u="sng" strike="noStrike" baseline="0" dirty="0">
                <a:solidFill>
                  <a:srgbClr val="FF0000"/>
                </a:solidFill>
                <a:latin typeface="TimesNewRomanRegular"/>
              </a:rPr>
              <a:t>görünür</a:t>
            </a:r>
            <a:r>
              <a:rPr lang="tr-TR" sz="2800" b="0" i="0" u="none" strike="noStrike" baseline="0" dirty="0">
                <a:solidFill>
                  <a:srgbClr val="FF0000"/>
                </a:solidFill>
                <a:latin typeface="TimesNewRomanRegular"/>
              </a:rPr>
              <a:t> bir şekilde asılır.» denilmektedir.</a:t>
            </a:r>
            <a:endParaRPr lang="tr-TR" sz="2800" dirty="0">
              <a:solidFill>
                <a:srgbClr val="FF0000"/>
              </a:solidFill>
            </a:endParaRPr>
          </a:p>
        </p:txBody>
      </p:sp>
      <p:pic>
        <p:nvPicPr>
          <p:cNvPr id="4" name="Resim 3">
            <a:extLst>
              <a:ext uri="{FF2B5EF4-FFF2-40B4-BE49-F238E27FC236}">
                <a16:creationId xmlns:a16="http://schemas.microsoft.com/office/drawing/2014/main" id="{52B72C67-7364-053A-EC9A-AB71A8AA9CA6}"/>
              </a:ext>
            </a:extLst>
          </p:cNvPr>
          <p:cNvPicPr>
            <a:picLocks noChangeAspect="1"/>
          </p:cNvPicPr>
          <p:nvPr/>
        </p:nvPicPr>
        <p:blipFill>
          <a:blip r:embed="rId3"/>
          <a:stretch>
            <a:fillRect/>
          </a:stretch>
        </p:blipFill>
        <p:spPr>
          <a:xfrm>
            <a:off x="6529137" y="1954893"/>
            <a:ext cx="5501035" cy="2270597"/>
          </a:xfrm>
          <a:prstGeom prst="rect">
            <a:avLst/>
          </a:prstGeom>
        </p:spPr>
      </p:pic>
    </p:spTree>
    <p:extLst>
      <p:ext uri="{BB962C8B-B14F-4D97-AF65-F5344CB8AC3E}">
        <p14:creationId xmlns:p14="http://schemas.microsoft.com/office/powerpoint/2010/main" val="26582193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E4A4163-8965-AFA2-6173-1FB9ECE5AE9E}"/>
              </a:ext>
            </a:extLst>
          </p:cNvPr>
          <p:cNvSpPr txBox="1"/>
          <p:nvPr/>
        </p:nvSpPr>
        <p:spPr>
          <a:xfrm>
            <a:off x="313392" y="452153"/>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2.4</a:t>
            </a:r>
            <a:r>
              <a:rPr lang="tr-TR" sz="2400" b="1" i="0" u="none" strike="noStrike" baseline="0" dirty="0">
                <a:latin typeface="TimesNewRomanPS-BoldMT"/>
              </a:rPr>
              <a:t> TAHLİYE YÖNTEMLERİNİN BELİRLENMESİ</a:t>
            </a:r>
            <a:endParaRPr lang="tr-TR" altLang="tr-TR" sz="2400" dirty="0">
              <a:solidFill>
                <a:schemeClr val="bg1"/>
              </a:solidFill>
            </a:endParaRPr>
          </a:p>
        </p:txBody>
      </p:sp>
      <p:sp>
        <p:nvSpPr>
          <p:cNvPr id="3" name="Metin kutusu 2">
            <a:extLst>
              <a:ext uri="{FF2B5EF4-FFF2-40B4-BE49-F238E27FC236}">
                <a16:creationId xmlns:a16="http://schemas.microsoft.com/office/drawing/2014/main" id="{9C0E37A3-1734-7C86-CBBE-CEA3ECE284A6}"/>
              </a:ext>
            </a:extLst>
          </p:cNvPr>
          <p:cNvSpPr txBox="1"/>
          <p:nvPr/>
        </p:nvSpPr>
        <p:spPr>
          <a:xfrm>
            <a:off x="313392" y="1239328"/>
            <a:ext cx="2801985" cy="523220"/>
          </a:xfrm>
          <a:prstGeom prst="rect">
            <a:avLst/>
          </a:prstGeom>
          <a:noFill/>
        </p:spPr>
        <p:txBody>
          <a:bodyPr wrap="square">
            <a:spAutoFit/>
          </a:bodyPr>
          <a:lstStyle/>
          <a:p>
            <a:pPr algn="l"/>
            <a:r>
              <a:rPr lang="tr-TR" sz="2800" b="1" i="0" u="none" strike="noStrike" baseline="0" dirty="0">
                <a:latin typeface="TimesNewRomanPSMT"/>
              </a:rPr>
              <a:t>GÜVENLİ YER</a:t>
            </a:r>
            <a:endParaRPr lang="tr-TR" sz="2800" b="1" dirty="0">
              <a:solidFill>
                <a:srgbClr val="FF0000"/>
              </a:solidFill>
            </a:endParaRPr>
          </a:p>
        </p:txBody>
      </p:sp>
      <p:sp>
        <p:nvSpPr>
          <p:cNvPr id="4" name="Metin kutusu 3">
            <a:extLst>
              <a:ext uri="{FF2B5EF4-FFF2-40B4-BE49-F238E27FC236}">
                <a16:creationId xmlns:a16="http://schemas.microsoft.com/office/drawing/2014/main" id="{EB828FE1-34D6-9A21-2DA1-68D7BBE96ABF}"/>
              </a:ext>
            </a:extLst>
          </p:cNvPr>
          <p:cNvSpPr txBox="1"/>
          <p:nvPr/>
        </p:nvSpPr>
        <p:spPr>
          <a:xfrm>
            <a:off x="313392" y="1805574"/>
            <a:ext cx="6096000" cy="2246769"/>
          </a:xfrm>
          <a:prstGeom prst="rect">
            <a:avLst/>
          </a:prstGeom>
          <a:noFill/>
        </p:spPr>
        <p:txBody>
          <a:bodyPr wrap="square">
            <a:spAutoFit/>
          </a:bodyPr>
          <a:lstStyle/>
          <a:p>
            <a:r>
              <a:rPr lang="tr-TR" sz="2800" dirty="0"/>
              <a:t>Acil toplanma alanı olarak da bilinen güvenli yer, acil durumların </a:t>
            </a:r>
            <a:r>
              <a:rPr lang="tr-TR" sz="2800" b="1" dirty="0">
                <a:solidFill>
                  <a:srgbClr val="FF0000"/>
                </a:solidFill>
              </a:rPr>
              <a:t>olumsuz sonuçlarından çalışanların etkilenmeyeceği mesafede </a:t>
            </a:r>
            <a:r>
              <a:rPr lang="tr-TR" sz="2800" dirty="0"/>
              <a:t>veya korunakta belirlenmiş yeri ifade eder</a:t>
            </a:r>
          </a:p>
        </p:txBody>
      </p:sp>
      <p:pic>
        <p:nvPicPr>
          <p:cNvPr id="5" name="Resim 4">
            <a:extLst>
              <a:ext uri="{FF2B5EF4-FFF2-40B4-BE49-F238E27FC236}">
                <a16:creationId xmlns:a16="http://schemas.microsoft.com/office/drawing/2014/main" id="{563DFDD9-44CA-342B-D4E2-AE44884DE424}"/>
              </a:ext>
            </a:extLst>
          </p:cNvPr>
          <p:cNvPicPr>
            <a:picLocks noChangeAspect="1"/>
          </p:cNvPicPr>
          <p:nvPr/>
        </p:nvPicPr>
        <p:blipFill>
          <a:blip r:embed="rId3"/>
          <a:stretch>
            <a:fillRect/>
          </a:stretch>
        </p:blipFill>
        <p:spPr>
          <a:xfrm>
            <a:off x="6320403" y="1439978"/>
            <a:ext cx="5671891" cy="3403134"/>
          </a:xfrm>
          <a:prstGeom prst="rect">
            <a:avLst/>
          </a:prstGeom>
        </p:spPr>
      </p:pic>
    </p:spTree>
    <p:extLst>
      <p:ext uri="{BB962C8B-B14F-4D97-AF65-F5344CB8AC3E}">
        <p14:creationId xmlns:p14="http://schemas.microsoft.com/office/powerpoint/2010/main" val="35842266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08D426F-3E80-6D4E-914A-5E6D54218F6D}"/>
              </a:ext>
            </a:extLst>
          </p:cNvPr>
          <p:cNvSpPr txBox="1"/>
          <p:nvPr/>
        </p:nvSpPr>
        <p:spPr>
          <a:xfrm>
            <a:off x="489855" y="628616"/>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2.4</a:t>
            </a:r>
            <a:r>
              <a:rPr lang="tr-TR" sz="2400" b="1" i="0" u="none" strike="noStrike" baseline="0" dirty="0">
                <a:latin typeface="TimesNewRomanPS-BoldMT"/>
              </a:rPr>
              <a:t> TAHLİYE YÖNTEMLERİNİN BELİRLENMESİ</a:t>
            </a:r>
            <a:endParaRPr lang="tr-TR" altLang="tr-TR" sz="2400" dirty="0">
              <a:solidFill>
                <a:schemeClr val="bg1"/>
              </a:solidFill>
            </a:endParaRPr>
          </a:p>
        </p:txBody>
      </p:sp>
      <p:sp>
        <p:nvSpPr>
          <p:cNvPr id="3" name="Metin kutusu 2">
            <a:extLst>
              <a:ext uri="{FF2B5EF4-FFF2-40B4-BE49-F238E27FC236}">
                <a16:creationId xmlns:a16="http://schemas.microsoft.com/office/drawing/2014/main" id="{0C86243B-2909-A4F6-3FD7-039891BCF778}"/>
              </a:ext>
            </a:extLst>
          </p:cNvPr>
          <p:cNvSpPr txBox="1"/>
          <p:nvPr/>
        </p:nvSpPr>
        <p:spPr>
          <a:xfrm>
            <a:off x="489855" y="1415791"/>
            <a:ext cx="10757265" cy="584775"/>
          </a:xfrm>
          <a:prstGeom prst="rect">
            <a:avLst/>
          </a:prstGeom>
          <a:noFill/>
        </p:spPr>
        <p:txBody>
          <a:bodyPr wrap="square">
            <a:spAutoFit/>
          </a:bodyPr>
          <a:lstStyle/>
          <a:p>
            <a:pPr algn="l"/>
            <a:r>
              <a:rPr lang="tr-TR" sz="3200" b="1" i="0" u="none" strike="noStrike" baseline="0" dirty="0">
                <a:latin typeface="TimesNewRomanPSMT"/>
              </a:rPr>
              <a:t>Güvenli yer konusunda dikkat edilmesi gereken hususlar:</a:t>
            </a:r>
            <a:endParaRPr lang="tr-TR" sz="3200" b="1" dirty="0">
              <a:solidFill>
                <a:srgbClr val="FF0000"/>
              </a:solidFill>
            </a:endParaRPr>
          </a:p>
        </p:txBody>
      </p:sp>
      <p:sp>
        <p:nvSpPr>
          <p:cNvPr id="4" name="Metin kutusu 3">
            <a:extLst>
              <a:ext uri="{FF2B5EF4-FFF2-40B4-BE49-F238E27FC236}">
                <a16:creationId xmlns:a16="http://schemas.microsoft.com/office/drawing/2014/main" id="{6603EFA7-5622-7819-CDCC-C7FC1BECBE30}"/>
              </a:ext>
            </a:extLst>
          </p:cNvPr>
          <p:cNvSpPr txBox="1"/>
          <p:nvPr/>
        </p:nvSpPr>
        <p:spPr>
          <a:xfrm>
            <a:off x="309426" y="2369898"/>
            <a:ext cx="11531344" cy="2677656"/>
          </a:xfrm>
          <a:prstGeom prst="rect">
            <a:avLst/>
          </a:prstGeom>
          <a:noFill/>
        </p:spPr>
        <p:txBody>
          <a:bodyPr wrap="square">
            <a:spAutoFit/>
          </a:bodyPr>
          <a:lstStyle/>
          <a:p>
            <a:pPr marL="342900" indent="-342900">
              <a:buFont typeface="Wingdings" panose="05000000000000000000" pitchFamily="2" charset="2"/>
              <a:buChar char="Ø"/>
            </a:pPr>
            <a:r>
              <a:rPr lang="tr-TR" sz="2400" dirty="0"/>
              <a:t>İş yerinin belirlediği acil durumlardan </a:t>
            </a:r>
            <a:r>
              <a:rPr lang="tr-TR" sz="2400" b="1" dirty="0"/>
              <a:t>etkilenmeyecek uzaklıkta </a:t>
            </a:r>
            <a:r>
              <a:rPr lang="tr-TR" sz="2400" dirty="0"/>
              <a:t>olmalı</a:t>
            </a:r>
          </a:p>
          <a:p>
            <a:pPr marL="342900" indent="-342900">
              <a:buFont typeface="Wingdings" panose="05000000000000000000" pitchFamily="2" charset="2"/>
              <a:buChar char="Ø"/>
            </a:pPr>
            <a:r>
              <a:rPr lang="tr-TR" sz="2400" dirty="0"/>
              <a:t>Tahliye olan kişilerin </a:t>
            </a:r>
            <a:r>
              <a:rPr lang="tr-TR" sz="2400" b="1" dirty="0"/>
              <a:t>görebileceği şekilde bir levha </a:t>
            </a:r>
            <a:r>
              <a:rPr lang="tr-TR" sz="2400" dirty="0"/>
              <a:t>ile işaretlenmeli</a:t>
            </a:r>
          </a:p>
          <a:p>
            <a:pPr marL="342900" indent="-342900">
              <a:buFont typeface="Wingdings" panose="05000000000000000000" pitchFamily="2" charset="2"/>
              <a:buChar char="Ø"/>
            </a:pPr>
            <a:r>
              <a:rPr lang="tr-TR" sz="2400" dirty="0"/>
              <a:t>Kişilerin tümünün tahliye olmasından sonra </a:t>
            </a:r>
            <a:r>
              <a:rPr lang="tr-TR" sz="2400" b="1" dirty="0"/>
              <a:t>izdihama mahal vermeyecek büyüklükte </a:t>
            </a:r>
            <a:r>
              <a:rPr lang="tr-TR" sz="2400" dirty="0"/>
              <a:t>ve genişlikte olmalı</a:t>
            </a:r>
          </a:p>
          <a:p>
            <a:pPr marL="342900" indent="-342900">
              <a:buFont typeface="Wingdings" panose="05000000000000000000" pitchFamily="2" charset="2"/>
              <a:buChar char="Ø"/>
            </a:pPr>
            <a:r>
              <a:rPr lang="tr-TR" sz="2400" dirty="0"/>
              <a:t>Acil durum planında güvenli yer işyerinden güvenli yere gidişi gösteren </a:t>
            </a:r>
            <a:r>
              <a:rPr lang="tr-TR" sz="2400" b="1" dirty="0"/>
              <a:t>tahliye planı ile desteklenmeli</a:t>
            </a:r>
          </a:p>
          <a:p>
            <a:endParaRPr lang="tr-TR" sz="2400" dirty="0"/>
          </a:p>
        </p:txBody>
      </p:sp>
    </p:spTree>
    <p:extLst>
      <p:ext uri="{BB962C8B-B14F-4D97-AF65-F5344CB8AC3E}">
        <p14:creationId xmlns:p14="http://schemas.microsoft.com/office/powerpoint/2010/main" val="30107210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375D2C7-8928-5366-4523-E68D338C3D97}"/>
              </a:ext>
            </a:extLst>
          </p:cNvPr>
          <p:cNvSpPr txBox="1"/>
          <p:nvPr/>
        </p:nvSpPr>
        <p:spPr>
          <a:xfrm>
            <a:off x="489855" y="339858"/>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2.5</a:t>
            </a:r>
            <a:r>
              <a:rPr lang="tr-TR" sz="2400" b="1" i="0" u="none" strike="noStrike" baseline="0" dirty="0">
                <a:latin typeface="TimesNewRomanPS-BoldMT"/>
              </a:rPr>
              <a:t> </a:t>
            </a:r>
            <a:r>
              <a:rPr lang="tr-TR" sz="2400" b="1" i="0" u="none" strike="noStrike" baseline="0" dirty="0">
                <a:latin typeface="TimesNewRomanBold"/>
              </a:rPr>
              <a:t>ACİL DURUM EKİPLERİ VE GÖREVLERİ</a:t>
            </a:r>
            <a:endParaRPr lang="tr-TR" altLang="tr-TR" sz="2400" dirty="0">
              <a:solidFill>
                <a:schemeClr val="bg1"/>
              </a:solidFill>
            </a:endParaRPr>
          </a:p>
        </p:txBody>
      </p:sp>
      <p:sp>
        <p:nvSpPr>
          <p:cNvPr id="3" name="Metin kutusu 2">
            <a:extLst>
              <a:ext uri="{FF2B5EF4-FFF2-40B4-BE49-F238E27FC236}">
                <a16:creationId xmlns:a16="http://schemas.microsoft.com/office/drawing/2014/main" id="{96D150AA-A5A1-4589-860A-DC860EC3E0E7}"/>
              </a:ext>
            </a:extLst>
          </p:cNvPr>
          <p:cNvSpPr txBox="1"/>
          <p:nvPr/>
        </p:nvSpPr>
        <p:spPr>
          <a:xfrm>
            <a:off x="932260" y="1160936"/>
            <a:ext cx="6925865" cy="3046988"/>
          </a:xfrm>
          <a:prstGeom prst="rect">
            <a:avLst/>
          </a:prstGeom>
          <a:noFill/>
        </p:spPr>
        <p:txBody>
          <a:bodyPr wrap="square">
            <a:spAutoFit/>
          </a:bodyPr>
          <a:lstStyle/>
          <a:p>
            <a:pPr algn="l"/>
            <a:r>
              <a:rPr lang="tr-TR" sz="3200" b="0" i="0" u="none" strike="noStrike" baseline="0" dirty="0">
                <a:latin typeface="TimesNewRomanRegular"/>
              </a:rPr>
              <a:t>(1) İşveren; işyerlerinde aşağıda yer alan acil durum ekiplerini oluşturur:</a:t>
            </a:r>
          </a:p>
          <a:p>
            <a:pPr algn="l"/>
            <a:r>
              <a:rPr lang="tr-TR" sz="3200" b="0" i="0" u="none" strike="noStrike" baseline="0" dirty="0">
                <a:latin typeface="TimesNewRomanRegular"/>
              </a:rPr>
              <a:t>a) Söndürme ekibi.</a:t>
            </a:r>
          </a:p>
          <a:p>
            <a:pPr algn="l"/>
            <a:r>
              <a:rPr lang="tr-TR" sz="3200" b="0" i="0" u="none" strike="noStrike" baseline="0" dirty="0">
                <a:latin typeface="TimesNewRomanRegular"/>
              </a:rPr>
              <a:t>b) Kurtarma ekibi.</a:t>
            </a:r>
          </a:p>
          <a:p>
            <a:pPr algn="l"/>
            <a:r>
              <a:rPr lang="tr-TR" sz="3200" b="0" i="0" u="none" strike="noStrike" baseline="0" dirty="0">
                <a:latin typeface="TimesNewRomanRegular"/>
              </a:rPr>
              <a:t>c) Koruma ekibi.</a:t>
            </a:r>
          </a:p>
          <a:p>
            <a:pPr algn="l"/>
            <a:r>
              <a:rPr lang="tr-TR" sz="3200" b="0" i="0" u="none" strike="noStrike" baseline="0" dirty="0">
                <a:latin typeface="TimesNewRomanRegular"/>
              </a:rPr>
              <a:t>ç) İlk yardım ekibi.</a:t>
            </a:r>
            <a:endParaRPr lang="tr-TR" sz="3200" dirty="0"/>
          </a:p>
        </p:txBody>
      </p:sp>
      <p:pic>
        <p:nvPicPr>
          <p:cNvPr id="4" name="Resim 3">
            <a:extLst>
              <a:ext uri="{FF2B5EF4-FFF2-40B4-BE49-F238E27FC236}">
                <a16:creationId xmlns:a16="http://schemas.microsoft.com/office/drawing/2014/main" id="{6CA94970-1190-1988-AABE-43B712D5B688}"/>
              </a:ext>
            </a:extLst>
          </p:cNvPr>
          <p:cNvPicPr>
            <a:picLocks noChangeAspect="1"/>
          </p:cNvPicPr>
          <p:nvPr/>
        </p:nvPicPr>
        <p:blipFill>
          <a:blip r:embed="rId3"/>
          <a:stretch>
            <a:fillRect/>
          </a:stretch>
        </p:blipFill>
        <p:spPr>
          <a:xfrm>
            <a:off x="8272405" y="1160935"/>
            <a:ext cx="1071619" cy="1831721"/>
          </a:xfrm>
          <a:prstGeom prst="rect">
            <a:avLst/>
          </a:prstGeom>
        </p:spPr>
      </p:pic>
      <p:pic>
        <p:nvPicPr>
          <p:cNvPr id="5" name="Resim 4">
            <a:extLst>
              <a:ext uri="{FF2B5EF4-FFF2-40B4-BE49-F238E27FC236}">
                <a16:creationId xmlns:a16="http://schemas.microsoft.com/office/drawing/2014/main" id="{95C65284-02F5-493A-4C6C-35248AEF4DDE}"/>
              </a:ext>
            </a:extLst>
          </p:cNvPr>
          <p:cNvPicPr>
            <a:picLocks noChangeAspect="1"/>
          </p:cNvPicPr>
          <p:nvPr/>
        </p:nvPicPr>
        <p:blipFill>
          <a:blip r:embed="rId4"/>
          <a:stretch>
            <a:fillRect/>
          </a:stretch>
        </p:blipFill>
        <p:spPr>
          <a:xfrm>
            <a:off x="9634483" y="1160935"/>
            <a:ext cx="1014872" cy="1831721"/>
          </a:xfrm>
          <a:prstGeom prst="rect">
            <a:avLst/>
          </a:prstGeom>
        </p:spPr>
      </p:pic>
      <p:pic>
        <p:nvPicPr>
          <p:cNvPr id="6" name="Resim 5">
            <a:extLst>
              <a:ext uri="{FF2B5EF4-FFF2-40B4-BE49-F238E27FC236}">
                <a16:creationId xmlns:a16="http://schemas.microsoft.com/office/drawing/2014/main" id="{5E0315CD-1F8C-0812-5A3D-34C2F2E64528}"/>
              </a:ext>
            </a:extLst>
          </p:cNvPr>
          <p:cNvPicPr>
            <a:picLocks noChangeAspect="1"/>
          </p:cNvPicPr>
          <p:nvPr/>
        </p:nvPicPr>
        <p:blipFill>
          <a:blip r:embed="rId5"/>
          <a:stretch>
            <a:fillRect/>
          </a:stretch>
        </p:blipFill>
        <p:spPr>
          <a:xfrm>
            <a:off x="8272405" y="3242093"/>
            <a:ext cx="1071619" cy="1971249"/>
          </a:xfrm>
          <a:prstGeom prst="rect">
            <a:avLst/>
          </a:prstGeom>
        </p:spPr>
      </p:pic>
      <p:pic>
        <p:nvPicPr>
          <p:cNvPr id="7" name="Resim 6">
            <a:extLst>
              <a:ext uri="{FF2B5EF4-FFF2-40B4-BE49-F238E27FC236}">
                <a16:creationId xmlns:a16="http://schemas.microsoft.com/office/drawing/2014/main" id="{A3E74C8B-909B-D825-F29F-2B4552B86C18}"/>
              </a:ext>
            </a:extLst>
          </p:cNvPr>
          <p:cNvPicPr>
            <a:picLocks noChangeAspect="1"/>
          </p:cNvPicPr>
          <p:nvPr/>
        </p:nvPicPr>
        <p:blipFill>
          <a:blip r:embed="rId6"/>
          <a:stretch>
            <a:fillRect/>
          </a:stretch>
        </p:blipFill>
        <p:spPr>
          <a:xfrm>
            <a:off x="9634483" y="3272544"/>
            <a:ext cx="1071619" cy="1910840"/>
          </a:xfrm>
          <a:prstGeom prst="rect">
            <a:avLst/>
          </a:prstGeom>
        </p:spPr>
      </p:pic>
    </p:spTree>
    <p:extLst>
      <p:ext uri="{BB962C8B-B14F-4D97-AF65-F5344CB8AC3E}">
        <p14:creationId xmlns:p14="http://schemas.microsoft.com/office/powerpoint/2010/main" val="15375962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153F0FB-05C5-128A-1B1E-BFE5A5C9FBC3}"/>
              </a:ext>
            </a:extLst>
          </p:cNvPr>
          <p:cNvSpPr txBox="1"/>
          <p:nvPr/>
        </p:nvSpPr>
        <p:spPr>
          <a:xfrm>
            <a:off x="489855" y="323816"/>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2.5</a:t>
            </a:r>
            <a:r>
              <a:rPr lang="tr-TR" sz="2400" b="1" i="0" u="none" strike="noStrike" baseline="0" dirty="0">
                <a:latin typeface="TimesNewRomanPS-BoldMT"/>
              </a:rPr>
              <a:t> </a:t>
            </a:r>
            <a:r>
              <a:rPr lang="tr-TR" sz="2400" b="1" i="0" u="none" strike="noStrike" baseline="0" dirty="0">
                <a:latin typeface="TimesNewRomanBold"/>
              </a:rPr>
              <a:t>ACİL DURUM EKİPLERİ VE GÖREVLERİ</a:t>
            </a:r>
            <a:endParaRPr lang="tr-TR" altLang="tr-TR" sz="2400" dirty="0">
              <a:solidFill>
                <a:schemeClr val="bg1"/>
              </a:solidFill>
            </a:endParaRPr>
          </a:p>
        </p:txBody>
      </p:sp>
      <p:sp>
        <p:nvSpPr>
          <p:cNvPr id="3" name="Metin kutusu 2">
            <a:extLst>
              <a:ext uri="{FF2B5EF4-FFF2-40B4-BE49-F238E27FC236}">
                <a16:creationId xmlns:a16="http://schemas.microsoft.com/office/drawing/2014/main" id="{D0A6E70B-E64A-5030-34C8-2C1D374570D2}"/>
              </a:ext>
            </a:extLst>
          </p:cNvPr>
          <p:cNvSpPr txBox="1"/>
          <p:nvPr/>
        </p:nvSpPr>
        <p:spPr>
          <a:xfrm>
            <a:off x="1075134" y="1077073"/>
            <a:ext cx="10412015" cy="4154984"/>
          </a:xfrm>
          <a:prstGeom prst="rect">
            <a:avLst/>
          </a:prstGeom>
          <a:noFill/>
        </p:spPr>
        <p:txBody>
          <a:bodyPr wrap="square">
            <a:spAutoFit/>
          </a:bodyPr>
          <a:lstStyle/>
          <a:p>
            <a:pPr algn="l"/>
            <a:r>
              <a:rPr lang="tr-TR" sz="2400" b="0" i="0" u="none" strike="noStrike" baseline="0" dirty="0">
                <a:latin typeface="TimesNewRomanRegular"/>
              </a:rPr>
              <a:t>a) </a:t>
            </a:r>
            <a:r>
              <a:rPr lang="tr-TR" sz="2400" b="1" i="0" u="none" strike="noStrike" baseline="0" dirty="0">
                <a:solidFill>
                  <a:srgbClr val="FF0000"/>
                </a:solidFill>
                <a:latin typeface="TimesNewRomanRegular"/>
              </a:rPr>
              <a:t>Söndürme ekibi: </a:t>
            </a:r>
            <a:r>
              <a:rPr lang="tr-TR" sz="2400" b="0" i="0" u="none" strike="noStrike" baseline="0" dirty="0">
                <a:latin typeface="TimesNewRomanRegular"/>
              </a:rPr>
              <a:t>İşyerinde çıkabilecek yangınlara derhal müdahale ederek mümkünse yangını </a:t>
            </a:r>
            <a:r>
              <a:rPr lang="tr-TR" sz="2400" b="1" i="0" u="none" strike="noStrike" baseline="0" dirty="0">
                <a:latin typeface="TimesNewRomanRegular"/>
              </a:rPr>
              <a:t>kontrol altına almak, yangının genişlemesine</a:t>
            </a:r>
          </a:p>
          <a:p>
            <a:pPr algn="l"/>
            <a:r>
              <a:rPr lang="tr-TR" sz="2400" b="1" i="0" u="none" strike="noStrike" baseline="0" dirty="0">
                <a:latin typeface="TimesNewRomanRegular"/>
              </a:rPr>
              <a:t>mani olmak</a:t>
            </a:r>
            <a:r>
              <a:rPr lang="tr-TR" sz="2400" b="0" i="0" u="none" strike="noStrike" baseline="0" dirty="0">
                <a:latin typeface="TimesNewRomanRegular"/>
              </a:rPr>
              <a:t> ve söndürme faaliyetlerini yürütmek.</a:t>
            </a:r>
          </a:p>
          <a:p>
            <a:pPr algn="l"/>
            <a:r>
              <a:rPr lang="tr-TR" sz="2400" b="0" i="0" u="none" strike="noStrike" baseline="0" dirty="0">
                <a:latin typeface="TimesNewRomanRegular"/>
              </a:rPr>
              <a:t>b) </a:t>
            </a:r>
            <a:r>
              <a:rPr lang="tr-TR" sz="2400" b="1" i="0" u="none" strike="noStrike" baseline="0" dirty="0">
                <a:solidFill>
                  <a:srgbClr val="FFC000"/>
                </a:solidFill>
                <a:latin typeface="TimesNewRomanRegular"/>
              </a:rPr>
              <a:t>Kurtarma ekibi: </a:t>
            </a:r>
            <a:r>
              <a:rPr lang="tr-TR" sz="2400" b="0" i="0" u="none" strike="noStrike" baseline="0" dirty="0">
                <a:latin typeface="TimesNewRomanRegular"/>
              </a:rPr>
              <a:t>İşyerlerinde acil durum sonrası; çalışanların, ziyaretçilerin ve diğer kişilerin </a:t>
            </a:r>
            <a:r>
              <a:rPr lang="tr-TR" sz="2400" b="1" i="0" u="none" strike="noStrike" baseline="0" dirty="0">
                <a:latin typeface="TimesNewRomanRegular"/>
              </a:rPr>
              <a:t>arama ve kurtarma işlerini </a:t>
            </a:r>
            <a:r>
              <a:rPr lang="tr-TR" sz="2400" b="0" i="0" u="none" strike="noStrike" baseline="0" dirty="0">
                <a:latin typeface="TimesNewRomanRegular"/>
              </a:rPr>
              <a:t>gerçekleştirmek.</a:t>
            </a:r>
          </a:p>
          <a:p>
            <a:pPr algn="l"/>
            <a:r>
              <a:rPr lang="tr-TR" sz="2400" b="0" i="0" u="none" strike="noStrike" baseline="0" dirty="0">
                <a:latin typeface="TimesNewRomanRegular"/>
              </a:rPr>
              <a:t>c) </a:t>
            </a:r>
            <a:r>
              <a:rPr lang="tr-TR" sz="2400" b="1" i="0" u="none" strike="noStrike" baseline="0" dirty="0">
                <a:solidFill>
                  <a:srgbClr val="00B0F0"/>
                </a:solidFill>
                <a:latin typeface="TimesNewRomanRegular"/>
              </a:rPr>
              <a:t>Koruma ekibi:</a:t>
            </a:r>
            <a:r>
              <a:rPr lang="tr-TR" sz="2400" b="0" i="0" u="none" strike="noStrike" baseline="0" dirty="0">
                <a:latin typeface="TimesNewRomanRegular"/>
              </a:rPr>
              <a:t> Acil durum nedeniyle ortaya çıkması muhtemel </a:t>
            </a:r>
            <a:r>
              <a:rPr lang="tr-TR" sz="2400" b="1" i="0" u="none" strike="noStrike" baseline="0" dirty="0">
                <a:latin typeface="TimesNewRomanRegular"/>
              </a:rPr>
              <a:t>panik ve kargaşayı önlemek</a:t>
            </a:r>
            <a:r>
              <a:rPr lang="tr-TR" sz="2400" b="0" i="0" u="none" strike="noStrike" baseline="0" dirty="0">
                <a:latin typeface="TimesNewRomanRegular"/>
              </a:rPr>
              <a:t>, acil durum ekipleri arasındaki </a:t>
            </a:r>
            <a:r>
              <a:rPr lang="tr-TR" sz="2400" b="1" i="0" u="none" strike="noStrike" baseline="0" dirty="0">
                <a:latin typeface="TimesNewRomanRegular"/>
              </a:rPr>
              <a:t>koordinasyon işlerini</a:t>
            </a:r>
          </a:p>
          <a:p>
            <a:pPr algn="l"/>
            <a:r>
              <a:rPr lang="tr-TR" sz="2400" b="1" i="0" u="none" strike="noStrike" baseline="0" dirty="0">
                <a:latin typeface="TimesNewRomanRegular"/>
              </a:rPr>
              <a:t>gerçekleştirmek</a:t>
            </a:r>
            <a:r>
              <a:rPr lang="tr-TR" sz="2400" b="0" i="0" u="none" strike="noStrike" baseline="0" dirty="0">
                <a:latin typeface="TimesNewRomanRegular"/>
              </a:rPr>
              <a:t>, </a:t>
            </a:r>
            <a:r>
              <a:rPr lang="tr-TR" sz="2400" b="1" i="0" u="none" strike="noStrike" baseline="0" dirty="0">
                <a:latin typeface="TimesNewRomanRegular"/>
              </a:rPr>
              <a:t>sayım işlerini yürütmek</a:t>
            </a:r>
            <a:r>
              <a:rPr lang="tr-TR" sz="2400" b="0" i="0" u="none" strike="noStrike" baseline="0" dirty="0">
                <a:latin typeface="TimesNewRomanRegular"/>
              </a:rPr>
              <a:t>, gerektiğinde ilgili ulusal ve yerel kurumların müdahale ekiplerine bilgi vermek.</a:t>
            </a:r>
          </a:p>
          <a:p>
            <a:pPr algn="l"/>
            <a:r>
              <a:rPr lang="tr-TR" sz="2400" b="0" i="0" u="none" strike="noStrike" baseline="0" dirty="0">
                <a:latin typeface="TimesNewRomanRegular"/>
              </a:rPr>
              <a:t>ç) </a:t>
            </a:r>
            <a:r>
              <a:rPr lang="tr-TR" sz="2400" b="1" i="0" u="none" strike="noStrike" baseline="0" dirty="0">
                <a:solidFill>
                  <a:srgbClr val="00B050"/>
                </a:solidFill>
                <a:latin typeface="TimesNewRomanRegular"/>
              </a:rPr>
              <a:t>İlk yardım ekibi: </a:t>
            </a:r>
            <a:r>
              <a:rPr lang="tr-TR" sz="2400" b="0" i="0" u="none" strike="noStrike" baseline="0" dirty="0">
                <a:latin typeface="TimesNewRomanRegular"/>
              </a:rPr>
              <a:t>Acil durumdan olumsuz etkilenen kişilerin </a:t>
            </a:r>
            <a:r>
              <a:rPr lang="tr-TR" sz="2400" b="1" i="0" u="none" strike="noStrike" baseline="0" dirty="0">
                <a:latin typeface="TimesNewRomanRegular"/>
              </a:rPr>
              <a:t>ilk yardım müdahalelerini </a:t>
            </a:r>
            <a:r>
              <a:rPr lang="tr-TR" sz="2400" b="0" i="0" u="none" strike="noStrike" baseline="0" dirty="0">
                <a:latin typeface="TimesNewRomanRegular"/>
              </a:rPr>
              <a:t>gerçekleştirmek.</a:t>
            </a:r>
            <a:endParaRPr lang="tr-TR" sz="2400" dirty="0"/>
          </a:p>
        </p:txBody>
      </p:sp>
    </p:spTree>
    <p:extLst>
      <p:ext uri="{BB962C8B-B14F-4D97-AF65-F5344CB8AC3E}">
        <p14:creationId xmlns:p14="http://schemas.microsoft.com/office/powerpoint/2010/main" val="18077851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A6D12C5-27E4-933F-E188-38ED75B163FA}"/>
              </a:ext>
            </a:extLst>
          </p:cNvPr>
          <p:cNvSpPr txBox="1"/>
          <p:nvPr/>
        </p:nvSpPr>
        <p:spPr>
          <a:xfrm>
            <a:off x="634234" y="387984"/>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2.5</a:t>
            </a:r>
            <a:r>
              <a:rPr lang="tr-TR" sz="2400" b="1" i="0" u="none" strike="noStrike" baseline="0" dirty="0">
                <a:latin typeface="TimesNewRomanPS-BoldMT"/>
              </a:rPr>
              <a:t> </a:t>
            </a:r>
            <a:r>
              <a:rPr lang="tr-TR" sz="2400" b="1" i="0" u="none" strike="noStrike" baseline="0" dirty="0">
                <a:latin typeface="TimesNewRomanBold"/>
              </a:rPr>
              <a:t>ACİL DURUM EKİPLERİ VE GÖREVLERİ</a:t>
            </a:r>
            <a:endParaRPr lang="tr-TR" altLang="tr-TR" sz="2400" dirty="0">
              <a:solidFill>
                <a:schemeClr val="bg1"/>
              </a:solidFill>
            </a:endParaRPr>
          </a:p>
        </p:txBody>
      </p:sp>
      <p:sp>
        <p:nvSpPr>
          <p:cNvPr id="3" name="Metin kutusu 2">
            <a:extLst>
              <a:ext uri="{FF2B5EF4-FFF2-40B4-BE49-F238E27FC236}">
                <a16:creationId xmlns:a16="http://schemas.microsoft.com/office/drawing/2014/main" id="{E06F2930-475E-01D5-09FD-4B9591D13B30}"/>
              </a:ext>
            </a:extLst>
          </p:cNvPr>
          <p:cNvSpPr txBox="1"/>
          <p:nvPr/>
        </p:nvSpPr>
        <p:spPr>
          <a:xfrm>
            <a:off x="442646" y="1169590"/>
            <a:ext cx="11595466" cy="1815882"/>
          </a:xfrm>
          <a:prstGeom prst="rect">
            <a:avLst/>
          </a:prstGeom>
          <a:noFill/>
        </p:spPr>
        <p:txBody>
          <a:bodyPr wrap="square">
            <a:spAutoFit/>
          </a:bodyPr>
          <a:lstStyle/>
          <a:p>
            <a:r>
              <a:rPr lang="tr-TR" sz="2800" b="1" dirty="0"/>
              <a:t>Tehlike sınıfları tebliğ </a:t>
            </a:r>
            <a:r>
              <a:rPr lang="tr-TR" sz="2800" b="1" dirty="0" err="1"/>
              <a:t>EK’inde</a:t>
            </a:r>
            <a:r>
              <a:rPr lang="tr-TR" sz="2800" b="1" dirty="0"/>
              <a:t> </a:t>
            </a:r>
            <a:r>
              <a:rPr lang="tr-TR" sz="2800" dirty="0"/>
              <a:t>yer alan listeye göre işyerinin bulunduğu </a:t>
            </a:r>
            <a:r>
              <a:rPr lang="tr-TR" sz="2800" b="1" dirty="0"/>
              <a:t>NACE kodundaki </a:t>
            </a:r>
            <a:r>
              <a:rPr lang="tr-TR" sz="2800" dirty="0"/>
              <a:t>tehlike sınıfı ve çalışan sayısına göre ekiplerde görevlendireceği kişi sayıları farklılık gösterecektir işyerinde acil durumlar hakkında yönetmeliğe göre görevlendirilecek çalışan sayıları, asgari olarak belirlenmiştir.</a:t>
            </a:r>
          </a:p>
        </p:txBody>
      </p:sp>
      <p:pic>
        <p:nvPicPr>
          <p:cNvPr id="4" name="Resim 3">
            <a:extLst>
              <a:ext uri="{FF2B5EF4-FFF2-40B4-BE49-F238E27FC236}">
                <a16:creationId xmlns:a16="http://schemas.microsoft.com/office/drawing/2014/main" id="{00543AE2-D093-94E2-884E-86F85C1854C9}"/>
              </a:ext>
            </a:extLst>
          </p:cNvPr>
          <p:cNvPicPr>
            <a:picLocks noChangeAspect="1"/>
          </p:cNvPicPr>
          <p:nvPr/>
        </p:nvPicPr>
        <p:blipFill>
          <a:blip r:embed="rId3"/>
          <a:stretch>
            <a:fillRect/>
          </a:stretch>
        </p:blipFill>
        <p:spPr>
          <a:xfrm>
            <a:off x="1279094" y="3218034"/>
            <a:ext cx="9526329" cy="1943371"/>
          </a:xfrm>
          <a:prstGeom prst="rect">
            <a:avLst/>
          </a:prstGeom>
        </p:spPr>
      </p:pic>
    </p:spTree>
    <p:extLst>
      <p:ext uri="{BB962C8B-B14F-4D97-AF65-F5344CB8AC3E}">
        <p14:creationId xmlns:p14="http://schemas.microsoft.com/office/powerpoint/2010/main" val="16024239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2821" y="76694"/>
            <a:ext cx="11566358" cy="1325563"/>
          </a:xfrm>
        </p:spPr>
        <p:txBody>
          <a:bodyPr>
            <a:noAutofit/>
          </a:bodyPr>
          <a:lstStyle/>
          <a:p>
            <a:pPr algn="ctr"/>
            <a:r>
              <a:rPr lang="tr-TR" sz="3200" b="1"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MEB AKUB </a:t>
            </a:r>
            <a:br>
              <a:rPr lang="tr-TR" sz="3200" b="1"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br>
            <a:r>
              <a:rPr lang="tr-TR" sz="3200" b="1"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a:t>
            </a:r>
            <a:r>
              <a:rPr lang="tr-TR" sz="32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Milli Eğitim </a:t>
            </a:r>
            <a:r>
              <a:rPr lang="tr-TR" sz="3200" dirty="0">
                <a:solidFill>
                  <a:srgbClr val="FF0000"/>
                </a:solidFill>
                <a:latin typeface="Segoe UI" panose="020B0502040204020203" pitchFamily="34" charset="0"/>
                <a:ea typeface="Calibri" panose="020F0502020204030204" pitchFamily="34" charset="0"/>
                <a:cs typeface="Times New Roman" panose="02020603050405020304" pitchFamily="18" charset="0"/>
              </a:rPr>
              <a:t>B</a:t>
            </a:r>
            <a:r>
              <a:rPr lang="tr-TR" sz="32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akanlığı Arama Kurtarma Birliği</a:t>
            </a:r>
            <a:r>
              <a:rPr lang="tr-TR" sz="3200" b="1"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a:t>
            </a:r>
            <a:br>
              <a:rPr lang="tr-T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tr-TR" sz="3200" dirty="0">
              <a:solidFill>
                <a:schemeClr val="accent1">
                  <a:lumMod val="50000"/>
                </a:schemeClr>
              </a:solidFill>
            </a:endParaRPr>
          </a:p>
        </p:txBody>
      </p:sp>
      <p:pic>
        <p:nvPicPr>
          <p:cNvPr id="3" name="Resim 2">
            <a:extLst>
              <a:ext uri="{FF2B5EF4-FFF2-40B4-BE49-F238E27FC236}">
                <a16:creationId xmlns:a16="http://schemas.microsoft.com/office/drawing/2014/main" id="{E9DB6EC7-523C-BCDC-4942-7D9962B63D11}"/>
              </a:ext>
            </a:extLst>
          </p:cNvPr>
          <p:cNvPicPr>
            <a:picLocks noChangeAspect="1"/>
          </p:cNvPicPr>
          <p:nvPr/>
        </p:nvPicPr>
        <p:blipFill>
          <a:blip r:embed="rId3"/>
          <a:stretch>
            <a:fillRect/>
          </a:stretch>
        </p:blipFill>
        <p:spPr>
          <a:xfrm>
            <a:off x="571920" y="948999"/>
            <a:ext cx="3349326" cy="4280727"/>
          </a:xfrm>
          <a:prstGeom prst="rect">
            <a:avLst/>
          </a:prstGeom>
        </p:spPr>
      </p:pic>
      <p:sp>
        <p:nvSpPr>
          <p:cNvPr id="6" name="Metin kutusu 5">
            <a:extLst>
              <a:ext uri="{FF2B5EF4-FFF2-40B4-BE49-F238E27FC236}">
                <a16:creationId xmlns:a16="http://schemas.microsoft.com/office/drawing/2014/main" id="{A5009B57-C2FB-6AF5-3F9C-EF3E3CA1594A}"/>
              </a:ext>
            </a:extLst>
          </p:cNvPr>
          <p:cNvSpPr txBox="1"/>
          <p:nvPr/>
        </p:nvSpPr>
        <p:spPr>
          <a:xfrm>
            <a:off x="4180345" y="1115389"/>
            <a:ext cx="7439735" cy="3970318"/>
          </a:xfrm>
          <a:prstGeom prst="rect">
            <a:avLst/>
          </a:prstGeom>
          <a:noFill/>
        </p:spPr>
        <p:txBody>
          <a:bodyPr wrap="square">
            <a:spAutoFit/>
          </a:bodyPr>
          <a:lstStyle/>
          <a:p>
            <a:pPr algn="just"/>
            <a:r>
              <a:rPr lang="tr-TR" sz="2800" b="1" dirty="0">
                <a:solidFill>
                  <a:srgbClr val="1F1F1F"/>
                </a:solidFill>
                <a:latin typeface="Google Sans"/>
              </a:rPr>
              <a:t>MEB AKUB Ekiplerinin Oluşturulması ve Görevleri:</a:t>
            </a:r>
            <a:r>
              <a:rPr lang="tr-TR" sz="2800" dirty="0">
                <a:solidFill>
                  <a:srgbClr val="1F1F1F"/>
                </a:solidFill>
                <a:latin typeface="Google Sans"/>
              </a:rPr>
              <a:t> Ülkemizde meydana gelebilecek acil durum, afet ve olağan dışı durumlarda müdahale ekiplerine etkin ve hızlı destek sağlamak amacıyla Bakanlık merkez ve il millî eğitim müdürlüklerinde sivil savunma uzman/amirleri iş birliğinde, il işyeri, sağlık ve güvenlik birimleri (İl İSGB) bünyesinde, eğitimli ve donanımlı MEB AKUB ekiplerinin oluşturulmuştur.</a:t>
            </a:r>
          </a:p>
        </p:txBody>
      </p:sp>
    </p:spTree>
    <p:extLst>
      <p:ext uri="{BB962C8B-B14F-4D97-AF65-F5344CB8AC3E}">
        <p14:creationId xmlns:p14="http://schemas.microsoft.com/office/powerpoint/2010/main" val="164125333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630B9E5-4E97-E91C-EB99-9E70573778DC}"/>
              </a:ext>
            </a:extLst>
          </p:cNvPr>
          <p:cNvSpPr txBox="1"/>
          <p:nvPr/>
        </p:nvSpPr>
        <p:spPr>
          <a:xfrm>
            <a:off x="634234" y="516321"/>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400" b="1" dirty="0">
                <a:latin typeface="TimesNewRomanPS-BoldMT"/>
              </a:rPr>
              <a:t>2.5</a:t>
            </a:r>
            <a:r>
              <a:rPr lang="tr-TR" sz="2400" b="1" i="0" u="none" strike="noStrike" baseline="0" dirty="0">
                <a:latin typeface="TimesNewRomanPS-BoldMT"/>
              </a:rPr>
              <a:t> </a:t>
            </a:r>
            <a:r>
              <a:rPr lang="tr-TR" sz="2400" b="1" i="0" u="none" strike="noStrike" baseline="0" dirty="0">
                <a:latin typeface="TimesNewRomanBold"/>
              </a:rPr>
              <a:t>ACİL DURUM EKİPLERİ VE GÖREVLERİ</a:t>
            </a:r>
            <a:endParaRPr lang="tr-TR" altLang="tr-TR" sz="2400" dirty="0">
              <a:solidFill>
                <a:schemeClr val="bg1"/>
              </a:solidFill>
            </a:endParaRPr>
          </a:p>
        </p:txBody>
      </p:sp>
      <p:sp>
        <p:nvSpPr>
          <p:cNvPr id="3" name="Metin kutusu 2">
            <a:extLst>
              <a:ext uri="{FF2B5EF4-FFF2-40B4-BE49-F238E27FC236}">
                <a16:creationId xmlns:a16="http://schemas.microsoft.com/office/drawing/2014/main" id="{D7201296-6AD1-C9AE-1F4E-C8A76709E417}"/>
              </a:ext>
            </a:extLst>
          </p:cNvPr>
          <p:cNvSpPr txBox="1"/>
          <p:nvPr/>
        </p:nvSpPr>
        <p:spPr>
          <a:xfrm>
            <a:off x="442646" y="1297927"/>
            <a:ext cx="11595466" cy="1569660"/>
          </a:xfrm>
          <a:prstGeom prst="rect">
            <a:avLst/>
          </a:prstGeom>
          <a:noFill/>
        </p:spPr>
        <p:txBody>
          <a:bodyPr wrap="square">
            <a:spAutoFit/>
          </a:bodyPr>
          <a:lstStyle/>
          <a:p>
            <a:pPr algn="l"/>
            <a:r>
              <a:rPr lang="tr-TR" sz="3200" b="0" i="0" u="none" strike="noStrike" baseline="0" dirty="0">
                <a:latin typeface="TimesNewRomanRegular"/>
              </a:rPr>
              <a:t>İşveren, ilk yardım konusunda 29/7/2015 tarihli ve 29429 sayılı Resmî </a:t>
            </a:r>
            <a:r>
              <a:rPr lang="tr-TR" sz="3200" b="0" i="0" u="none" strike="noStrike" baseline="0" dirty="0" err="1">
                <a:latin typeface="TimesNewRomanRegular"/>
              </a:rPr>
              <a:t>Gazete’de</a:t>
            </a:r>
            <a:r>
              <a:rPr lang="tr-TR" sz="3200" b="0" i="0" u="none" strike="noStrike" baseline="0" dirty="0">
                <a:latin typeface="TimesNewRomanRegular"/>
              </a:rPr>
              <a:t> yayımlanan </a:t>
            </a:r>
            <a:r>
              <a:rPr lang="tr-TR" sz="3200" b="1" i="0" u="none" strike="noStrike" baseline="0" dirty="0">
                <a:latin typeface="TimesNewRomanRegular"/>
              </a:rPr>
              <a:t>İlkyardım Yönetmeliği </a:t>
            </a:r>
            <a:r>
              <a:rPr lang="tr-TR" sz="3200" b="0" i="0" u="none" strike="noStrike" baseline="0" dirty="0">
                <a:latin typeface="TimesNewRomanRegular"/>
              </a:rPr>
              <a:t>esaslarına göre destek elemanı görevlendirir.</a:t>
            </a:r>
            <a:endParaRPr lang="tr-TR" sz="4400" dirty="0"/>
          </a:p>
        </p:txBody>
      </p:sp>
      <p:sp>
        <p:nvSpPr>
          <p:cNvPr id="4" name="Metin kutusu 3">
            <a:extLst>
              <a:ext uri="{FF2B5EF4-FFF2-40B4-BE49-F238E27FC236}">
                <a16:creationId xmlns:a16="http://schemas.microsoft.com/office/drawing/2014/main" id="{6489E0A5-D1DD-F8CF-663A-F109686C25A5}"/>
              </a:ext>
            </a:extLst>
          </p:cNvPr>
          <p:cNvSpPr txBox="1"/>
          <p:nvPr/>
        </p:nvSpPr>
        <p:spPr>
          <a:xfrm>
            <a:off x="144379" y="3294694"/>
            <a:ext cx="11893733" cy="1200329"/>
          </a:xfrm>
          <a:prstGeom prst="rect">
            <a:avLst/>
          </a:prstGeom>
          <a:noFill/>
        </p:spPr>
        <p:txBody>
          <a:bodyPr wrap="square">
            <a:spAutoFit/>
          </a:bodyPr>
          <a:lstStyle/>
          <a:p>
            <a:r>
              <a:rPr lang="tr-TR" sz="2400" b="0" i="0" u="none" strike="noStrike" baseline="0" dirty="0">
                <a:latin typeface="Wingdings-Regular"/>
              </a:rPr>
              <a:t> </a:t>
            </a:r>
            <a:r>
              <a:rPr lang="tr-TR" sz="2400" b="1" i="0" u="none" strike="noStrike" baseline="0" dirty="0">
                <a:latin typeface="TimesNewRomanPSMT"/>
              </a:rPr>
              <a:t>Az tehlikeli </a:t>
            </a:r>
            <a:r>
              <a:rPr lang="tr-TR" sz="2400" b="0" i="0" u="none" strike="noStrike" baseline="0" dirty="0">
                <a:latin typeface="TimesNewRomanPSMT"/>
              </a:rPr>
              <a:t>işyerlerinde, her </a:t>
            </a:r>
            <a:r>
              <a:rPr lang="tr-TR" sz="2400" b="0" i="0" u="none" strike="noStrike" baseline="0" dirty="0">
                <a:solidFill>
                  <a:srgbClr val="FF0000"/>
                </a:solidFill>
                <a:latin typeface="TimesNewRomanPSMT"/>
              </a:rPr>
              <a:t>20 çalışan için 1 </a:t>
            </a:r>
            <a:r>
              <a:rPr lang="tr-TR" sz="2400" b="0" i="0" u="none" strike="noStrike" baseline="0" dirty="0">
                <a:latin typeface="TimesNewRomanPSMT"/>
              </a:rPr>
              <a:t>ilkyardımcı,</a:t>
            </a:r>
          </a:p>
          <a:p>
            <a:r>
              <a:rPr lang="tr-TR" sz="2400" b="0" i="0" u="none" strike="noStrike" baseline="0" dirty="0">
                <a:latin typeface="Wingdings-Regular"/>
              </a:rPr>
              <a:t> </a:t>
            </a:r>
            <a:r>
              <a:rPr lang="tr-TR" sz="2400" b="1" i="0" u="none" strike="noStrike" baseline="0" dirty="0">
                <a:latin typeface="TimesNewRomanPSMT"/>
              </a:rPr>
              <a:t>Tehlikeli</a:t>
            </a:r>
            <a:r>
              <a:rPr lang="tr-TR" sz="2400" b="0" i="0" u="none" strike="noStrike" baseline="0" dirty="0">
                <a:latin typeface="TimesNewRomanPSMT"/>
              </a:rPr>
              <a:t> işyerlerinde, her </a:t>
            </a:r>
            <a:r>
              <a:rPr lang="tr-TR" sz="2400" b="0" i="0" u="none" strike="noStrike" baseline="0" dirty="0">
                <a:solidFill>
                  <a:srgbClr val="FF0000"/>
                </a:solidFill>
                <a:latin typeface="TimesNewRomanPSMT"/>
              </a:rPr>
              <a:t>15 çalışana kadar 1 </a:t>
            </a:r>
            <a:r>
              <a:rPr lang="tr-TR" sz="2400" b="0" i="0" u="none" strike="noStrike" baseline="0" dirty="0">
                <a:latin typeface="TimesNewRomanPSMT"/>
              </a:rPr>
              <a:t>ilkyardımcı,</a:t>
            </a:r>
            <a:r>
              <a:rPr lang="tr-TR" sz="2000" b="0" i="0" u="none" strike="noStrike" baseline="0" dirty="0">
                <a:latin typeface="Calibri" panose="020F0502020204030204" pitchFamily="34" charset="0"/>
              </a:rPr>
              <a:t>28</a:t>
            </a:r>
          </a:p>
          <a:p>
            <a:r>
              <a:rPr lang="tr-TR" sz="2400" b="0" i="0" u="none" strike="noStrike" baseline="0" dirty="0">
                <a:latin typeface="Wingdings-Regular"/>
              </a:rPr>
              <a:t> </a:t>
            </a:r>
            <a:r>
              <a:rPr lang="tr-TR" sz="2400" b="1" i="0" u="none" strike="noStrike" baseline="0" dirty="0">
                <a:latin typeface="TimesNewRomanPSMT"/>
              </a:rPr>
              <a:t>Çok tehlikeli </a:t>
            </a:r>
            <a:r>
              <a:rPr lang="tr-TR" sz="2400" b="0" i="0" u="none" strike="noStrike" baseline="0" dirty="0">
                <a:latin typeface="TimesNewRomanPSMT"/>
              </a:rPr>
              <a:t>işyerlerinde, her </a:t>
            </a:r>
            <a:r>
              <a:rPr lang="tr-TR" sz="2400" b="0" i="0" u="none" strike="noStrike" baseline="0" dirty="0">
                <a:solidFill>
                  <a:srgbClr val="FF0000"/>
                </a:solidFill>
                <a:latin typeface="TimesNewRomanPSMT"/>
              </a:rPr>
              <a:t>10 çalışana kadar 1 </a:t>
            </a:r>
            <a:r>
              <a:rPr lang="tr-TR" sz="2400" b="0" i="0" u="none" strike="noStrike" baseline="0" dirty="0">
                <a:latin typeface="TimesNewRomanPSMT"/>
              </a:rPr>
              <a:t>ilkyardımcı bulundurulmalıdır.</a:t>
            </a:r>
            <a:endParaRPr lang="tr-TR" sz="2400" dirty="0"/>
          </a:p>
        </p:txBody>
      </p:sp>
    </p:spTree>
    <p:extLst>
      <p:ext uri="{BB962C8B-B14F-4D97-AF65-F5344CB8AC3E}">
        <p14:creationId xmlns:p14="http://schemas.microsoft.com/office/powerpoint/2010/main" val="6504125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0586FD5-10F8-766E-6222-C485B720DF81}"/>
              </a:ext>
            </a:extLst>
          </p:cNvPr>
          <p:cNvSpPr txBox="1"/>
          <p:nvPr/>
        </p:nvSpPr>
        <p:spPr>
          <a:xfrm>
            <a:off x="908785" y="938266"/>
            <a:ext cx="5684520" cy="3970318"/>
          </a:xfrm>
          <a:prstGeom prst="rect">
            <a:avLst/>
          </a:prstGeom>
          <a:noFill/>
        </p:spPr>
        <p:txBody>
          <a:bodyPr wrap="square">
            <a:spAutoFit/>
          </a:bodyPr>
          <a:lstStyle/>
          <a:p>
            <a:pPr algn="l"/>
            <a:r>
              <a:rPr lang="tr-TR" sz="2800" b="1" i="0" u="none" strike="noStrike" baseline="0" dirty="0">
                <a:latin typeface="TimesNewRomanRegular"/>
              </a:rPr>
              <a:t>10’dan az çalışanı olan işyerlerinde; </a:t>
            </a:r>
            <a:r>
              <a:rPr lang="tr-TR" sz="2800" b="0" i="0" u="none" strike="noStrike" baseline="0" dirty="0">
                <a:latin typeface="TimesNewRomanRegular"/>
              </a:rPr>
              <a:t>acil durumlara ilişkin ulusal ve yerel kurum ve kuruluşlarla irtibatı sağlamak ve acil durum </a:t>
            </a:r>
            <a:r>
              <a:rPr lang="tr-TR" sz="2800" b="0" i="0" u="none" strike="noStrike" baseline="0" dirty="0" err="1">
                <a:latin typeface="TimesNewRomanRegular"/>
              </a:rPr>
              <a:t>ekipleriden</a:t>
            </a:r>
            <a:r>
              <a:rPr lang="tr-TR" sz="2800" b="0" i="0" u="none" strike="noStrike" baseline="0" dirty="0">
                <a:latin typeface="TimesNewRomanRegular"/>
              </a:rPr>
              <a:t> söndürme, kurtarma ve koruma ekiplerinin tamamı için </a:t>
            </a:r>
            <a:r>
              <a:rPr lang="tr-TR" sz="2800" b="1" i="0" u="none" strike="noStrike" baseline="0" dirty="0">
                <a:latin typeface="TimesNewRomanRegular"/>
              </a:rPr>
              <a:t>uygun donanıma sahip ve özel eğitimli en az bir çalışanın</a:t>
            </a:r>
            <a:r>
              <a:rPr lang="tr-TR" sz="2800" b="0" i="0" u="none" strike="noStrike" baseline="0" dirty="0">
                <a:latin typeface="TimesNewRomanRegular"/>
              </a:rPr>
              <a:t> </a:t>
            </a:r>
            <a:r>
              <a:rPr lang="tr-TR" sz="2800" b="0" i="0" u="none" strike="noStrike" baseline="0" dirty="0">
                <a:solidFill>
                  <a:srgbClr val="FF0000"/>
                </a:solidFill>
                <a:latin typeface="TimesNewRomanRegular"/>
              </a:rPr>
              <a:t>destek elemanı </a:t>
            </a:r>
            <a:r>
              <a:rPr lang="tr-TR" sz="2800" b="0" i="0" u="none" strike="noStrike" baseline="0" dirty="0">
                <a:latin typeface="TimesNewRomanRegular"/>
              </a:rPr>
              <a:t>olarak görevlendirilmesi yeterlidir.</a:t>
            </a:r>
            <a:endParaRPr lang="tr-TR" sz="2800" dirty="0"/>
          </a:p>
        </p:txBody>
      </p:sp>
      <p:pic>
        <p:nvPicPr>
          <p:cNvPr id="3" name="Resim 2">
            <a:extLst>
              <a:ext uri="{FF2B5EF4-FFF2-40B4-BE49-F238E27FC236}">
                <a16:creationId xmlns:a16="http://schemas.microsoft.com/office/drawing/2014/main" id="{0F520115-7FA4-1B1A-44D6-C90AF1DF95FC}"/>
              </a:ext>
            </a:extLst>
          </p:cNvPr>
          <p:cNvPicPr>
            <a:picLocks noChangeAspect="1"/>
          </p:cNvPicPr>
          <p:nvPr/>
        </p:nvPicPr>
        <p:blipFill>
          <a:blip r:embed="rId3"/>
          <a:stretch>
            <a:fillRect/>
          </a:stretch>
        </p:blipFill>
        <p:spPr>
          <a:xfrm>
            <a:off x="7519901" y="938266"/>
            <a:ext cx="3660643" cy="3896814"/>
          </a:xfrm>
          <a:prstGeom prst="rect">
            <a:avLst/>
          </a:prstGeom>
        </p:spPr>
      </p:pic>
    </p:spTree>
    <p:extLst>
      <p:ext uri="{BB962C8B-B14F-4D97-AF65-F5344CB8AC3E}">
        <p14:creationId xmlns:p14="http://schemas.microsoft.com/office/powerpoint/2010/main" val="13289097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69AC0CE-418A-E2F2-EB66-97A6FEAFC810}"/>
              </a:ext>
            </a:extLst>
          </p:cNvPr>
          <p:cNvSpPr txBox="1"/>
          <p:nvPr/>
        </p:nvSpPr>
        <p:spPr>
          <a:xfrm>
            <a:off x="834190" y="1066604"/>
            <a:ext cx="10942320" cy="1384995"/>
          </a:xfrm>
          <a:prstGeom prst="rect">
            <a:avLst/>
          </a:prstGeom>
          <a:noFill/>
        </p:spPr>
        <p:txBody>
          <a:bodyPr wrap="square">
            <a:spAutoFit/>
          </a:bodyPr>
          <a:lstStyle/>
          <a:p>
            <a:pPr algn="l"/>
            <a:r>
              <a:rPr lang="tr-TR" sz="2800" b="0" i="0" u="none" strike="noStrike" baseline="0" dirty="0">
                <a:latin typeface="TimesNewRomanRegular"/>
              </a:rPr>
              <a:t>Her konu için birden fazla çalışanın görevlendirilmesi gereken işyerlerinde bu çalışanlar konularına göre ekipler halinde koordineli olarak görev yapar. </a:t>
            </a:r>
            <a:r>
              <a:rPr lang="tr-TR" sz="2800" b="1" i="0" u="none" strike="noStrike" baseline="0" dirty="0">
                <a:latin typeface="TimesNewRomanRegular"/>
              </a:rPr>
              <a:t>Her ekipte bir </a:t>
            </a:r>
            <a:r>
              <a:rPr lang="tr-TR" sz="2800" b="1" i="0" u="sng" strike="noStrike" spc="300" baseline="0" dirty="0">
                <a:latin typeface="TimesNewRomanRegular"/>
              </a:rPr>
              <a:t>ekip başı </a:t>
            </a:r>
            <a:r>
              <a:rPr lang="tr-TR" sz="2800" b="1" i="0" u="none" strike="noStrike" baseline="0" dirty="0">
                <a:latin typeface="TimesNewRomanRegular"/>
              </a:rPr>
              <a:t>bulunur.</a:t>
            </a:r>
            <a:endParaRPr lang="tr-TR" sz="2800" b="1" dirty="0"/>
          </a:p>
        </p:txBody>
      </p:sp>
      <p:sp>
        <p:nvSpPr>
          <p:cNvPr id="3" name="Metin kutusu 2">
            <a:extLst>
              <a:ext uri="{FF2B5EF4-FFF2-40B4-BE49-F238E27FC236}">
                <a16:creationId xmlns:a16="http://schemas.microsoft.com/office/drawing/2014/main" id="{8AB20D19-1C90-8B5E-5891-83FC8F048900}"/>
              </a:ext>
            </a:extLst>
          </p:cNvPr>
          <p:cNvSpPr txBox="1"/>
          <p:nvPr/>
        </p:nvSpPr>
        <p:spPr>
          <a:xfrm>
            <a:off x="884269" y="2775643"/>
            <a:ext cx="10942319" cy="954107"/>
          </a:xfrm>
          <a:prstGeom prst="rect">
            <a:avLst/>
          </a:prstGeom>
          <a:noFill/>
        </p:spPr>
        <p:txBody>
          <a:bodyPr wrap="square">
            <a:spAutoFit/>
          </a:bodyPr>
          <a:lstStyle/>
          <a:p>
            <a:r>
              <a:rPr lang="tr-TR" sz="2800" dirty="0">
                <a:latin typeface="TimesNewRomanRegular"/>
              </a:rPr>
              <a:t>G</a:t>
            </a:r>
            <a:r>
              <a:rPr lang="tr-TR" sz="2800" b="0" i="0" u="none" strike="noStrike" baseline="0" dirty="0">
                <a:latin typeface="TimesNewRomanRegular"/>
              </a:rPr>
              <a:t>örevlendirilecek destek elemanları ve varsa yedekleri belirlenirken işyerindeki </a:t>
            </a:r>
            <a:r>
              <a:rPr lang="tr-TR" sz="2800" b="1" i="0" u="none" strike="noStrike" baseline="0" dirty="0">
                <a:latin typeface="TimesNewRomanRegular"/>
              </a:rPr>
              <a:t>vardiya düzeni </a:t>
            </a:r>
            <a:r>
              <a:rPr lang="tr-TR" sz="2800" b="0" i="0" u="none" strike="noStrike" baseline="0" dirty="0">
                <a:latin typeface="TimesNewRomanRegular"/>
              </a:rPr>
              <a:t>dikkate alınır</a:t>
            </a:r>
            <a:endParaRPr lang="tr-TR" sz="2800" dirty="0"/>
          </a:p>
        </p:txBody>
      </p:sp>
    </p:spTree>
    <p:extLst>
      <p:ext uri="{BB962C8B-B14F-4D97-AF65-F5344CB8AC3E}">
        <p14:creationId xmlns:p14="http://schemas.microsoft.com/office/powerpoint/2010/main" val="79453198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4F48EFD-7F2F-3D64-0E36-73E06BA2BC63}"/>
              </a:ext>
            </a:extLst>
          </p:cNvPr>
          <p:cNvSpPr txBox="1"/>
          <p:nvPr/>
        </p:nvSpPr>
        <p:spPr>
          <a:xfrm>
            <a:off x="625642" y="906182"/>
            <a:ext cx="11231170" cy="1384995"/>
          </a:xfrm>
          <a:prstGeom prst="rect">
            <a:avLst/>
          </a:prstGeom>
          <a:noFill/>
        </p:spPr>
        <p:txBody>
          <a:bodyPr wrap="square">
            <a:spAutoFit/>
          </a:bodyPr>
          <a:lstStyle/>
          <a:p>
            <a:pPr algn="l"/>
            <a:r>
              <a:rPr lang="tr-TR" sz="2800" dirty="0">
                <a:latin typeface="TimesNewRomanRegular"/>
              </a:rPr>
              <a:t>D</a:t>
            </a:r>
            <a:r>
              <a:rPr lang="tr-TR" sz="2800" b="0" i="0" u="none" strike="noStrike" baseline="0" dirty="0">
                <a:latin typeface="TimesNewRomanRegular"/>
              </a:rPr>
              <a:t>estek elemanlarının </a:t>
            </a:r>
            <a:r>
              <a:rPr lang="tr-TR" sz="2800" b="0" i="0" u="none" strike="noStrike" baseline="0" dirty="0">
                <a:solidFill>
                  <a:srgbClr val="FF0000"/>
                </a:solidFill>
                <a:latin typeface="TimesNewRomanRegular"/>
              </a:rPr>
              <a:t>adı, soyadı, unvanı, sorumluluk alanı ve iletişim bilgilerini içeren liste,</a:t>
            </a:r>
            <a:r>
              <a:rPr lang="tr-TR" sz="2800" b="0" i="0" u="none" strike="noStrike" baseline="0" dirty="0">
                <a:latin typeface="TimesNewRomanRegular"/>
              </a:rPr>
              <a:t> işyerinde çalışanların görüş seviyesine </a:t>
            </a:r>
            <a:r>
              <a:rPr lang="tr-TR" sz="2800" b="1" i="0" u="none" strike="noStrike" baseline="0" dirty="0">
                <a:latin typeface="TimesNewRomanRegular"/>
              </a:rPr>
              <a:t>uygun yükseklikte ve görünür bir şekilde asılır.</a:t>
            </a:r>
            <a:endParaRPr lang="tr-TR" sz="4000" b="1" dirty="0"/>
          </a:p>
        </p:txBody>
      </p:sp>
      <p:sp>
        <p:nvSpPr>
          <p:cNvPr id="3" name="Metin kutusu 2">
            <a:extLst>
              <a:ext uri="{FF2B5EF4-FFF2-40B4-BE49-F238E27FC236}">
                <a16:creationId xmlns:a16="http://schemas.microsoft.com/office/drawing/2014/main" id="{60C78417-0050-83C1-3C24-A6DD31AEA857}"/>
              </a:ext>
            </a:extLst>
          </p:cNvPr>
          <p:cNvSpPr txBox="1"/>
          <p:nvPr/>
        </p:nvSpPr>
        <p:spPr>
          <a:xfrm>
            <a:off x="625642" y="2369055"/>
            <a:ext cx="10942319" cy="954107"/>
          </a:xfrm>
          <a:prstGeom prst="rect">
            <a:avLst/>
          </a:prstGeom>
          <a:noFill/>
        </p:spPr>
        <p:txBody>
          <a:bodyPr wrap="square">
            <a:spAutoFit/>
          </a:bodyPr>
          <a:lstStyle/>
          <a:p>
            <a:r>
              <a:rPr lang="tr-TR" sz="2800" dirty="0">
                <a:latin typeface="TimesNewRomanRegular"/>
              </a:rPr>
              <a:t>G</a:t>
            </a:r>
            <a:r>
              <a:rPr lang="tr-TR" sz="2800" b="0" i="0" u="none" strike="noStrike" baseline="0" dirty="0">
                <a:latin typeface="TimesNewRomanRegular"/>
              </a:rPr>
              <a:t>örevlendirilecek destek elemanları ve varsa </a:t>
            </a:r>
            <a:r>
              <a:rPr lang="tr-TR" sz="2800" b="0" i="0" u="none" strike="noStrike" baseline="0" dirty="0">
                <a:solidFill>
                  <a:srgbClr val="FF0000"/>
                </a:solidFill>
                <a:latin typeface="TimesNewRomanRegular"/>
              </a:rPr>
              <a:t>yedekleri belirlenirken </a:t>
            </a:r>
            <a:r>
              <a:rPr lang="tr-TR" sz="2800" b="0" i="0" u="none" strike="noStrike" baseline="0" dirty="0">
                <a:latin typeface="TimesNewRomanRegular"/>
              </a:rPr>
              <a:t>işyerindeki </a:t>
            </a:r>
            <a:r>
              <a:rPr lang="tr-TR" sz="2800" b="1" i="0" u="none" strike="noStrike" baseline="0" dirty="0">
                <a:latin typeface="TimesNewRomanRegular"/>
              </a:rPr>
              <a:t>vardiya düzeni </a:t>
            </a:r>
            <a:r>
              <a:rPr lang="tr-TR" sz="2800" b="0" i="0" u="none" strike="noStrike" baseline="0" dirty="0">
                <a:latin typeface="TimesNewRomanRegular"/>
              </a:rPr>
              <a:t>dikkate alınır</a:t>
            </a:r>
            <a:endParaRPr lang="tr-TR" sz="2800" dirty="0"/>
          </a:p>
        </p:txBody>
      </p:sp>
      <p:sp>
        <p:nvSpPr>
          <p:cNvPr id="4" name="Metin kutusu 3">
            <a:extLst>
              <a:ext uri="{FF2B5EF4-FFF2-40B4-BE49-F238E27FC236}">
                <a16:creationId xmlns:a16="http://schemas.microsoft.com/office/drawing/2014/main" id="{16745E28-B040-78C3-C63F-93C7B9856E2E}"/>
              </a:ext>
            </a:extLst>
          </p:cNvPr>
          <p:cNvSpPr txBox="1"/>
          <p:nvPr/>
        </p:nvSpPr>
        <p:spPr>
          <a:xfrm>
            <a:off x="625642" y="3604100"/>
            <a:ext cx="11231170" cy="1446550"/>
          </a:xfrm>
          <a:prstGeom prst="rect">
            <a:avLst/>
          </a:prstGeom>
          <a:noFill/>
        </p:spPr>
        <p:txBody>
          <a:bodyPr wrap="square">
            <a:spAutoFit/>
          </a:bodyPr>
          <a:lstStyle/>
          <a:p>
            <a:pPr algn="l"/>
            <a:r>
              <a:rPr lang="tr-TR" sz="3200" dirty="0">
                <a:latin typeface="TimesNewRomanRegular"/>
              </a:rPr>
              <a:t>Acil</a:t>
            </a:r>
            <a:r>
              <a:rPr lang="tr-TR" sz="2800" b="0" i="0" u="none" strike="noStrike" baseline="0" dirty="0">
                <a:latin typeface="TimesNewRomanRegular"/>
              </a:rPr>
              <a:t> durum ekiplerinde görevlendirilen destek elemanlarının işyerinden </a:t>
            </a:r>
            <a:r>
              <a:rPr lang="tr-TR" sz="2800" b="0" i="0" u="none" strike="noStrike" baseline="0" dirty="0">
                <a:solidFill>
                  <a:srgbClr val="FF0000"/>
                </a:solidFill>
                <a:latin typeface="TimesNewRomanRegular"/>
              </a:rPr>
              <a:t>ayrılma, yer değişikliği </a:t>
            </a:r>
            <a:r>
              <a:rPr lang="tr-TR" sz="2800" b="0" i="0" u="none" strike="noStrike" baseline="0" dirty="0">
                <a:latin typeface="TimesNewRomanRegular"/>
              </a:rPr>
              <a:t>ve benzeri durumlarda </a:t>
            </a:r>
            <a:r>
              <a:rPr lang="tr-TR" sz="2800" b="0" i="0" u="none" strike="noStrike" baseline="0" dirty="0">
                <a:solidFill>
                  <a:srgbClr val="FF0000"/>
                </a:solidFill>
                <a:latin typeface="TimesNewRomanRegular"/>
              </a:rPr>
              <a:t>yerine yeniden görevlendirme yapılır.</a:t>
            </a:r>
            <a:endParaRPr lang="tr-TR" sz="2800" dirty="0">
              <a:solidFill>
                <a:srgbClr val="FF0000"/>
              </a:solidFill>
            </a:endParaRPr>
          </a:p>
        </p:txBody>
      </p:sp>
    </p:spTree>
    <p:extLst>
      <p:ext uri="{BB962C8B-B14F-4D97-AF65-F5344CB8AC3E}">
        <p14:creationId xmlns:p14="http://schemas.microsoft.com/office/powerpoint/2010/main" val="16744102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172AA24-DFB1-66BD-5FEA-D5B7A13BF5C9}"/>
              </a:ext>
            </a:extLst>
          </p:cNvPr>
          <p:cNvSpPr txBox="1"/>
          <p:nvPr/>
        </p:nvSpPr>
        <p:spPr>
          <a:xfrm>
            <a:off x="489855" y="805078"/>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800" b="1" dirty="0">
                <a:latin typeface="TimesNewRomanPS-BoldMT"/>
              </a:rPr>
              <a:t>2.6</a:t>
            </a:r>
            <a:r>
              <a:rPr lang="tr-TR" sz="2800" b="1" i="0" u="none" strike="noStrike" baseline="0" dirty="0">
                <a:latin typeface="TimesNewRomanPS-BoldMT"/>
              </a:rPr>
              <a:t> </a:t>
            </a:r>
            <a:r>
              <a:rPr lang="tr-TR" sz="2800" b="1" i="0" u="none" strike="noStrike" baseline="0" dirty="0">
                <a:latin typeface="TimesNewRomanBold"/>
              </a:rPr>
              <a:t>Çalışanların bilgilendirilmesi ve eğitim</a:t>
            </a:r>
            <a:endParaRPr lang="tr-TR" altLang="tr-TR" sz="2800" dirty="0">
              <a:solidFill>
                <a:schemeClr val="bg1"/>
              </a:solidFill>
            </a:endParaRPr>
          </a:p>
        </p:txBody>
      </p:sp>
      <p:sp>
        <p:nvSpPr>
          <p:cNvPr id="3" name="Metin kutusu 2">
            <a:extLst>
              <a:ext uri="{FF2B5EF4-FFF2-40B4-BE49-F238E27FC236}">
                <a16:creationId xmlns:a16="http://schemas.microsoft.com/office/drawing/2014/main" id="{58A27159-F160-B839-7F31-490A56B5AFAD}"/>
              </a:ext>
            </a:extLst>
          </p:cNvPr>
          <p:cNvSpPr txBox="1"/>
          <p:nvPr/>
        </p:nvSpPr>
        <p:spPr>
          <a:xfrm>
            <a:off x="655320" y="1874728"/>
            <a:ext cx="11046825" cy="3108543"/>
          </a:xfrm>
          <a:prstGeom prst="rect">
            <a:avLst/>
          </a:prstGeom>
          <a:noFill/>
        </p:spPr>
        <p:txBody>
          <a:bodyPr wrap="square">
            <a:spAutoFit/>
          </a:bodyPr>
          <a:lstStyle/>
          <a:p>
            <a:pPr algn="l"/>
            <a:r>
              <a:rPr lang="tr-TR" sz="2800" b="1" i="0" u="none" strike="noStrike" baseline="0" dirty="0">
                <a:latin typeface="TimesNewRomanBold"/>
              </a:rPr>
              <a:t>MADDE 15 – (Değişik:RG-1/10/2021-31615)</a:t>
            </a:r>
          </a:p>
          <a:p>
            <a:pPr algn="l"/>
            <a:r>
              <a:rPr lang="tr-TR" sz="2800" b="0" i="0" u="none" strike="noStrike" baseline="0" dirty="0">
                <a:latin typeface="TimesNewRomanRegular"/>
              </a:rPr>
              <a:t>(1) Tüm çalışanlar acil durum planları ile söndürme, kurtarma, koruma ve ilk yardım ekiplerinde görevlendirilen destek elemanları hakkında bilgilendirilir.</a:t>
            </a:r>
          </a:p>
          <a:p>
            <a:pPr algn="l"/>
            <a:r>
              <a:rPr lang="tr-TR" sz="2800" b="0" i="0" u="none" strike="noStrike" baseline="0" dirty="0">
                <a:latin typeface="TimesNewRomanRegular"/>
              </a:rPr>
              <a:t>(2) İşe yeni alınan çalışana ve herhangi bir işverenden geçici bir süre için çalışmak üzere devralınan çalışanlara, iş sağlığı ve güvenliği eğitimlerine ilave olarak acil durum planları ile ilgili bilgilendirme yapılır.</a:t>
            </a:r>
          </a:p>
        </p:txBody>
      </p:sp>
    </p:spTree>
    <p:extLst>
      <p:ext uri="{BB962C8B-B14F-4D97-AF65-F5344CB8AC3E}">
        <p14:creationId xmlns:p14="http://schemas.microsoft.com/office/powerpoint/2010/main" val="39691625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79C7B0F-5384-1FF8-9EAF-1972AD942218}"/>
              </a:ext>
            </a:extLst>
          </p:cNvPr>
          <p:cNvSpPr txBox="1"/>
          <p:nvPr/>
        </p:nvSpPr>
        <p:spPr>
          <a:xfrm>
            <a:off x="543736" y="723233"/>
            <a:ext cx="11489540" cy="4524315"/>
          </a:xfrm>
          <a:prstGeom prst="rect">
            <a:avLst/>
          </a:prstGeom>
          <a:noFill/>
        </p:spPr>
        <p:txBody>
          <a:bodyPr wrap="square">
            <a:spAutoFit/>
          </a:bodyPr>
          <a:lstStyle/>
          <a:p>
            <a:pPr algn="l"/>
            <a:r>
              <a:rPr lang="tr-TR" sz="2400" b="0" i="0" u="none" strike="noStrike" baseline="0" dirty="0">
                <a:latin typeface="TimesNewRomanRegular"/>
              </a:rPr>
              <a:t>(3) Acil durum konularıyla ilgili </a:t>
            </a:r>
            <a:r>
              <a:rPr lang="tr-TR" sz="2400" b="1" i="0" u="none" strike="noStrike" baseline="0" dirty="0">
                <a:latin typeface="TimesNewRomanRegular"/>
              </a:rPr>
              <a:t>özel olarak görevlendirilenler, yürütecekleri faaliyetler ile ilgili özel olarak eğitilir.</a:t>
            </a:r>
            <a:r>
              <a:rPr lang="tr-TR" sz="2400" b="0" i="0" u="none" strike="noStrike" baseline="0" dirty="0">
                <a:latin typeface="TimesNewRomanRegular"/>
              </a:rPr>
              <a:t> Söndürme, kurtarma ve koruma ekiplerine verilecek özel eğitimler Binaların Yangından Korunması Hakkındaki Yönetmelik hükümleri saklı kalmak kaydıyla </a:t>
            </a:r>
            <a:r>
              <a:rPr lang="tr-TR" sz="2400" b="0" i="0" u="none" strike="noStrike" baseline="0" dirty="0">
                <a:solidFill>
                  <a:srgbClr val="FF0000"/>
                </a:solidFill>
                <a:latin typeface="TimesNewRomanRegular"/>
              </a:rPr>
              <a:t>işyerinde sağlık ve güvenlik hizmetini yürüten </a:t>
            </a:r>
            <a:r>
              <a:rPr lang="tr-TR" sz="2400" b="1" i="0" u="none" strike="noStrike" baseline="0" dirty="0">
                <a:solidFill>
                  <a:srgbClr val="FF0000"/>
                </a:solidFill>
                <a:latin typeface="TimesNewRomanRegular"/>
              </a:rPr>
              <a:t>iş güvenliği uzmanı, işyeri hekimi </a:t>
            </a:r>
            <a:r>
              <a:rPr lang="tr-TR" sz="2400" b="0" i="0" u="none" strike="noStrike" baseline="0" dirty="0">
                <a:solidFill>
                  <a:srgbClr val="FF0000"/>
                </a:solidFill>
                <a:latin typeface="TimesNewRomanRegular"/>
              </a:rPr>
              <a:t>veya iş sağlığı ve güvenliği hizmetlerinin işverence yürütülmesi halinde işveren tarafından verilebilir. </a:t>
            </a:r>
            <a:r>
              <a:rPr lang="tr-TR" sz="2400" b="0" i="0" u="none" strike="noStrike" baseline="0" dirty="0">
                <a:latin typeface="TimesNewRomanRegular"/>
              </a:rPr>
              <a:t>Bu eğitimler, işveren ile eğitim verenlerce imzalanarak belgelendirilir. Ayrıca bu eğitimler; Afet ve Acil Durum Yönetimi Başkanlığı, işçi, işveren ve kamu görevlileri kuruluşları veya bu kuruluşlarca kurulan eğitim vakıfları ve ortaklaşa oluşturdukları eğitim merkezleri, kamu kurumu niteliğindeki meslek kuruluşları, üniversiteler, belediyeler veya itfaiyeler tarafından da verilebilir.</a:t>
            </a:r>
          </a:p>
          <a:p>
            <a:pPr algn="l"/>
            <a:r>
              <a:rPr lang="tr-TR" sz="2400" b="0" i="0" u="none" strike="noStrike" baseline="0" dirty="0">
                <a:latin typeface="TimesNewRomanRegular"/>
              </a:rPr>
              <a:t>(4) İlk yardım ekibindeki destek elemanlarının alacağı ilk yardımcı eğitimlerinin İlkyardım Yönetmeliği esaslarınca alınması sağlanır.</a:t>
            </a:r>
            <a:endParaRPr lang="tr-TR" sz="2400" dirty="0"/>
          </a:p>
        </p:txBody>
      </p:sp>
    </p:spTree>
    <p:extLst>
      <p:ext uri="{BB962C8B-B14F-4D97-AF65-F5344CB8AC3E}">
        <p14:creationId xmlns:p14="http://schemas.microsoft.com/office/powerpoint/2010/main" val="354595120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104E1AE-F099-82B2-866C-B81FDB267C53}"/>
              </a:ext>
            </a:extLst>
          </p:cNvPr>
          <p:cNvSpPr txBox="1"/>
          <p:nvPr/>
        </p:nvSpPr>
        <p:spPr>
          <a:xfrm>
            <a:off x="682360" y="500279"/>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800" b="1" i="0" u="none" strike="noStrike" baseline="0" dirty="0">
                <a:latin typeface="TimesNewRomanPS-BoldMT"/>
              </a:rPr>
              <a:t>3. DOKÜMANTASYON</a:t>
            </a:r>
            <a:endParaRPr lang="tr-TR" altLang="tr-TR" sz="2800" dirty="0">
              <a:solidFill>
                <a:schemeClr val="bg1"/>
              </a:solidFill>
            </a:endParaRPr>
          </a:p>
        </p:txBody>
      </p:sp>
      <p:sp>
        <p:nvSpPr>
          <p:cNvPr id="3" name="Metin kutusu 2">
            <a:extLst>
              <a:ext uri="{FF2B5EF4-FFF2-40B4-BE49-F238E27FC236}">
                <a16:creationId xmlns:a16="http://schemas.microsoft.com/office/drawing/2014/main" id="{54ABA39C-6D62-545B-3FC1-B7BD388A744A}"/>
              </a:ext>
            </a:extLst>
          </p:cNvPr>
          <p:cNvSpPr txBox="1"/>
          <p:nvPr/>
        </p:nvSpPr>
        <p:spPr>
          <a:xfrm>
            <a:off x="820985" y="1527152"/>
            <a:ext cx="11212290" cy="3785652"/>
          </a:xfrm>
          <a:prstGeom prst="rect">
            <a:avLst/>
          </a:prstGeom>
          <a:noFill/>
        </p:spPr>
        <p:txBody>
          <a:bodyPr wrap="square">
            <a:spAutoFit/>
          </a:bodyPr>
          <a:lstStyle/>
          <a:p>
            <a:pPr algn="l"/>
            <a:r>
              <a:rPr lang="tr-TR" sz="2400" b="1" i="0" u="none" strike="noStrike" baseline="0" dirty="0">
                <a:latin typeface="TimesNewRomanBold"/>
              </a:rPr>
              <a:t>MADDE 12 – </a:t>
            </a:r>
            <a:r>
              <a:rPr lang="tr-TR" sz="2400" b="0" i="0" u="none" strike="noStrike" baseline="0" dirty="0">
                <a:latin typeface="TimesNewRomanRegular"/>
              </a:rPr>
              <a:t>(1) Acil durum planı asgarî aşağıdaki hususları kapsayacak şekilde </a:t>
            </a:r>
            <a:r>
              <a:rPr lang="tr-TR" sz="2400" b="0" i="0" u="none" strike="noStrike" baseline="0" dirty="0" err="1">
                <a:latin typeface="TimesNewRomanRegular"/>
              </a:rPr>
              <a:t>dokümante</a:t>
            </a:r>
            <a:r>
              <a:rPr lang="tr-TR" sz="2400" b="0" i="0" u="none" strike="noStrike" baseline="0" dirty="0">
                <a:latin typeface="TimesNewRomanRegular"/>
              </a:rPr>
              <a:t> edilir:</a:t>
            </a:r>
          </a:p>
          <a:p>
            <a:pPr algn="l"/>
            <a:r>
              <a:rPr lang="tr-TR" sz="2400" b="0" i="0" u="none" strike="noStrike" baseline="0" dirty="0">
                <a:latin typeface="TimesNewRomanRegular"/>
              </a:rPr>
              <a:t>a) İşyerinin unvanı, adresi ve işverenin adı.</a:t>
            </a:r>
          </a:p>
          <a:p>
            <a:pPr algn="l"/>
            <a:r>
              <a:rPr lang="tr-TR" sz="2400" b="0" i="0" u="none" strike="noStrike" baseline="0" dirty="0">
                <a:latin typeface="TimesNewRomanRegular"/>
              </a:rPr>
              <a:t>b) Hazırlayanların adı, soyadı ve unvanı.</a:t>
            </a:r>
          </a:p>
          <a:p>
            <a:pPr algn="l"/>
            <a:r>
              <a:rPr lang="tr-TR" sz="2400" b="0" i="0" u="none" strike="noStrike" baseline="0" dirty="0">
                <a:latin typeface="TimesNewRomanRegular"/>
              </a:rPr>
              <a:t>c) Hazırlandığı tarih ve geçerlilik tarihi.</a:t>
            </a:r>
          </a:p>
          <a:p>
            <a:pPr algn="l"/>
            <a:r>
              <a:rPr lang="tr-TR" sz="2400" b="0" i="0" u="none" strike="noStrike" baseline="0" dirty="0">
                <a:latin typeface="TimesNewRomanRegular"/>
              </a:rPr>
              <a:t>ç) Belirlenen acil durumlar.</a:t>
            </a:r>
          </a:p>
          <a:p>
            <a:pPr algn="l"/>
            <a:r>
              <a:rPr lang="tr-TR" sz="2400" b="0" i="0" u="none" strike="noStrike" baseline="0" dirty="0">
                <a:latin typeface="TimesNewRomanRegular"/>
              </a:rPr>
              <a:t>d) Alınan önleyici ve sınırlandırıcı tedbirler.</a:t>
            </a:r>
          </a:p>
          <a:p>
            <a:pPr algn="l"/>
            <a:r>
              <a:rPr lang="tr-TR" sz="2400" b="0" i="0" u="none" strike="noStrike" baseline="0" dirty="0">
                <a:latin typeface="TimesNewRomanRegular"/>
              </a:rPr>
              <a:t>e) Acil durum müdahale ve tahliye yöntemleri.</a:t>
            </a:r>
          </a:p>
          <a:p>
            <a:pPr algn="l"/>
            <a:r>
              <a:rPr lang="tr-TR" sz="2400" b="0" i="0" u="none" strike="noStrike" baseline="0" dirty="0">
                <a:latin typeface="TimesNewRomanRegular"/>
              </a:rPr>
              <a:t>f) Aşağıdaki unsurları içeren işyerini veya işyerinin bölümlerini gösteren </a:t>
            </a:r>
            <a:r>
              <a:rPr lang="tr-TR" sz="2400" b="1" i="0" u="none" strike="noStrike" baseline="0" dirty="0">
                <a:latin typeface="TimesNewRomanBold"/>
              </a:rPr>
              <a:t>(Değişik ibare:RG-1/10/2021-31615) </a:t>
            </a:r>
            <a:r>
              <a:rPr lang="tr-TR" sz="2400" b="0" i="0" u="none" strike="noStrike" baseline="0" dirty="0">
                <a:latin typeface="TimesNewRomanRegular"/>
              </a:rPr>
              <a:t>tahliye planı:</a:t>
            </a:r>
          </a:p>
        </p:txBody>
      </p:sp>
    </p:spTree>
    <p:extLst>
      <p:ext uri="{BB962C8B-B14F-4D97-AF65-F5344CB8AC3E}">
        <p14:creationId xmlns:p14="http://schemas.microsoft.com/office/powerpoint/2010/main" val="13564850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3A18825-3640-4EE2-4AA3-4B7F81ACB549}"/>
              </a:ext>
            </a:extLst>
          </p:cNvPr>
          <p:cNvSpPr txBox="1"/>
          <p:nvPr/>
        </p:nvSpPr>
        <p:spPr>
          <a:xfrm>
            <a:off x="682360" y="243605"/>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800" b="1" i="0" u="none" strike="noStrike" baseline="0" dirty="0">
                <a:latin typeface="TimesNewRomanPS-BoldMT"/>
              </a:rPr>
              <a:t>3. DOKÜMANTASYON</a:t>
            </a:r>
            <a:endParaRPr lang="tr-TR" altLang="tr-TR" sz="2800" dirty="0">
              <a:solidFill>
                <a:schemeClr val="bg1"/>
              </a:solidFill>
            </a:endParaRPr>
          </a:p>
        </p:txBody>
      </p:sp>
      <p:sp>
        <p:nvSpPr>
          <p:cNvPr id="3" name="Metin kutusu 2">
            <a:extLst>
              <a:ext uri="{FF2B5EF4-FFF2-40B4-BE49-F238E27FC236}">
                <a16:creationId xmlns:a16="http://schemas.microsoft.com/office/drawing/2014/main" id="{94FFAF28-4583-F9CA-CD1E-225D5F2E6F63}"/>
              </a:ext>
            </a:extLst>
          </p:cNvPr>
          <p:cNvSpPr txBox="1"/>
          <p:nvPr/>
        </p:nvSpPr>
        <p:spPr>
          <a:xfrm>
            <a:off x="373919" y="841944"/>
            <a:ext cx="11520731" cy="4524315"/>
          </a:xfrm>
          <a:prstGeom prst="rect">
            <a:avLst/>
          </a:prstGeom>
          <a:noFill/>
        </p:spPr>
        <p:txBody>
          <a:bodyPr wrap="square">
            <a:spAutoFit/>
          </a:bodyPr>
          <a:lstStyle/>
          <a:p>
            <a:pPr algn="l"/>
            <a:r>
              <a:rPr lang="tr-TR" sz="2400" b="0" i="0" u="none" strike="noStrike" baseline="0" dirty="0">
                <a:latin typeface="TimesNewRomanRegular"/>
              </a:rPr>
              <a:t>1) Yangın söndürme amaçlı kullanılacaklar da dâhil olmak üzere acil durum ekipmanlarının bulunduğu yerler.</a:t>
            </a:r>
          </a:p>
          <a:p>
            <a:pPr algn="l"/>
            <a:r>
              <a:rPr lang="tr-TR" sz="2400" b="0" i="0" u="none" strike="noStrike" baseline="0" dirty="0">
                <a:latin typeface="TimesNewRomanRegular"/>
              </a:rPr>
              <a:t>2) İlkyardım malzemelerinin bulunduğu yerler.</a:t>
            </a:r>
          </a:p>
          <a:p>
            <a:pPr algn="l"/>
            <a:r>
              <a:rPr lang="tr-TR" sz="2400" b="0" i="0" u="none" strike="noStrike" baseline="0" dirty="0">
                <a:latin typeface="TimesNewRomanRegular"/>
              </a:rPr>
              <a:t>3) Kaçış yolları, toplanma yerleri ve bulunması halinde uyarı sistemlerinin de yer aldığı </a:t>
            </a:r>
            <a:r>
              <a:rPr lang="tr-TR" sz="2400" b="1" i="0" u="none" strike="noStrike" baseline="0" dirty="0">
                <a:latin typeface="TimesNewRomanBold"/>
              </a:rPr>
              <a:t>(Değişik ibare:RG-1/10/2021-31615) </a:t>
            </a:r>
            <a:r>
              <a:rPr lang="tr-TR" sz="2400" b="0" i="0" u="none" strike="noStrike" baseline="0" dirty="0">
                <a:latin typeface="TimesNewRomanRegular"/>
              </a:rPr>
              <a:t>kroki.</a:t>
            </a:r>
          </a:p>
          <a:p>
            <a:pPr algn="l"/>
            <a:r>
              <a:rPr lang="tr-TR" sz="2400" b="0" i="0" u="none" strike="noStrike" baseline="0" dirty="0">
                <a:latin typeface="TimesNewRomanRegular"/>
              </a:rPr>
              <a:t>4) Görevlendirilen çalışanların ve varsa yedeklerinin adı, soyadı, unvanı, sorumluluk alanı ve iletişim bilgileri.</a:t>
            </a:r>
          </a:p>
          <a:p>
            <a:pPr algn="l"/>
            <a:r>
              <a:rPr lang="tr-TR" sz="2400" b="0" i="0" u="none" strike="noStrike" baseline="0" dirty="0">
                <a:latin typeface="TimesNewRomanRegular"/>
              </a:rPr>
              <a:t>5) </a:t>
            </a:r>
            <a:r>
              <a:rPr lang="tr-TR" sz="2400" b="1" i="0" u="none" strike="noStrike" baseline="0" dirty="0">
                <a:latin typeface="TimesNewRomanBold"/>
              </a:rPr>
              <a:t>(Değişik:RG-1/10/2021-31615) </a:t>
            </a:r>
            <a:r>
              <a:rPr lang="tr-TR" sz="2400" b="0" i="0" u="none" strike="noStrike" baseline="0" dirty="0">
                <a:latin typeface="TimesNewRomanRegular"/>
              </a:rPr>
              <a:t>Acil durumlarla ilgili ulusal ve yerel kurum ve kuruluşların acil durum irtibat numaraları.</a:t>
            </a:r>
          </a:p>
          <a:p>
            <a:pPr algn="l"/>
            <a:r>
              <a:rPr lang="tr-TR" sz="2400" b="0" i="0" u="none" strike="noStrike" baseline="0" dirty="0">
                <a:latin typeface="TimesNewRomanRegular"/>
              </a:rPr>
              <a:t>6) </a:t>
            </a:r>
            <a:r>
              <a:rPr lang="tr-TR" sz="2400" b="1" i="0" u="none" strike="noStrike" baseline="0" dirty="0">
                <a:latin typeface="TimesNewRomanBold"/>
              </a:rPr>
              <a:t>(Ek:RG-1/10/2021-31615) </a:t>
            </a:r>
            <a:r>
              <a:rPr lang="tr-TR" sz="2400" b="0" i="0" u="none" strike="noStrike" baseline="0" dirty="0">
                <a:latin typeface="TimesNewRomanRegular"/>
              </a:rPr>
              <a:t>İşyerlerinde kimyasal yayılım, parlama veya patlama tehlikesi ve benzeri özel riskleri barındıran bölümler.</a:t>
            </a:r>
          </a:p>
          <a:p>
            <a:pPr algn="l"/>
            <a:r>
              <a:rPr lang="tr-TR" sz="2400" b="0" i="0" u="none" strike="noStrike" baseline="0" dirty="0">
                <a:latin typeface="TimesNewRomanRegular"/>
              </a:rPr>
              <a:t>7) </a:t>
            </a:r>
            <a:r>
              <a:rPr lang="tr-TR" sz="2400" b="1" i="0" u="none" strike="noStrike" baseline="0" dirty="0">
                <a:latin typeface="TimesNewRomanBold"/>
              </a:rPr>
              <a:t>(Ek:RG-1/10/2021-31615) </a:t>
            </a:r>
            <a:r>
              <a:rPr lang="tr-TR" sz="2400" b="0" i="0" u="none" strike="noStrike" baseline="0" dirty="0">
                <a:latin typeface="TimesNewRomanRegular"/>
              </a:rPr>
              <a:t>Elektrik ve gaz akışının kesim noktaları, vanaları.</a:t>
            </a:r>
            <a:endParaRPr lang="tr-TR" sz="2400" dirty="0"/>
          </a:p>
        </p:txBody>
      </p:sp>
    </p:spTree>
    <p:extLst>
      <p:ext uri="{BB962C8B-B14F-4D97-AF65-F5344CB8AC3E}">
        <p14:creationId xmlns:p14="http://schemas.microsoft.com/office/powerpoint/2010/main" val="27140514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4F6B803-CF9C-77C2-8DAA-20E4AD9FB835}"/>
              </a:ext>
            </a:extLst>
          </p:cNvPr>
          <p:cNvSpPr txBox="1"/>
          <p:nvPr/>
        </p:nvSpPr>
        <p:spPr>
          <a:xfrm>
            <a:off x="666319" y="580489"/>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800" b="1" i="0" u="none" strike="noStrike" baseline="0" dirty="0">
                <a:latin typeface="TimesNewRomanPS-BoldMT"/>
              </a:rPr>
              <a:t>3. DOKÜMANTASYON</a:t>
            </a:r>
            <a:endParaRPr lang="tr-TR" altLang="tr-TR" sz="2800" dirty="0">
              <a:solidFill>
                <a:schemeClr val="bg1"/>
              </a:solidFill>
            </a:endParaRPr>
          </a:p>
        </p:txBody>
      </p:sp>
      <p:sp>
        <p:nvSpPr>
          <p:cNvPr id="3" name="Metin kutusu 2">
            <a:extLst>
              <a:ext uri="{FF2B5EF4-FFF2-40B4-BE49-F238E27FC236}">
                <a16:creationId xmlns:a16="http://schemas.microsoft.com/office/drawing/2014/main" id="{1A48517A-09AC-AA75-BAEE-6A4135BAC077}"/>
              </a:ext>
            </a:extLst>
          </p:cNvPr>
          <p:cNvSpPr txBox="1"/>
          <p:nvPr/>
        </p:nvSpPr>
        <p:spPr>
          <a:xfrm>
            <a:off x="357878" y="1348965"/>
            <a:ext cx="11212291" cy="4031873"/>
          </a:xfrm>
          <a:prstGeom prst="rect">
            <a:avLst/>
          </a:prstGeom>
          <a:noFill/>
        </p:spPr>
        <p:txBody>
          <a:bodyPr wrap="square">
            <a:spAutoFit/>
          </a:bodyPr>
          <a:lstStyle/>
          <a:p>
            <a:pPr algn="l"/>
            <a:r>
              <a:rPr lang="tr-TR" sz="2400" b="0" i="0" u="none" strike="noStrike" baseline="0" dirty="0">
                <a:latin typeface="TimesNewRomanRegular"/>
              </a:rPr>
              <a:t>( 2 ) </a:t>
            </a:r>
            <a:r>
              <a:rPr lang="tr-TR" sz="2400" b="1" i="0" u="none" strike="noStrike" baseline="0" dirty="0">
                <a:latin typeface="TimesNewRomanBold"/>
              </a:rPr>
              <a:t>(Değişik:RG-1/10/2021-31615) </a:t>
            </a:r>
            <a:r>
              <a:rPr lang="tr-TR" sz="2400" b="0" i="0" u="none" strike="noStrike" baseline="0" dirty="0">
                <a:latin typeface="TimesNewRomanRegular"/>
              </a:rPr>
              <a:t>İşveren tarafından onaylanan acil durum planının sayfaları numaralandırılarak; hazırlayan kişiler tarafından her sayfası paraflanıp, son sayfası imzalanır. 15/1/2004 tarihli ve 5070 sayılı Elektronik İmza Kanununa uygun olarak güvenli </a:t>
            </a:r>
            <a:r>
              <a:rPr lang="tr-TR" sz="2400" b="1" i="0" u="none" strike="noStrike" baseline="0" dirty="0">
                <a:latin typeface="TimesNewRomanRegular"/>
              </a:rPr>
              <a:t>elektronik imza ile imzalanmış olan acil durum planları da geçerlidir. </a:t>
            </a:r>
            <a:r>
              <a:rPr lang="tr-TR" sz="2400" b="0" i="0" u="none" strike="noStrike" baseline="0" dirty="0">
                <a:latin typeface="TimesNewRomanRegular"/>
              </a:rPr>
              <a:t>Acil durum planı, acil durumla mücadele edecek ekiplerin kolayca ulaşabileceği şekilde işyerinde saklanır.</a:t>
            </a:r>
          </a:p>
          <a:p>
            <a:pPr algn="l"/>
            <a:r>
              <a:rPr lang="tr-TR" sz="2400" b="0" i="0" u="none" strike="noStrike" baseline="0" dirty="0">
                <a:latin typeface="TimesNewRomanRegular"/>
              </a:rPr>
              <a:t>(3) </a:t>
            </a:r>
            <a:r>
              <a:rPr lang="tr-TR" sz="2400" b="1" i="0" u="none" strike="noStrike" baseline="0" dirty="0">
                <a:latin typeface="TimesNewRomanBold"/>
              </a:rPr>
              <a:t>(Değişik:RG-1/10/2021-31615) </a:t>
            </a:r>
            <a:r>
              <a:rPr lang="tr-TR" sz="2400" b="0" i="0" u="none" strike="noStrike" baseline="0" dirty="0">
                <a:latin typeface="TimesNewRomanRegular"/>
              </a:rPr>
              <a:t>Acil durum planı kapsamında hazırlanan tahliye planı, işyeri bina ve eklentilerinin giriş ve çıkışları ile katlarda, çalışanların görüş seviyesine uygun yükseklikte ve görünür bir şekilde asılır.</a:t>
            </a:r>
          </a:p>
          <a:p>
            <a:pPr algn="l"/>
            <a:r>
              <a:rPr lang="tr-TR" sz="2000" b="0" i="0" u="none" strike="noStrike" baseline="0" dirty="0">
                <a:latin typeface="TimesNewRomanRegular"/>
              </a:rPr>
              <a:t>(4) </a:t>
            </a:r>
            <a:r>
              <a:rPr lang="tr-TR" sz="2000" b="1" i="0" u="none" strike="noStrike" baseline="0" dirty="0">
                <a:latin typeface="TimesNewRomanBold"/>
              </a:rPr>
              <a:t>(Ek:RG-1/10/2021-31615) </a:t>
            </a:r>
            <a:r>
              <a:rPr lang="tr-TR" sz="2000" b="0" i="0" u="none" strike="noStrike" baseline="0" dirty="0">
                <a:latin typeface="TimesNewRomanRegular"/>
              </a:rPr>
              <a:t>Acil durum planı hazırlanırken kullanılabilecek örnek form Ek-1’de yer almaktadır.</a:t>
            </a:r>
            <a:endParaRPr lang="tr-TR" sz="3600" dirty="0"/>
          </a:p>
        </p:txBody>
      </p:sp>
    </p:spTree>
    <p:extLst>
      <p:ext uri="{BB962C8B-B14F-4D97-AF65-F5344CB8AC3E}">
        <p14:creationId xmlns:p14="http://schemas.microsoft.com/office/powerpoint/2010/main" val="27281862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BF186412-62E6-75D0-3B71-B36325AED9D9}"/>
              </a:ext>
            </a:extLst>
          </p:cNvPr>
          <p:cNvSpPr txBox="1"/>
          <p:nvPr/>
        </p:nvSpPr>
        <p:spPr>
          <a:xfrm>
            <a:off x="666319" y="275689"/>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800" b="1" dirty="0">
                <a:latin typeface="TimesNewRomanPS-BoldMT"/>
              </a:rPr>
              <a:t>4</a:t>
            </a:r>
            <a:r>
              <a:rPr lang="tr-TR" sz="2800" b="1" i="0" u="none" strike="noStrike" baseline="0" dirty="0">
                <a:latin typeface="TimesNewRomanPS-BoldMT"/>
              </a:rPr>
              <a:t>. TATBİKAT</a:t>
            </a:r>
            <a:endParaRPr lang="tr-TR" altLang="tr-TR" sz="2800" dirty="0">
              <a:solidFill>
                <a:schemeClr val="bg1"/>
              </a:solidFill>
            </a:endParaRPr>
          </a:p>
        </p:txBody>
      </p:sp>
      <p:sp>
        <p:nvSpPr>
          <p:cNvPr id="3" name="Metin kutusu 2">
            <a:extLst>
              <a:ext uri="{FF2B5EF4-FFF2-40B4-BE49-F238E27FC236}">
                <a16:creationId xmlns:a16="http://schemas.microsoft.com/office/drawing/2014/main" id="{1F537993-BE8E-4DD3-3720-CBB1976F30EF}"/>
              </a:ext>
            </a:extLst>
          </p:cNvPr>
          <p:cNvSpPr txBox="1"/>
          <p:nvPr/>
        </p:nvSpPr>
        <p:spPr>
          <a:xfrm>
            <a:off x="451494" y="1016404"/>
            <a:ext cx="7066750" cy="4524315"/>
          </a:xfrm>
          <a:prstGeom prst="rect">
            <a:avLst/>
          </a:prstGeom>
          <a:noFill/>
        </p:spPr>
        <p:txBody>
          <a:bodyPr wrap="square">
            <a:spAutoFit/>
          </a:bodyPr>
          <a:lstStyle/>
          <a:p>
            <a:pPr algn="l"/>
            <a:r>
              <a:rPr lang="tr-TR" sz="2400" b="1" i="0" u="none" strike="noStrike" baseline="0" dirty="0">
                <a:latin typeface="TimesNewRomanBold"/>
              </a:rPr>
              <a:t>MADDE 13 –</a:t>
            </a:r>
            <a:r>
              <a:rPr lang="tr-TR" sz="2400" b="0" i="0" u="none" strike="noStrike" baseline="0" dirty="0">
                <a:latin typeface="TimesNewRomanRegular"/>
              </a:rPr>
              <a:t>( 1) </a:t>
            </a:r>
            <a:r>
              <a:rPr lang="tr-TR" sz="2400" b="1" i="0" u="none" strike="noStrike" baseline="0" dirty="0">
                <a:latin typeface="TimesNewRomanBold"/>
              </a:rPr>
              <a:t>(Değişik:RG-1/10/2021-31615) </a:t>
            </a:r>
            <a:r>
              <a:rPr lang="tr-TR" sz="2400" b="0" i="0" u="none" strike="noStrike" baseline="0" dirty="0">
                <a:latin typeface="TimesNewRomanRegular"/>
              </a:rPr>
              <a:t>Hazırlanan acil durum planının uygulama adımlarının </a:t>
            </a:r>
            <a:r>
              <a:rPr lang="tr-TR" sz="2400" b="0" i="0" u="none" strike="noStrike" baseline="0" dirty="0">
                <a:solidFill>
                  <a:srgbClr val="FF0000"/>
                </a:solidFill>
                <a:latin typeface="TimesNewRomanRegular"/>
              </a:rPr>
              <a:t>düzenli olarak takip edilebilmesi </a:t>
            </a:r>
            <a:r>
              <a:rPr lang="tr-TR" sz="2400" b="0" i="0" u="none" strike="noStrike" baseline="0" dirty="0">
                <a:latin typeface="TimesNewRomanRegular"/>
              </a:rPr>
              <a:t>ve uygulanabilirliğinden </a:t>
            </a:r>
            <a:r>
              <a:rPr lang="tr-TR" sz="2400" b="0" i="0" u="none" strike="noStrike" baseline="0" dirty="0">
                <a:solidFill>
                  <a:srgbClr val="FF0000"/>
                </a:solidFill>
                <a:latin typeface="TimesNewRomanRegular"/>
              </a:rPr>
              <a:t>emin olunması </a:t>
            </a:r>
            <a:r>
              <a:rPr lang="tr-TR" sz="2400" b="0" i="0" u="none" strike="noStrike" baseline="0" dirty="0">
                <a:latin typeface="TimesNewRomanRegular"/>
              </a:rPr>
              <a:t>için işyerlerinde, ikinci fıkrada belirtilen süreleri aşmamak kaydıyla belirlenen periyotlarla tatbikat yapılır, denetlenir ve gözden geçirilerek gerekli </a:t>
            </a:r>
            <a:r>
              <a:rPr lang="tr-TR" sz="2400" b="1" i="0" u="none" strike="noStrike" baseline="0" dirty="0">
                <a:solidFill>
                  <a:srgbClr val="FF0000"/>
                </a:solidFill>
                <a:latin typeface="TimesNewRomanRegular"/>
              </a:rPr>
              <a:t>düzeltici ve önleyici tedbirler alınır.</a:t>
            </a:r>
            <a:r>
              <a:rPr lang="tr-TR" sz="2400" b="0" i="0" u="none" strike="noStrike" baseline="0" dirty="0">
                <a:latin typeface="TimesNewRomanRegular"/>
              </a:rPr>
              <a:t> Gerçekleştirilen tatbikatın </a:t>
            </a:r>
            <a:r>
              <a:rPr lang="tr-TR" sz="2400" b="0" i="0" u="none" strike="noStrike" baseline="0" dirty="0">
                <a:solidFill>
                  <a:srgbClr val="00B050"/>
                </a:solidFill>
                <a:latin typeface="TimesNewRomanRegular"/>
              </a:rPr>
              <a:t>tarihi, görülen eksiklikler ve bu eksiklikler doğrultusunda yapılacak düzenlemeleri içeren tatbikat formu </a:t>
            </a:r>
            <a:r>
              <a:rPr lang="tr-TR" sz="2400" b="0" i="0" u="none" strike="noStrike" baseline="0" dirty="0">
                <a:latin typeface="TimesNewRomanRegular"/>
              </a:rPr>
              <a:t>hazırlanır. Tatbikat formu hazırlanırken kullanılabilecek örnek form Ek-2’de yer almaktadır.</a:t>
            </a:r>
            <a:endParaRPr lang="tr-TR" sz="2400" dirty="0"/>
          </a:p>
        </p:txBody>
      </p:sp>
      <p:pic>
        <p:nvPicPr>
          <p:cNvPr id="4" name="Resim 3">
            <a:extLst>
              <a:ext uri="{FF2B5EF4-FFF2-40B4-BE49-F238E27FC236}">
                <a16:creationId xmlns:a16="http://schemas.microsoft.com/office/drawing/2014/main" id="{7D6E7748-47DA-DB5E-4F18-3EA9457E2882}"/>
              </a:ext>
            </a:extLst>
          </p:cNvPr>
          <p:cNvPicPr>
            <a:picLocks noChangeAspect="1"/>
          </p:cNvPicPr>
          <p:nvPr/>
        </p:nvPicPr>
        <p:blipFill>
          <a:blip r:embed="rId3"/>
          <a:stretch>
            <a:fillRect/>
          </a:stretch>
        </p:blipFill>
        <p:spPr>
          <a:xfrm>
            <a:off x="7277612" y="1865918"/>
            <a:ext cx="4732658" cy="2786292"/>
          </a:xfrm>
          <a:prstGeom prst="rect">
            <a:avLst/>
          </a:prstGeom>
        </p:spPr>
      </p:pic>
    </p:spTree>
    <p:extLst>
      <p:ext uri="{BB962C8B-B14F-4D97-AF65-F5344CB8AC3E}">
        <p14:creationId xmlns:p14="http://schemas.microsoft.com/office/powerpoint/2010/main" val="6670843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083" y="247899"/>
            <a:ext cx="11602453" cy="5158290"/>
          </a:xfrm>
        </p:spPr>
        <p:txBody>
          <a:bodyPr>
            <a:noAutofit/>
          </a:bodyPr>
          <a:lstStyle/>
          <a:p>
            <a:pPr marL="0" indent="0" algn="just">
              <a:buNone/>
            </a:pPr>
            <a:r>
              <a:rPr lang="tr-TR" b="1" i="0" dirty="0">
                <a:solidFill>
                  <a:srgbClr val="FF0000"/>
                </a:solidFill>
                <a:effectLst/>
                <a:latin typeface="Google Sans"/>
              </a:rPr>
              <a:t>TARAP, İRAP, TAMP ve TASİP arasındaki temel farklar şunlardır:</a:t>
            </a:r>
          </a:p>
          <a:p>
            <a:pPr marL="0" indent="0" algn="just">
              <a:buNone/>
            </a:pPr>
            <a:r>
              <a:rPr lang="tr-TR" sz="2400" b="1" i="0" dirty="0">
                <a:solidFill>
                  <a:srgbClr val="1F1F1F"/>
                </a:solidFill>
                <a:effectLst/>
                <a:latin typeface="Google Sans"/>
              </a:rPr>
              <a:t>Amaç: </a:t>
            </a:r>
            <a:r>
              <a:rPr lang="tr-TR" sz="2400" b="0" i="0" dirty="0" err="1">
                <a:solidFill>
                  <a:srgbClr val="1F1F1F"/>
                </a:solidFill>
                <a:effectLst/>
                <a:latin typeface="Google Sans"/>
              </a:rPr>
              <a:t>TARAP'ın</a:t>
            </a:r>
            <a:r>
              <a:rPr lang="tr-TR" sz="2400" b="0" i="0" dirty="0">
                <a:solidFill>
                  <a:srgbClr val="1F1F1F"/>
                </a:solidFill>
                <a:effectLst/>
                <a:latin typeface="Google Sans"/>
              </a:rPr>
              <a:t> amacı afet risklerini azaltmak ve afet yönetimini güçlendirmektir. </a:t>
            </a:r>
            <a:r>
              <a:rPr lang="tr-TR" sz="2400" b="0" i="0" dirty="0" err="1">
                <a:solidFill>
                  <a:srgbClr val="1F1F1F"/>
                </a:solidFill>
                <a:effectLst/>
                <a:latin typeface="Google Sans"/>
              </a:rPr>
              <a:t>İRAP'ın</a:t>
            </a:r>
            <a:r>
              <a:rPr lang="tr-TR" sz="2400" b="0" i="0" dirty="0">
                <a:solidFill>
                  <a:srgbClr val="1F1F1F"/>
                </a:solidFill>
                <a:effectLst/>
                <a:latin typeface="Google Sans"/>
              </a:rPr>
              <a:t> amacı il bazında afet risklerini belirlemek ve azaltmak için strateji ve eylemler belirlemektir. </a:t>
            </a:r>
            <a:r>
              <a:rPr lang="tr-TR" sz="2400" b="0" i="0" dirty="0" err="1">
                <a:solidFill>
                  <a:srgbClr val="1F1F1F"/>
                </a:solidFill>
                <a:effectLst/>
                <a:latin typeface="Google Sans"/>
              </a:rPr>
              <a:t>TAMP'ın</a:t>
            </a:r>
            <a:r>
              <a:rPr lang="tr-TR" sz="2400" b="0" i="0" dirty="0">
                <a:solidFill>
                  <a:srgbClr val="1F1F1F"/>
                </a:solidFill>
                <a:effectLst/>
                <a:latin typeface="Google Sans"/>
              </a:rPr>
              <a:t> amacı afetlere karşı müdahale çalışmalarının koordinasyonunu sağlamaktır. </a:t>
            </a:r>
            <a:r>
              <a:rPr lang="tr-TR" sz="2400" b="0" i="0" dirty="0" err="1">
                <a:solidFill>
                  <a:srgbClr val="1F1F1F"/>
                </a:solidFill>
                <a:effectLst/>
                <a:latin typeface="Google Sans"/>
              </a:rPr>
              <a:t>TASİP'in</a:t>
            </a:r>
            <a:r>
              <a:rPr lang="tr-TR" sz="2400" b="0" i="0" dirty="0">
                <a:solidFill>
                  <a:srgbClr val="1F1F1F"/>
                </a:solidFill>
                <a:effectLst/>
                <a:latin typeface="Google Sans"/>
              </a:rPr>
              <a:t> amacı ise afetlerden sonra zarar gören alanların yeniden inşası ve afet dayanıklılığının artırılmasıdır.</a:t>
            </a:r>
          </a:p>
          <a:p>
            <a:pPr marL="0" indent="0" algn="just">
              <a:buNone/>
            </a:pPr>
            <a:r>
              <a:rPr lang="tr-TR" sz="2400" b="1" i="0" dirty="0">
                <a:solidFill>
                  <a:srgbClr val="1F1F1F"/>
                </a:solidFill>
                <a:effectLst/>
                <a:latin typeface="Google Sans"/>
              </a:rPr>
              <a:t>Kapsam: </a:t>
            </a:r>
            <a:r>
              <a:rPr lang="tr-TR" sz="2400" b="0" i="0" dirty="0">
                <a:solidFill>
                  <a:srgbClr val="1F1F1F"/>
                </a:solidFill>
                <a:effectLst/>
                <a:latin typeface="Google Sans"/>
              </a:rPr>
              <a:t>TARAP ülke genelinde geçerlidir. </a:t>
            </a:r>
            <a:r>
              <a:rPr lang="tr-TR" sz="2400" b="0" i="0" dirty="0" err="1">
                <a:solidFill>
                  <a:srgbClr val="1F1F1F"/>
                </a:solidFill>
                <a:effectLst/>
                <a:latin typeface="Google Sans"/>
              </a:rPr>
              <a:t>İRAP’lar</a:t>
            </a:r>
            <a:r>
              <a:rPr lang="tr-TR" sz="2400" b="0" i="0" dirty="0">
                <a:solidFill>
                  <a:srgbClr val="1F1F1F"/>
                </a:solidFill>
                <a:effectLst/>
                <a:latin typeface="Google Sans"/>
              </a:rPr>
              <a:t> il bazında hazırlanırken, TAMP ve TASİP ülke genelinde geçerlidir.</a:t>
            </a:r>
          </a:p>
          <a:p>
            <a:pPr marL="0" indent="0" algn="just">
              <a:buNone/>
            </a:pPr>
            <a:r>
              <a:rPr lang="tr-TR" sz="2400" b="1" i="0" dirty="0">
                <a:solidFill>
                  <a:srgbClr val="1F1F1F"/>
                </a:solidFill>
                <a:effectLst/>
                <a:latin typeface="Google Sans"/>
              </a:rPr>
              <a:t>İçerik:</a:t>
            </a:r>
            <a:r>
              <a:rPr lang="tr-TR" sz="2400" b="0" i="0" dirty="0">
                <a:solidFill>
                  <a:srgbClr val="1F1F1F"/>
                </a:solidFill>
                <a:effectLst/>
                <a:latin typeface="Google Sans"/>
              </a:rPr>
              <a:t> TARAP afet risklerinin azaltılması için genel hedefler ve stratejiler belirlerken, </a:t>
            </a:r>
            <a:r>
              <a:rPr lang="tr-TR" sz="2400" b="0" i="0" dirty="0" err="1">
                <a:solidFill>
                  <a:srgbClr val="1F1F1F"/>
                </a:solidFill>
                <a:effectLst/>
                <a:latin typeface="Google Sans"/>
              </a:rPr>
              <a:t>İRAP’lar</a:t>
            </a:r>
            <a:r>
              <a:rPr lang="tr-TR" sz="2400" b="0" i="0" dirty="0">
                <a:solidFill>
                  <a:srgbClr val="1F1F1F"/>
                </a:solidFill>
                <a:effectLst/>
                <a:latin typeface="Google Sans"/>
              </a:rPr>
              <a:t> ilin afet risklerine göre özel hedefler ve eylemler belirler. TAMP afet türlerine göre farklı müdahale modülleri içerir. </a:t>
            </a:r>
            <a:r>
              <a:rPr lang="tr-TR" sz="2400" b="0" i="0" dirty="0" err="1">
                <a:solidFill>
                  <a:srgbClr val="1F1F1F"/>
                </a:solidFill>
                <a:effectLst/>
                <a:latin typeface="Google Sans"/>
              </a:rPr>
              <a:t>TASİP’ler</a:t>
            </a:r>
            <a:r>
              <a:rPr lang="tr-TR" sz="2400" b="0" i="0" dirty="0">
                <a:solidFill>
                  <a:srgbClr val="1F1F1F"/>
                </a:solidFill>
                <a:effectLst/>
                <a:latin typeface="Google Sans"/>
              </a:rPr>
              <a:t> ise afet sonrasında yapılacak çalışmaların önceliklerini, kaynak ihtiyaçlarını ve uygulanacak politikaları belirler.</a:t>
            </a:r>
          </a:p>
          <a:p>
            <a:pPr marL="0" indent="0" algn="just">
              <a:buNone/>
            </a:pPr>
            <a:r>
              <a:rPr lang="tr-TR" sz="2400" b="1" i="0" dirty="0">
                <a:solidFill>
                  <a:srgbClr val="1F1F1F"/>
                </a:solidFill>
                <a:effectLst/>
                <a:latin typeface="Google Sans"/>
              </a:rPr>
              <a:t>Süre: </a:t>
            </a:r>
            <a:r>
              <a:rPr lang="tr-TR" sz="2400" b="0" i="0" dirty="0">
                <a:solidFill>
                  <a:srgbClr val="1F1F1F"/>
                </a:solidFill>
                <a:effectLst/>
                <a:latin typeface="Google Sans"/>
              </a:rPr>
              <a:t>TARAP periyodik olarak güncellenirken, </a:t>
            </a:r>
            <a:r>
              <a:rPr lang="tr-TR" sz="2400" b="0" i="0" dirty="0" err="1">
                <a:solidFill>
                  <a:srgbClr val="1F1F1F"/>
                </a:solidFill>
                <a:effectLst/>
                <a:latin typeface="Google Sans"/>
              </a:rPr>
              <a:t>İRAP’lar</a:t>
            </a:r>
            <a:r>
              <a:rPr lang="tr-TR" sz="2400" b="0" i="0" dirty="0">
                <a:solidFill>
                  <a:srgbClr val="1F1F1F"/>
                </a:solidFill>
                <a:effectLst/>
                <a:latin typeface="Google Sans"/>
              </a:rPr>
              <a:t>, TAMP ve TASİP ihtiyaç durumunda güncellenir.</a:t>
            </a:r>
            <a:endParaRPr lang="en-US" sz="2400" dirty="0"/>
          </a:p>
        </p:txBody>
      </p:sp>
    </p:spTree>
    <p:extLst>
      <p:ext uri="{BB962C8B-B14F-4D97-AF65-F5344CB8AC3E}">
        <p14:creationId xmlns:p14="http://schemas.microsoft.com/office/powerpoint/2010/main" val="932884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C09227C-0981-8D46-F651-CBC483B07915}"/>
              </a:ext>
            </a:extLst>
          </p:cNvPr>
          <p:cNvSpPr txBox="1"/>
          <p:nvPr/>
        </p:nvSpPr>
        <p:spPr>
          <a:xfrm>
            <a:off x="488482" y="1067565"/>
            <a:ext cx="6278880" cy="3970318"/>
          </a:xfrm>
          <a:prstGeom prst="rect">
            <a:avLst/>
          </a:prstGeom>
          <a:noFill/>
        </p:spPr>
        <p:txBody>
          <a:bodyPr wrap="square">
            <a:spAutoFit/>
          </a:bodyPr>
          <a:lstStyle/>
          <a:p>
            <a:pPr algn="l"/>
            <a:r>
              <a:rPr lang="tr-TR" sz="2800" b="0" i="0" u="none" strike="noStrike" baseline="0" dirty="0">
                <a:latin typeface="TimesNewRomanRegular"/>
              </a:rPr>
              <a:t>(3) Gerçekleştirilen tatbikat neticesinde varsa </a:t>
            </a:r>
            <a:r>
              <a:rPr lang="tr-TR" sz="2800" b="0" i="0" u="none" strike="noStrike" baseline="0" dirty="0">
                <a:solidFill>
                  <a:srgbClr val="FF0000"/>
                </a:solidFill>
                <a:latin typeface="TimesNewRomanRegular"/>
              </a:rPr>
              <a:t>aksayan yönler ve kazanılan deneyimlere </a:t>
            </a:r>
            <a:r>
              <a:rPr lang="tr-TR" sz="2800" b="0" i="0" u="none" strike="noStrike" baseline="0" dirty="0">
                <a:latin typeface="TimesNewRomanRegular"/>
              </a:rPr>
              <a:t>göre acil durum planları gözden geçirilerek gerekli düzeltmeler yapılır.</a:t>
            </a:r>
          </a:p>
          <a:p>
            <a:pPr algn="l"/>
            <a:r>
              <a:rPr lang="tr-TR" sz="2800" b="0" i="0" u="none" strike="noStrike" baseline="0" dirty="0">
                <a:latin typeface="TimesNewRomanRegular"/>
              </a:rPr>
              <a:t>(4) </a:t>
            </a:r>
            <a:r>
              <a:rPr lang="tr-TR" sz="2800" b="1" i="0" u="none" strike="noStrike" baseline="0" dirty="0">
                <a:latin typeface="TimesNewRomanRegular"/>
              </a:rPr>
              <a:t>Birden fazla işyerinin bulunduğu </a:t>
            </a:r>
            <a:r>
              <a:rPr lang="tr-TR" sz="2800" b="0" i="0" u="none" strike="noStrike" baseline="0" dirty="0">
                <a:latin typeface="TimesNewRomanRegular"/>
              </a:rPr>
              <a:t>iş merkezleri, iş hanlarındaki işyerlerinde tatbikatlar yönetimin koordinasyonu ile yürütülür.</a:t>
            </a:r>
            <a:endParaRPr lang="tr-TR" sz="2800" dirty="0"/>
          </a:p>
        </p:txBody>
      </p:sp>
      <p:pic>
        <p:nvPicPr>
          <p:cNvPr id="3" name="Resim 2">
            <a:extLst>
              <a:ext uri="{FF2B5EF4-FFF2-40B4-BE49-F238E27FC236}">
                <a16:creationId xmlns:a16="http://schemas.microsoft.com/office/drawing/2014/main" id="{0830300D-8BE7-AF59-4AC3-3BEBE33C7B3B}"/>
              </a:ext>
            </a:extLst>
          </p:cNvPr>
          <p:cNvPicPr>
            <a:picLocks noChangeAspect="1"/>
          </p:cNvPicPr>
          <p:nvPr/>
        </p:nvPicPr>
        <p:blipFill>
          <a:blip r:embed="rId3"/>
          <a:stretch>
            <a:fillRect/>
          </a:stretch>
        </p:blipFill>
        <p:spPr>
          <a:xfrm>
            <a:off x="6906114" y="1067566"/>
            <a:ext cx="4777955" cy="3619046"/>
          </a:xfrm>
          <a:prstGeom prst="rect">
            <a:avLst/>
          </a:prstGeom>
        </p:spPr>
      </p:pic>
    </p:spTree>
    <p:extLst>
      <p:ext uri="{BB962C8B-B14F-4D97-AF65-F5344CB8AC3E}">
        <p14:creationId xmlns:p14="http://schemas.microsoft.com/office/powerpoint/2010/main" val="19876732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DFA6620-AE04-9F2C-2A10-CA0249D19A2C}"/>
              </a:ext>
            </a:extLst>
          </p:cNvPr>
          <p:cNvSpPr txBox="1"/>
          <p:nvPr/>
        </p:nvSpPr>
        <p:spPr>
          <a:xfrm>
            <a:off x="320040" y="1597317"/>
            <a:ext cx="11520730" cy="3539430"/>
          </a:xfrm>
          <a:prstGeom prst="rect">
            <a:avLst/>
          </a:prstGeom>
          <a:noFill/>
        </p:spPr>
        <p:txBody>
          <a:bodyPr wrap="square">
            <a:spAutoFit/>
          </a:bodyPr>
          <a:lstStyle/>
          <a:p>
            <a:pPr algn="l"/>
            <a:r>
              <a:rPr lang="tr-TR" sz="2800" b="1" i="0" u="none" strike="noStrike" baseline="0" dirty="0">
                <a:latin typeface="TimesNewRomanBold"/>
              </a:rPr>
              <a:t>MADDE 14 – </a:t>
            </a:r>
            <a:r>
              <a:rPr lang="tr-TR" sz="2800" b="0" i="0" u="none" strike="noStrike" baseline="0" dirty="0">
                <a:latin typeface="TimesNewRomanRegular"/>
              </a:rPr>
              <a:t>(1) İşyerinde </a:t>
            </a:r>
            <a:r>
              <a:rPr lang="tr-TR" sz="2800" b="1" i="0" u="none" strike="noStrike" baseline="0" dirty="0">
                <a:latin typeface="TimesNewRomanBold"/>
              </a:rPr>
              <a:t>(Ek ibare:RG-1/10/2021-31615) </a:t>
            </a:r>
            <a:r>
              <a:rPr lang="tr-TR" sz="2800" b="0" i="0" u="none" strike="noStrike" baseline="0" dirty="0">
                <a:latin typeface="TimesNewRomanRegular"/>
              </a:rPr>
              <a:t>veya yakın çevresinde, belirlenmiş olan acil durumları etkileyebilecek veya</a:t>
            </a:r>
          </a:p>
          <a:p>
            <a:pPr algn="l"/>
            <a:r>
              <a:rPr lang="tr-TR" sz="2800" b="0" i="0" u="none" strike="noStrike" baseline="0" dirty="0">
                <a:latin typeface="TimesNewRomanRegular"/>
              </a:rPr>
              <a:t>yeni acil durumların ortaya çıkmasına neden olacak değişikliklerin meydana gelmesi halinde </a:t>
            </a:r>
            <a:r>
              <a:rPr lang="tr-TR" sz="2800" b="1" i="0" u="none" strike="noStrike" baseline="0" dirty="0">
                <a:latin typeface="TimesNewRomanBold"/>
              </a:rPr>
              <a:t>(Mülga ibare:RG-1/10/2021-31615) </a:t>
            </a:r>
            <a:r>
              <a:rPr lang="tr-TR" sz="2800" b="0" i="0" u="none" strike="noStrike" baseline="0" dirty="0">
                <a:latin typeface="TimesNewRomanRegular"/>
              </a:rPr>
              <a:t>acil durum planı tamamen veya kısmen yenilenir.</a:t>
            </a:r>
          </a:p>
          <a:p>
            <a:pPr algn="l"/>
            <a:r>
              <a:rPr lang="tr-TR" sz="2800" b="0" i="0" u="none" strike="noStrike" baseline="0" dirty="0">
                <a:latin typeface="TimesNewRomanRegular"/>
              </a:rPr>
              <a:t>(2) Birinci fıkrada belirtilen durumlardan bağımsız olarak, hazırlanmış olan acil durum planları; </a:t>
            </a:r>
            <a:r>
              <a:rPr lang="tr-TR" sz="2800" b="0" i="0" u="none" strike="noStrike" baseline="0" dirty="0">
                <a:solidFill>
                  <a:srgbClr val="FF0000"/>
                </a:solidFill>
                <a:latin typeface="TimesNewRomanRegular"/>
              </a:rPr>
              <a:t>tehlike sınıfına göre </a:t>
            </a:r>
            <a:r>
              <a:rPr lang="tr-TR" sz="2800" b="0" i="0" u="none" strike="noStrike" baseline="0" dirty="0">
                <a:latin typeface="TimesNewRomanRegular"/>
              </a:rPr>
              <a:t>çok tehlikeli, tehlikeli ve az</a:t>
            </a:r>
          </a:p>
          <a:p>
            <a:pPr algn="l"/>
            <a:r>
              <a:rPr lang="tr-TR" sz="2800" b="0" i="0" u="none" strike="noStrike" baseline="0" dirty="0">
                <a:latin typeface="TimesNewRomanRegular"/>
              </a:rPr>
              <a:t>tehlikeli işyerlerinde sırasıyla </a:t>
            </a:r>
            <a:r>
              <a:rPr lang="tr-TR" sz="2800" b="1" i="0" u="none" strike="noStrike" spc="300" baseline="0" dirty="0">
                <a:latin typeface="TimesNewRomanRegular"/>
              </a:rPr>
              <a:t>en geç </a:t>
            </a:r>
            <a:r>
              <a:rPr lang="tr-TR" sz="2800" b="1" i="0" u="none" strike="noStrike" baseline="0" dirty="0">
                <a:solidFill>
                  <a:srgbClr val="FF0000"/>
                </a:solidFill>
                <a:latin typeface="TimesNewRomanRegular"/>
              </a:rPr>
              <a:t>iki, dört ve altı yılda </a:t>
            </a:r>
            <a:r>
              <a:rPr lang="tr-TR" sz="2800" b="0" i="0" u="none" strike="noStrike" baseline="0" dirty="0">
                <a:latin typeface="TimesNewRomanRegular"/>
              </a:rPr>
              <a:t>bir yenilenir.</a:t>
            </a:r>
            <a:endParaRPr lang="tr-TR" sz="2800" dirty="0"/>
          </a:p>
        </p:txBody>
      </p:sp>
      <p:sp>
        <p:nvSpPr>
          <p:cNvPr id="3" name="Metin kutusu 2">
            <a:extLst>
              <a:ext uri="{FF2B5EF4-FFF2-40B4-BE49-F238E27FC236}">
                <a16:creationId xmlns:a16="http://schemas.microsoft.com/office/drawing/2014/main" id="{1A98D0F2-676D-2BD5-66DB-115A68AF8BBF}"/>
              </a:ext>
            </a:extLst>
          </p:cNvPr>
          <p:cNvSpPr txBox="1"/>
          <p:nvPr/>
        </p:nvSpPr>
        <p:spPr>
          <a:xfrm>
            <a:off x="489855" y="628616"/>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800" b="1" dirty="0">
                <a:latin typeface="TimesNewRomanPS-BoldMT"/>
              </a:rPr>
              <a:t>5</a:t>
            </a:r>
            <a:r>
              <a:rPr lang="tr-TR" sz="2800" b="1" i="0" u="none" strike="noStrike" baseline="0" dirty="0">
                <a:latin typeface="TimesNewRomanPS-BoldMT"/>
              </a:rPr>
              <a:t>. ACİL DURUM PLANININ YENİLENMESİ</a:t>
            </a:r>
            <a:endParaRPr lang="tr-TR" altLang="tr-TR" sz="2800" dirty="0">
              <a:solidFill>
                <a:schemeClr val="bg1"/>
              </a:solidFill>
            </a:endParaRPr>
          </a:p>
        </p:txBody>
      </p:sp>
    </p:spTree>
    <p:extLst>
      <p:ext uri="{BB962C8B-B14F-4D97-AF65-F5344CB8AC3E}">
        <p14:creationId xmlns:p14="http://schemas.microsoft.com/office/powerpoint/2010/main" val="15763797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64E641FD-8A2F-9FB4-3A0F-EC854BD64C66}"/>
              </a:ext>
            </a:extLst>
          </p:cNvPr>
          <p:cNvSpPr txBox="1"/>
          <p:nvPr/>
        </p:nvSpPr>
        <p:spPr>
          <a:xfrm>
            <a:off x="329881" y="532363"/>
            <a:ext cx="11212290" cy="598339"/>
          </a:xfrm>
          <a:prstGeom prst="roundRect">
            <a:avLst/>
          </a:prstGeom>
        </p:spPr>
        <p:style>
          <a:lnRef idx="1">
            <a:schemeClr val="accent1"/>
          </a:lnRef>
          <a:fillRef idx="3">
            <a:schemeClr val="accent1"/>
          </a:fillRef>
          <a:effectRef idx="2">
            <a:schemeClr val="accent1"/>
          </a:effectRef>
          <a:fontRef idx="minor">
            <a:schemeClr val="lt1"/>
          </a:fontRef>
        </p:style>
        <p:txBody>
          <a:bodyPr spcFirstLastPara="0" vert="horz" wrap="square" lIns="0" tIns="22860" rIns="0" bIns="22860" numCol="1" spcCol="1270" anchor="ctr" anchorCtr="0">
            <a:noAutofit/>
          </a:bodyPr>
          <a:lstStyle/>
          <a:p>
            <a:pPr algn="ctr"/>
            <a:r>
              <a:rPr lang="tr-TR" sz="2800" b="1" i="0" u="none" strike="noStrike" baseline="0" dirty="0">
                <a:latin typeface="TimesNewRomanPS-BoldMT"/>
              </a:rPr>
              <a:t>6. ÇEŞİTLİ UYGULAMALAR</a:t>
            </a:r>
            <a:endParaRPr lang="tr-TR" altLang="tr-TR" sz="2800" dirty="0">
              <a:solidFill>
                <a:schemeClr val="bg1"/>
              </a:solidFill>
            </a:endParaRPr>
          </a:p>
        </p:txBody>
      </p:sp>
      <p:pic>
        <p:nvPicPr>
          <p:cNvPr id="3" name="Resim 2">
            <a:hlinkClick r:id="rId3" action="ppaction://hlinkfile"/>
            <a:extLst>
              <a:ext uri="{FF2B5EF4-FFF2-40B4-BE49-F238E27FC236}">
                <a16:creationId xmlns:a16="http://schemas.microsoft.com/office/drawing/2014/main" id="{B53D855F-12B6-C089-D519-7A536B410A0A}"/>
              </a:ext>
            </a:extLst>
          </p:cNvPr>
          <p:cNvPicPr>
            <a:picLocks noChangeAspect="1"/>
          </p:cNvPicPr>
          <p:nvPr/>
        </p:nvPicPr>
        <p:blipFill>
          <a:blip r:embed="rId4"/>
          <a:stretch>
            <a:fillRect/>
          </a:stretch>
        </p:blipFill>
        <p:spPr>
          <a:xfrm>
            <a:off x="598078" y="1149469"/>
            <a:ext cx="2847540" cy="4064216"/>
          </a:xfrm>
          <a:prstGeom prst="rect">
            <a:avLst/>
          </a:prstGeom>
        </p:spPr>
      </p:pic>
      <p:pic>
        <p:nvPicPr>
          <p:cNvPr id="4" name="Resim 3">
            <a:hlinkClick r:id="rId5" action="ppaction://hlinkfile"/>
            <a:extLst>
              <a:ext uri="{FF2B5EF4-FFF2-40B4-BE49-F238E27FC236}">
                <a16:creationId xmlns:a16="http://schemas.microsoft.com/office/drawing/2014/main" id="{A6B36369-6EAE-76F2-5AA1-4B0EE0D1581C}"/>
              </a:ext>
            </a:extLst>
          </p:cNvPr>
          <p:cNvPicPr>
            <a:picLocks noChangeAspect="1"/>
          </p:cNvPicPr>
          <p:nvPr/>
        </p:nvPicPr>
        <p:blipFill>
          <a:blip r:embed="rId6"/>
          <a:stretch>
            <a:fillRect/>
          </a:stretch>
        </p:blipFill>
        <p:spPr>
          <a:xfrm>
            <a:off x="4839706" y="1507869"/>
            <a:ext cx="5266820" cy="2983104"/>
          </a:xfrm>
          <a:prstGeom prst="rect">
            <a:avLst/>
          </a:prstGeom>
        </p:spPr>
      </p:pic>
    </p:spTree>
    <p:extLst>
      <p:ext uri="{BB962C8B-B14F-4D97-AF65-F5344CB8AC3E}">
        <p14:creationId xmlns:p14="http://schemas.microsoft.com/office/powerpoint/2010/main" val="23095366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723" y="3429000"/>
            <a:ext cx="6096000" cy="646331"/>
          </a:xfrm>
          <a:prstGeom prst="rect">
            <a:avLst/>
          </a:prstGeom>
        </p:spPr>
        <p:txBody>
          <a:bodyPr>
            <a:spAutoFit/>
          </a:bodyPr>
          <a:lstStyle/>
          <a:p>
            <a:pPr algn="r"/>
            <a:r>
              <a:rPr lang="en-US" sz="3600" b="1" dirty="0" err="1">
                <a:solidFill>
                  <a:schemeClr val="accent1">
                    <a:lumMod val="75000"/>
                  </a:schemeClr>
                </a:solidFill>
              </a:rPr>
              <a:t>Dinlediğiniz</a:t>
            </a:r>
            <a:r>
              <a:rPr lang="en-US" sz="3600" b="1" dirty="0">
                <a:solidFill>
                  <a:schemeClr val="accent1">
                    <a:lumMod val="75000"/>
                  </a:schemeClr>
                </a:solidFill>
              </a:rPr>
              <a:t> </a:t>
            </a:r>
            <a:r>
              <a:rPr lang="en-US" sz="3600" b="1" dirty="0" err="1">
                <a:solidFill>
                  <a:schemeClr val="accent1">
                    <a:lumMod val="75000"/>
                  </a:schemeClr>
                </a:solidFill>
              </a:rPr>
              <a:t>için</a:t>
            </a:r>
            <a:r>
              <a:rPr lang="en-US" sz="3600" b="1" dirty="0">
                <a:solidFill>
                  <a:schemeClr val="accent1">
                    <a:lumMod val="75000"/>
                  </a:schemeClr>
                </a:solidFill>
              </a:rPr>
              <a:t> </a:t>
            </a:r>
            <a:r>
              <a:rPr lang="en-US" sz="3600" b="1" dirty="0" err="1">
                <a:solidFill>
                  <a:schemeClr val="accent1">
                    <a:lumMod val="75000"/>
                  </a:schemeClr>
                </a:solidFill>
              </a:rPr>
              <a:t>teşekkürler</a:t>
            </a:r>
            <a:endParaRPr lang="tr-TR" sz="3600" b="1" dirty="0">
              <a:solidFill>
                <a:schemeClr val="accent1">
                  <a:lumMod val="75000"/>
                </a:schemeClr>
              </a:solidFill>
            </a:endParaRPr>
          </a:p>
        </p:txBody>
      </p:sp>
    </p:spTree>
    <p:extLst>
      <p:ext uri="{BB962C8B-B14F-4D97-AF65-F5344CB8AC3E}">
        <p14:creationId xmlns:p14="http://schemas.microsoft.com/office/powerpoint/2010/main" val="367119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21" y="417931"/>
            <a:ext cx="10515600" cy="4351338"/>
          </a:xfrm>
        </p:spPr>
        <p:txBody>
          <a:bodyPr>
            <a:normAutofit lnSpcReduction="10000"/>
          </a:bodyPr>
          <a:lstStyle/>
          <a:p>
            <a:pPr marL="0" indent="0" algn="l">
              <a:buNone/>
            </a:pPr>
            <a:r>
              <a:rPr lang="tr-TR" b="0" i="0" dirty="0">
                <a:solidFill>
                  <a:srgbClr val="1F1F1F"/>
                </a:solidFill>
                <a:effectLst/>
                <a:latin typeface="Google Sans"/>
              </a:rPr>
              <a:t>Afet ve acil durum, insan ve çevre üzerinde yıkıcı etkiler bırakan, doğal veya insan kaynaklı olaylardır. Ancak, iki kavram arasındaki temel farklar şunlardır:</a:t>
            </a:r>
          </a:p>
          <a:p>
            <a:pPr algn="l">
              <a:buFont typeface="Arial" panose="020B0604020202020204" pitchFamily="34" charset="0"/>
              <a:buChar char="•"/>
            </a:pPr>
            <a:r>
              <a:rPr lang="tr-TR" b="1" i="0" dirty="0">
                <a:solidFill>
                  <a:srgbClr val="1F1F1F"/>
                </a:solidFill>
                <a:effectLst/>
                <a:latin typeface="Google Sans"/>
              </a:rPr>
              <a:t>Afet,</a:t>
            </a:r>
            <a:r>
              <a:rPr lang="tr-TR" b="0" i="0" dirty="0">
                <a:solidFill>
                  <a:srgbClr val="1F1F1F"/>
                </a:solidFill>
                <a:effectLst/>
                <a:latin typeface="Google Sans"/>
              </a:rPr>
              <a:t> geniş bir alanı etkileyen ve mevcut kaynakların müdahaleye yetersiz kaldığı yıkıcı bir olaydır. Afetlerin boyutu, etkisi ve süresi değişebilir. Örneğin, bir deprem, sel veya yangın afet olarak kabul edilebilir. </a:t>
            </a:r>
          </a:p>
          <a:p>
            <a:pPr algn="l">
              <a:buFont typeface="Arial" panose="020B0604020202020204" pitchFamily="34" charset="0"/>
              <a:buChar char="•"/>
            </a:pPr>
            <a:r>
              <a:rPr lang="tr-TR" b="1" i="0" dirty="0">
                <a:solidFill>
                  <a:srgbClr val="1F1F1F"/>
                </a:solidFill>
                <a:effectLst/>
                <a:latin typeface="Google Sans"/>
              </a:rPr>
              <a:t>Acil durum ise</a:t>
            </a:r>
            <a:r>
              <a:rPr lang="tr-TR" b="0" i="0" dirty="0">
                <a:solidFill>
                  <a:srgbClr val="1F1F1F"/>
                </a:solidFill>
                <a:effectLst/>
                <a:latin typeface="Google Sans"/>
              </a:rPr>
              <a:t>, insan, mal veya çevreyi korumak için acil müdahaleyi gerektiren, yerel imkanlar ile baş edilebilen bir olaydır. Acil durumların boyutu, etkisi ve süresi genellikle daha küçüktür. Örneğin, bir trafik kazası, yangın veya patlama acil durum olarak kabul edilebilir. </a:t>
            </a:r>
          </a:p>
          <a:p>
            <a:pPr marL="0" indent="0" algn="just">
              <a:buNone/>
            </a:pPr>
            <a:endParaRPr lang="en-US" sz="2000" dirty="0"/>
          </a:p>
        </p:txBody>
      </p:sp>
    </p:spTree>
    <p:extLst>
      <p:ext uri="{BB962C8B-B14F-4D97-AF65-F5344CB8AC3E}">
        <p14:creationId xmlns:p14="http://schemas.microsoft.com/office/powerpoint/2010/main" val="331384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20" y="417931"/>
            <a:ext cx="10876547" cy="4351338"/>
          </a:xfrm>
        </p:spPr>
        <p:txBody>
          <a:bodyPr>
            <a:normAutofit lnSpcReduction="10000"/>
          </a:bodyPr>
          <a:lstStyle/>
          <a:p>
            <a:pPr marL="0" indent="0" algn="l">
              <a:buNone/>
            </a:pPr>
            <a:r>
              <a:rPr lang="tr-TR" b="0" i="0" dirty="0">
                <a:solidFill>
                  <a:srgbClr val="1F1F1F"/>
                </a:solidFill>
                <a:effectLst/>
                <a:latin typeface="Google Sans"/>
              </a:rPr>
              <a:t>Afet ve acil durum arasındaki diğer bazı farklar şunlardır:</a:t>
            </a:r>
          </a:p>
          <a:p>
            <a:pPr algn="l">
              <a:buFont typeface="Arial" panose="020B0604020202020204" pitchFamily="34" charset="0"/>
              <a:buChar char="•"/>
            </a:pPr>
            <a:r>
              <a:rPr lang="tr-TR" b="0" i="0" dirty="0">
                <a:solidFill>
                  <a:srgbClr val="1F1F1F"/>
                </a:solidFill>
                <a:effectLst/>
                <a:latin typeface="Google Sans"/>
              </a:rPr>
              <a:t>Afetlerin </a:t>
            </a:r>
            <a:r>
              <a:rPr lang="tr-TR" b="1" i="1" dirty="0">
                <a:solidFill>
                  <a:srgbClr val="1F1F1F"/>
                </a:solidFill>
                <a:effectLst/>
                <a:latin typeface="Google Sans"/>
              </a:rPr>
              <a:t>etkileri </a:t>
            </a:r>
            <a:r>
              <a:rPr lang="tr-TR" b="0" i="0" dirty="0">
                <a:solidFill>
                  <a:srgbClr val="1F1F1F"/>
                </a:solidFill>
                <a:effectLst/>
                <a:latin typeface="Google Sans"/>
              </a:rPr>
              <a:t>genellikle </a:t>
            </a:r>
            <a:r>
              <a:rPr lang="tr-TR" b="1" i="1" dirty="0">
                <a:solidFill>
                  <a:srgbClr val="1F1F1F"/>
                </a:solidFill>
                <a:effectLst/>
                <a:latin typeface="Google Sans"/>
              </a:rPr>
              <a:t>daha uzun sürelidir</a:t>
            </a:r>
            <a:r>
              <a:rPr lang="tr-TR" b="0" i="0" dirty="0">
                <a:solidFill>
                  <a:srgbClr val="1F1F1F"/>
                </a:solidFill>
                <a:effectLst/>
                <a:latin typeface="Google Sans"/>
              </a:rPr>
              <a:t>. Acil durumların etkileri ise genellikle daha kısa sürelidir.</a:t>
            </a:r>
          </a:p>
          <a:p>
            <a:pPr algn="l">
              <a:buFont typeface="Arial" panose="020B0604020202020204" pitchFamily="34" charset="0"/>
              <a:buChar char="•"/>
            </a:pPr>
            <a:r>
              <a:rPr lang="tr-TR" b="0" i="0" dirty="0">
                <a:solidFill>
                  <a:srgbClr val="1F1F1F"/>
                </a:solidFill>
                <a:effectLst/>
                <a:latin typeface="Google Sans"/>
              </a:rPr>
              <a:t>Afetlerin etkileri, </a:t>
            </a:r>
            <a:r>
              <a:rPr lang="tr-TR" b="1" i="1" dirty="0">
                <a:solidFill>
                  <a:srgbClr val="1F1F1F"/>
                </a:solidFill>
                <a:effectLst/>
                <a:latin typeface="Google Sans"/>
              </a:rPr>
              <a:t>geniş bir alanı kapsar</a:t>
            </a:r>
            <a:r>
              <a:rPr lang="tr-TR" b="0" i="0" dirty="0">
                <a:solidFill>
                  <a:srgbClr val="1F1F1F"/>
                </a:solidFill>
                <a:effectLst/>
                <a:latin typeface="Google Sans"/>
              </a:rPr>
              <a:t>. Acil durumların etkileri ise genellikle daha küçük bir alanı kapsar.</a:t>
            </a:r>
          </a:p>
          <a:p>
            <a:pPr algn="l">
              <a:buFont typeface="Arial" panose="020B0604020202020204" pitchFamily="34" charset="0"/>
              <a:buChar char="•"/>
            </a:pPr>
            <a:r>
              <a:rPr lang="tr-TR" b="0" i="0" dirty="0">
                <a:solidFill>
                  <a:srgbClr val="1F1F1F"/>
                </a:solidFill>
                <a:effectLst/>
                <a:latin typeface="Google Sans"/>
              </a:rPr>
              <a:t>Afetlere karşı, genellikle </a:t>
            </a:r>
            <a:r>
              <a:rPr lang="tr-TR" b="1" i="1" dirty="0">
                <a:solidFill>
                  <a:srgbClr val="1F1F1F"/>
                </a:solidFill>
                <a:effectLst/>
                <a:latin typeface="Google Sans"/>
              </a:rPr>
              <a:t>önleyici tedbirler almak daha zordur</a:t>
            </a:r>
            <a:r>
              <a:rPr lang="tr-TR" b="0" i="0" dirty="0">
                <a:solidFill>
                  <a:srgbClr val="1F1F1F"/>
                </a:solidFill>
                <a:effectLst/>
                <a:latin typeface="Google Sans"/>
              </a:rPr>
              <a:t>. Acil durumlara karşı ise, genellikle önleyici tedbirler almak daha kolaydır.</a:t>
            </a:r>
          </a:p>
          <a:p>
            <a:pPr marL="0" indent="0" algn="l">
              <a:buNone/>
            </a:pPr>
            <a:r>
              <a:rPr lang="tr-TR" b="0" i="0" dirty="0">
                <a:solidFill>
                  <a:srgbClr val="1F1F1F"/>
                </a:solidFill>
                <a:effectLst/>
                <a:latin typeface="Google Sans"/>
              </a:rPr>
              <a:t>Afet ve acil durum yönetimi, afetlerin ve acil durumların etkilerini azaltmak için alınan önlemleri kapsar. Afet ve acil durum yönetiminin temel amacı, can ve mal kaybını önlemek ve yaşam kalitesini korumaktır.</a:t>
            </a:r>
          </a:p>
          <a:p>
            <a:pPr marL="0" indent="0" algn="just">
              <a:buNone/>
            </a:pPr>
            <a:endParaRPr lang="en-US" sz="2000" dirty="0"/>
          </a:p>
        </p:txBody>
      </p:sp>
    </p:spTree>
    <p:extLst>
      <p:ext uri="{BB962C8B-B14F-4D97-AF65-F5344CB8AC3E}">
        <p14:creationId xmlns:p14="http://schemas.microsoft.com/office/powerpoint/2010/main" val="138534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0F94C828-6340-E3B9-469F-87D2AA6F31B7}"/>
              </a:ext>
            </a:extLst>
          </p:cNvPr>
          <p:cNvSpPr txBox="1"/>
          <p:nvPr/>
        </p:nvSpPr>
        <p:spPr>
          <a:xfrm>
            <a:off x="1003698" y="1572697"/>
            <a:ext cx="6093618" cy="707886"/>
          </a:xfrm>
          <a:prstGeom prst="rect">
            <a:avLst/>
          </a:prstGeom>
          <a:noFill/>
        </p:spPr>
        <p:txBody>
          <a:bodyPr wrap="square">
            <a:spAutoFit/>
          </a:bodyPr>
          <a:lstStyle/>
          <a:p>
            <a:pPr algn="ctr"/>
            <a:r>
              <a:rPr lang="tr-TR" sz="4000" b="1" i="0" u="none" strike="noStrike" baseline="0" dirty="0">
                <a:solidFill>
                  <a:srgbClr val="0070C0"/>
                </a:solidFill>
                <a:latin typeface="TimesNewRomanPSMT"/>
              </a:rPr>
              <a:t>1.GENEL BİLGİLER</a:t>
            </a:r>
            <a:endParaRPr lang="tr-TR" sz="4000" b="1" dirty="0">
              <a:solidFill>
                <a:srgbClr val="0070C0"/>
              </a:solidFill>
            </a:endParaRPr>
          </a:p>
        </p:txBody>
      </p:sp>
      <p:sp>
        <p:nvSpPr>
          <p:cNvPr id="9" name="Metin kutusu 8">
            <a:extLst>
              <a:ext uri="{FF2B5EF4-FFF2-40B4-BE49-F238E27FC236}">
                <a16:creationId xmlns:a16="http://schemas.microsoft.com/office/drawing/2014/main" id="{01F3C1FD-50D6-026D-51DD-9153BA27A8A1}"/>
              </a:ext>
            </a:extLst>
          </p:cNvPr>
          <p:cNvSpPr txBox="1"/>
          <p:nvPr/>
        </p:nvSpPr>
        <p:spPr>
          <a:xfrm>
            <a:off x="3275410" y="2401372"/>
            <a:ext cx="6093618" cy="523220"/>
          </a:xfrm>
          <a:prstGeom prst="rect">
            <a:avLst/>
          </a:prstGeom>
          <a:noFill/>
        </p:spPr>
        <p:txBody>
          <a:bodyPr wrap="square">
            <a:spAutoFit/>
          </a:bodyPr>
          <a:lstStyle/>
          <a:p>
            <a:r>
              <a:rPr lang="tr-TR" sz="2800" b="0" i="0" u="none" strike="noStrike" baseline="0" dirty="0">
                <a:solidFill>
                  <a:srgbClr val="FF0000"/>
                </a:solidFill>
                <a:latin typeface="TimesNewRomanPSMT"/>
              </a:rPr>
              <a:t>1.1 ACİL DURUM</a:t>
            </a:r>
            <a:endParaRPr lang="tr-TR" sz="2800" dirty="0">
              <a:solidFill>
                <a:srgbClr val="FF0000"/>
              </a:solidFill>
            </a:endParaRPr>
          </a:p>
        </p:txBody>
      </p:sp>
      <p:sp>
        <p:nvSpPr>
          <p:cNvPr id="10" name="Metin kutusu 9">
            <a:extLst>
              <a:ext uri="{FF2B5EF4-FFF2-40B4-BE49-F238E27FC236}">
                <a16:creationId xmlns:a16="http://schemas.microsoft.com/office/drawing/2014/main" id="{93136881-167D-C2DC-F5A5-69F4E2C1696B}"/>
              </a:ext>
            </a:extLst>
          </p:cNvPr>
          <p:cNvSpPr txBox="1"/>
          <p:nvPr/>
        </p:nvSpPr>
        <p:spPr>
          <a:xfrm>
            <a:off x="3275410" y="2967335"/>
            <a:ext cx="6093618" cy="523220"/>
          </a:xfrm>
          <a:prstGeom prst="rect">
            <a:avLst/>
          </a:prstGeom>
          <a:noFill/>
        </p:spPr>
        <p:txBody>
          <a:bodyPr wrap="square">
            <a:spAutoFit/>
          </a:bodyPr>
          <a:lstStyle/>
          <a:p>
            <a:r>
              <a:rPr lang="tr-TR" sz="2800" dirty="0">
                <a:solidFill>
                  <a:srgbClr val="FF0000"/>
                </a:solidFill>
                <a:latin typeface="TimesNewRomanPSMT"/>
              </a:rPr>
              <a:t>1.2 ACİL DURUM PLANI</a:t>
            </a:r>
          </a:p>
        </p:txBody>
      </p:sp>
      <p:sp>
        <p:nvSpPr>
          <p:cNvPr id="11" name="Metin kutusu 10">
            <a:extLst>
              <a:ext uri="{FF2B5EF4-FFF2-40B4-BE49-F238E27FC236}">
                <a16:creationId xmlns:a16="http://schemas.microsoft.com/office/drawing/2014/main" id="{30E1EB4D-8F6F-D8AF-6A99-B0C85BC2E463}"/>
              </a:ext>
            </a:extLst>
          </p:cNvPr>
          <p:cNvSpPr txBox="1"/>
          <p:nvPr/>
        </p:nvSpPr>
        <p:spPr>
          <a:xfrm>
            <a:off x="3275410" y="3533298"/>
            <a:ext cx="6093618" cy="523220"/>
          </a:xfrm>
          <a:prstGeom prst="rect">
            <a:avLst/>
          </a:prstGeom>
          <a:noFill/>
        </p:spPr>
        <p:txBody>
          <a:bodyPr wrap="square">
            <a:spAutoFit/>
          </a:bodyPr>
          <a:lstStyle/>
          <a:p>
            <a:r>
              <a:rPr lang="tr-TR" sz="2800" dirty="0">
                <a:solidFill>
                  <a:srgbClr val="FF0000"/>
                </a:solidFill>
                <a:latin typeface="TimesNewRomanPSMT"/>
              </a:rPr>
              <a:t>1.3 ACİL DURUM YÖNETİMİ</a:t>
            </a:r>
          </a:p>
        </p:txBody>
      </p:sp>
      <p:pic>
        <p:nvPicPr>
          <p:cNvPr id="12" name="Resim 11">
            <a:extLst>
              <a:ext uri="{FF2B5EF4-FFF2-40B4-BE49-F238E27FC236}">
                <a16:creationId xmlns:a16="http://schemas.microsoft.com/office/drawing/2014/main" id="{D6F68A83-8AF3-6C16-BBD3-080A968F43AC}"/>
              </a:ext>
            </a:extLst>
          </p:cNvPr>
          <p:cNvPicPr>
            <a:picLocks noChangeAspect="1"/>
          </p:cNvPicPr>
          <p:nvPr/>
        </p:nvPicPr>
        <p:blipFill>
          <a:blip r:embed="rId3"/>
          <a:stretch>
            <a:fillRect/>
          </a:stretch>
        </p:blipFill>
        <p:spPr>
          <a:xfrm>
            <a:off x="8166697" y="1781269"/>
            <a:ext cx="3802455" cy="3295461"/>
          </a:xfrm>
          <a:prstGeom prst="rect">
            <a:avLst/>
          </a:prstGeom>
        </p:spPr>
      </p:pic>
    </p:spTree>
    <p:extLst>
      <p:ext uri="{BB962C8B-B14F-4D97-AF65-F5344CB8AC3E}">
        <p14:creationId xmlns:p14="http://schemas.microsoft.com/office/powerpoint/2010/main" val="487123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2381</TotalTime>
  <Words>3828</Words>
  <Application>Microsoft Office PowerPoint</Application>
  <PresentationFormat>Geniş ekran</PresentationFormat>
  <Paragraphs>337</Paragraphs>
  <Slides>63</Slides>
  <Notes>59</Notes>
  <HiddenSlides>0</HiddenSlides>
  <MMClips>0</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63</vt:i4>
      </vt:variant>
    </vt:vector>
  </HeadingPairs>
  <TitlesOfParts>
    <vt:vector size="79" baseType="lpstr">
      <vt:lpstr>Arial</vt:lpstr>
      <vt:lpstr>Calibri</vt:lpstr>
      <vt:lpstr>Calibri Light</vt:lpstr>
      <vt:lpstr>Corbel</vt:lpstr>
      <vt:lpstr>Google Sans</vt:lpstr>
      <vt:lpstr>Roboto</vt:lpstr>
      <vt:lpstr>Segoe UI</vt:lpstr>
      <vt:lpstr>Times New Roman</vt:lpstr>
      <vt:lpstr>TimesNewRomanBold</vt:lpstr>
      <vt:lpstr>TimesNewRomanPS-BoldMT</vt:lpstr>
      <vt:lpstr>TimesNewRomanPSMT</vt:lpstr>
      <vt:lpstr>TimesNewRomanRegular</vt:lpstr>
      <vt:lpstr>Tw Cen MT</vt:lpstr>
      <vt:lpstr>Wingdings</vt:lpstr>
      <vt:lpstr>Wingdings-Regular</vt:lpstr>
      <vt:lpstr>Office Theme</vt:lpstr>
      <vt:lpstr>TESK UNICEF ÇOCUK HAKLARI VE İŞ İLKELERİ PROGRAMI </vt:lpstr>
      <vt:lpstr>PowerPoint Sunusu</vt:lpstr>
      <vt:lpstr> AFET YÖNETİMİ </vt:lpstr>
      <vt:lpstr>MEB AKUB  (Milli Eğitim Bakanlığı Arama Kurtarma Birliği) </vt:lpstr>
      <vt:lpstr>MEB AKUB  (Milli Eğitim Bakanlığı Arama Kurtarma Birliği)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TESK UNICEF ÇOCUK HAKLARI VE İŞ İLKELERİ PROGRAMI</dc:title>
  <dc:creator>Neslihan Körpe</dc:creator>
  <cp:lastModifiedBy>Burçin AKINBİNGÖL</cp:lastModifiedBy>
  <cp:revision>23</cp:revision>
  <dcterms:created xsi:type="dcterms:W3CDTF">2023-11-07T12:10:49Z</dcterms:created>
  <dcterms:modified xsi:type="dcterms:W3CDTF">2023-12-12T20:03:33Z</dcterms:modified>
</cp:coreProperties>
</file>