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281" r:id="rId4"/>
    <p:sldId id="282" r:id="rId5"/>
    <p:sldId id="283" r:id="rId6"/>
    <p:sldId id="284" r:id="rId7"/>
    <p:sldId id="285" r:id="rId8"/>
    <p:sldId id="286" r:id="rId9"/>
    <p:sldId id="287" r:id="rId10"/>
    <p:sldId id="288" r:id="rId11"/>
    <p:sldId id="289" r:id="rId12"/>
    <p:sldId id="290" r:id="rId13"/>
    <p:sldId id="291" r:id="rId14"/>
    <p:sldId id="292" r:id="rId15"/>
    <p:sldId id="313"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280" r:id="rId37"/>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0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F8EDB8-28D6-4F26-9595-4588058E4964}" v="42" dt="2024-08-12T10:42:19.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58"/>
    <p:restoredTop sz="94626"/>
  </p:normalViewPr>
  <p:slideViewPr>
    <p:cSldViewPr snapToGrid="0">
      <p:cViewPr varScale="1">
        <p:scale>
          <a:sx n="59" d="100"/>
          <a:sy n="59" d="100"/>
        </p:scale>
        <p:origin x="118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14E95-2BAA-2C43-8756-CC790E5E71E9}" type="datetimeFigureOut">
              <a:rPr lang="en-TR" smtClean="0"/>
              <a:t>08/12/2024</a:t>
            </a:fld>
            <a:endParaRPr lang="en-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2E3F0-B9A2-FD44-B5D4-CCD5D9868235}" type="slidenum">
              <a:rPr lang="en-TR" smtClean="0"/>
              <a:t>‹#›</a:t>
            </a:fld>
            <a:endParaRPr lang="en-TR"/>
          </a:p>
        </p:txBody>
      </p:sp>
    </p:spTree>
    <p:extLst>
      <p:ext uri="{BB962C8B-B14F-4D97-AF65-F5344CB8AC3E}">
        <p14:creationId xmlns:p14="http://schemas.microsoft.com/office/powerpoint/2010/main" val="4255404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6401-1B6C-D546-E238-7FA239EB99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A5D7FBC9-127A-144D-D567-8D1DB856BE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TR" dirty="0"/>
          </a:p>
        </p:txBody>
      </p:sp>
      <p:sp>
        <p:nvSpPr>
          <p:cNvPr id="4" name="Date Placeholder 3">
            <a:extLst>
              <a:ext uri="{FF2B5EF4-FFF2-40B4-BE49-F238E27FC236}">
                <a16:creationId xmlns:a16="http://schemas.microsoft.com/office/drawing/2014/main" id="{C8199978-3577-B3CD-4C01-B14ED0DBAB8A}"/>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5" name="Footer Placeholder 4">
            <a:extLst>
              <a:ext uri="{FF2B5EF4-FFF2-40B4-BE49-F238E27FC236}">
                <a16:creationId xmlns:a16="http://schemas.microsoft.com/office/drawing/2014/main" id="{41CDCCF2-5700-3B56-4C1E-FF79A45BCDFC}"/>
              </a:ext>
            </a:extLst>
          </p:cNvPr>
          <p:cNvSpPr>
            <a:spLocks noGrp="1"/>
          </p:cNvSpPr>
          <p:nvPr>
            <p:ph type="ftr" sz="quarter" idx="11"/>
          </p:nvPr>
        </p:nvSpPr>
        <p:spPr/>
        <p:txBody>
          <a:bodyPr/>
          <a:lstStyle/>
          <a:p>
            <a:endParaRPr lang="en-TR" dirty="0"/>
          </a:p>
        </p:txBody>
      </p:sp>
      <p:sp>
        <p:nvSpPr>
          <p:cNvPr id="6" name="Slide Number Placeholder 5">
            <a:extLst>
              <a:ext uri="{FF2B5EF4-FFF2-40B4-BE49-F238E27FC236}">
                <a16:creationId xmlns:a16="http://schemas.microsoft.com/office/drawing/2014/main" id="{9B59009F-EE94-F2AF-2E6D-73AE14CE32DF}"/>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23997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2FBF-30D3-4B82-8492-1E0806DCE10D}"/>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63BE2C4B-EEBC-05B4-6625-68AB134ADD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882B287D-7EAD-E44D-47A0-3BE575EC9C0C}"/>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5" name="Footer Placeholder 4">
            <a:extLst>
              <a:ext uri="{FF2B5EF4-FFF2-40B4-BE49-F238E27FC236}">
                <a16:creationId xmlns:a16="http://schemas.microsoft.com/office/drawing/2014/main" id="{F22F892C-41B0-804A-F006-E74E4D95C708}"/>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5E3CB936-CAC3-7968-E096-B9BD2864924C}"/>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381295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12A92-ECC5-4B88-3EEE-48B3EF5851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9E047898-E30A-ACF0-44F0-23ABFA3659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27B14B4F-D940-7429-86E8-B40A394FC4A2}"/>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5" name="Footer Placeholder 4">
            <a:extLst>
              <a:ext uri="{FF2B5EF4-FFF2-40B4-BE49-F238E27FC236}">
                <a16:creationId xmlns:a16="http://schemas.microsoft.com/office/drawing/2014/main" id="{D72BEE22-B8B2-2B12-D45D-FE4BFD36C1BE}"/>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75C2D10B-21CE-6309-EBA6-0BC297A54B0D}"/>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226308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212F7-1A40-F7CA-44A4-4D9D3DBBA109}"/>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88CE287C-4FEB-A813-8238-0681EF04DA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C17C739F-FE0C-C552-3F11-D4CC13940F19}"/>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5" name="Footer Placeholder 4">
            <a:extLst>
              <a:ext uri="{FF2B5EF4-FFF2-40B4-BE49-F238E27FC236}">
                <a16:creationId xmlns:a16="http://schemas.microsoft.com/office/drawing/2014/main" id="{94D12D34-C3D2-97FA-8DD5-A9CC69B92DA4}"/>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A5ED06F9-6822-BB21-7BD1-2F817E87E5F6}"/>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159382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07C0927-96F6-AB19-D4B2-34F8C79B5CB5}"/>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6" name="Footer Placeholder 5">
            <a:extLst>
              <a:ext uri="{FF2B5EF4-FFF2-40B4-BE49-F238E27FC236}">
                <a16:creationId xmlns:a16="http://schemas.microsoft.com/office/drawing/2014/main" id="{B6A867E7-C4A7-ADB6-4AE8-64E8DC51F4EE}"/>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0351065F-8E43-14DA-B803-077B09F08473}"/>
              </a:ext>
            </a:extLst>
          </p:cNvPr>
          <p:cNvSpPr>
            <a:spLocks noGrp="1"/>
          </p:cNvSpPr>
          <p:nvPr>
            <p:ph type="sldNum" sz="quarter" idx="12"/>
          </p:nvPr>
        </p:nvSpPr>
        <p:spPr/>
        <p:txBody>
          <a:bodyPr/>
          <a:lstStyle/>
          <a:p>
            <a:fld id="{57D59C66-4626-414B-BCA8-AABC4EAE95C1}" type="slidenum">
              <a:rPr lang="en-TR" smtClean="0"/>
              <a:t>‹#›</a:t>
            </a:fld>
            <a:endParaRPr lang="en-TR"/>
          </a:p>
        </p:txBody>
      </p:sp>
      <p:sp>
        <p:nvSpPr>
          <p:cNvPr id="8" name="Title 1">
            <a:extLst>
              <a:ext uri="{FF2B5EF4-FFF2-40B4-BE49-F238E27FC236}">
                <a16:creationId xmlns:a16="http://schemas.microsoft.com/office/drawing/2014/main" id="{8AA33C54-7A93-B481-8D79-756B33FAABD9}"/>
              </a:ext>
            </a:extLst>
          </p:cNvPr>
          <p:cNvSpPr>
            <a:spLocks noGrp="1"/>
          </p:cNvSpPr>
          <p:nvPr>
            <p:ph type="title"/>
          </p:nvPr>
        </p:nvSpPr>
        <p:spPr>
          <a:xfrm>
            <a:off x="2209800" y="1543262"/>
            <a:ext cx="8382000" cy="3995208"/>
          </a:xfrm>
        </p:spPr>
        <p:txBody>
          <a:bodyPr>
            <a:noAutofit/>
          </a:bodyPr>
          <a:lstStyle/>
          <a:p>
            <a:r>
              <a:rPr lang="en-US" sz="2400" dirty="0"/>
              <a:t>LOREM IPSUM</a:t>
            </a:r>
            <a:br>
              <a:rPr lang="en-US" sz="2400" dirty="0"/>
            </a:br>
            <a:r>
              <a:rPr lang="en-US" sz="2400" dirty="0"/>
              <a:t>Lorem ipsum dolor sit </a:t>
            </a:r>
            <a:r>
              <a:rPr lang="en-US" sz="2400" dirty="0" err="1"/>
              <a:t>amet</a:t>
            </a:r>
            <a:br>
              <a:rPr lang="en-US" sz="2400" dirty="0"/>
            </a:br>
            <a:r>
              <a:rPr lang="en-US" sz="2400" dirty="0" err="1"/>
              <a:t>Consectetur</a:t>
            </a:r>
            <a:r>
              <a:rPr lang="en-US" sz="2400" dirty="0"/>
              <a:t> </a:t>
            </a:r>
            <a:r>
              <a:rPr lang="en-US" sz="2400" dirty="0" err="1"/>
              <a:t>adipiscing</a:t>
            </a:r>
            <a:r>
              <a:rPr lang="en-US" sz="2400" dirty="0"/>
              <a:t> </a:t>
            </a:r>
            <a:r>
              <a:rPr lang="en-US" sz="2400" dirty="0" err="1"/>
              <a:t>elit</a:t>
            </a:r>
            <a:br>
              <a:rPr lang="en-US" sz="2400" dirty="0"/>
            </a:br>
            <a:r>
              <a:rPr lang="en-US" sz="2400" dirty="0"/>
              <a:t>Donec </a:t>
            </a:r>
            <a:r>
              <a:rPr lang="en-US" sz="2400" dirty="0" err="1"/>
              <a:t>faucibus</a:t>
            </a:r>
            <a:r>
              <a:rPr lang="en-US" sz="2400" dirty="0"/>
              <a:t>, </a:t>
            </a:r>
            <a:r>
              <a:rPr lang="en-US" sz="2400" dirty="0" err="1"/>
              <a:t>metus</a:t>
            </a:r>
            <a:r>
              <a:rPr lang="en-US" sz="2400" dirty="0"/>
              <a:t> vel</a:t>
            </a:r>
            <a:br>
              <a:rPr lang="en-US" sz="2400" dirty="0"/>
            </a:br>
            <a:r>
              <a:rPr lang="en-US" sz="2400" dirty="0" err="1"/>
              <a:t>Aliquam</a:t>
            </a:r>
            <a:r>
              <a:rPr lang="en-US" sz="2400" dirty="0"/>
              <a:t> vestibulum ligula</a:t>
            </a:r>
            <a:br>
              <a:rPr lang="en-US" sz="2400" dirty="0"/>
            </a:br>
            <a:br>
              <a:rPr lang="en-US" sz="2400" dirty="0"/>
            </a:br>
            <a:r>
              <a:rPr lang="en-US" sz="2400" dirty="0"/>
              <a:t>LOREM IPSUM</a:t>
            </a:r>
            <a:br>
              <a:rPr lang="en-US" sz="2400" dirty="0"/>
            </a:br>
            <a:r>
              <a:rPr lang="en-US" sz="2400" dirty="0" err="1"/>
              <a:t>Pellentesque</a:t>
            </a:r>
            <a:r>
              <a:rPr lang="en-US" sz="2400" dirty="0"/>
              <a:t> habitant </a:t>
            </a:r>
            <a:r>
              <a:rPr lang="en-US" sz="2400" dirty="0" err="1"/>
              <a:t>morbi</a:t>
            </a:r>
            <a:br>
              <a:rPr lang="en-US" sz="2400" dirty="0"/>
            </a:br>
            <a:r>
              <a:rPr lang="en-US" sz="2400" dirty="0"/>
              <a:t>Donec </a:t>
            </a:r>
            <a:r>
              <a:rPr lang="en-US" sz="2400" dirty="0" err="1"/>
              <a:t>ut</a:t>
            </a:r>
            <a:r>
              <a:rPr lang="en-US" sz="2400" dirty="0"/>
              <a:t> </a:t>
            </a:r>
            <a:r>
              <a:rPr lang="en-US" sz="2400" dirty="0" err="1"/>
              <a:t>risus</a:t>
            </a:r>
            <a:r>
              <a:rPr lang="en-US" sz="2400" dirty="0"/>
              <a:t> </a:t>
            </a:r>
            <a:r>
              <a:rPr lang="en-US" sz="2400" dirty="0" err="1"/>
              <a:t>velit</a:t>
            </a:r>
            <a:br>
              <a:rPr lang="en-US" sz="2400" dirty="0"/>
            </a:br>
            <a:r>
              <a:rPr lang="en-US" sz="2400" dirty="0" err="1"/>
              <a:t>Nulla</a:t>
            </a:r>
            <a:r>
              <a:rPr lang="en-US" sz="2400" dirty="0"/>
              <a:t> </a:t>
            </a:r>
            <a:r>
              <a:rPr lang="en-US" sz="2400" dirty="0" err="1"/>
              <a:t>ut</a:t>
            </a:r>
            <a:r>
              <a:rPr lang="en-US" sz="2400" dirty="0"/>
              <a:t> </a:t>
            </a:r>
            <a:r>
              <a:rPr lang="en-US" sz="2400" dirty="0" err="1"/>
              <a:t>egestas</a:t>
            </a:r>
            <a:r>
              <a:rPr lang="en-US" sz="2400" dirty="0"/>
              <a:t> mi</a:t>
            </a:r>
            <a:br>
              <a:rPr lang="en-US" sz="2400" dirty="0"/>
            </a:br>
            <a:r>
              <a:rPr lang="en-US" sz="2400" dirty="0" err="1"/>
              <a:t>Nullam</a:t>
            </a:r>
            <a:r>
              <a:rPr lang="en-US" sz="2400" dirty="0"/>
              <a:t> sed </a:t>
            </a:r>
            <a:r>
              <a:rPr lang="en-US" sz="2400" dirty="0" err="1"/>
              <a:t>lacus</a:t>
            </a:r>
            <a:r>
              <a:rPr lang="en-US" sz="2400" dirty="0"/>
              <a:t> </a:t>
            </a:r>
            <a:r>
              <a:rPr lang="en-US" sz="2400" dirty="0" err="1"/>
              <a:t>rutrum</a:t>
            </a:r>
            <a:endParaRPr lang="en-TR" sz="2400" dirty="0"/>
          </a:p>
        </p:txBody>
      </p:sp>
    </p:spTree>
    <p:extLst>
      <p:ext uri="{BB962C8B-B14F-4D97-AF65-F5344CB8AC3E}">
        <p14:creationId xmlns:p14="http://schemas.microsoft.com/office/powerpoint/2010/main" val="391115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752CF-545C-85DD-4EAB-12D63D1FF3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D6AFE593-F44F-54EB-9C5B-590A1CE60C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334A5-0A9B-C04A-4E41-FBCD53C8BBF6}"/>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5" name="Footer Placeholder 4">
            <a:extLst>
              <a:ext uri="{FF2B5EF4-FFF2-40B4-BE49-F238E27FC236}">
                <a16:creationId xmlns:a16="http://schemas.microsoft.com/office/drawing/2014/main" id="{90661ED3-0BDF-9757-A55B-5B9FEC4083E7}"/>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7275ABFC-993D-7857-F96F-FD0EFDCD2A55}"/>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718949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A58F-C775-F33D-18EB-013DC275D31C}"/>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10C923B5-910A-96F4-A54E-6C1270B4F3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9E35D1B5-B4AF-33B6-E49F-06B75F92EC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E0398F1D-84E9-B42F-97CC-EC78C23D1AF2}"/>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6" name="Footer Placeholder 5">
            <a:extLst>
              <a:ext uri="{FF2B5EF4-FFF2-40B4-BE49-F238E27FC236}">
                <a16:creationId xmlns:a16="http://schemas.microsoft.com/office/drawing/2014/main" id="{7DF81BB3-C009-251F-F06D-67E86631C8DE}"/>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4A0F1536-9FC8-EEDE-8EED-043A7DFC7CC2}"/>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4018143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83BC-2A7B-8FBC-5222-3AA3BF2908E6}"/>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43DE539C-D77B-A7D5-79E1-D7173B60F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05BAE2-71D7-6090-D9F9-B6189C3B37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67B74E8C-02FD-15EF-2F3E-142CF3299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8189F-49D8-BB00-F757-0379FFFF4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FC03F19D-12E8-9845-3444-B4B3A74769A1}"/>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8" name="Footer Placeholder 7">
            <a:extLst>
              <a:ext uri="{FF2B5EF4-FFF2-40B4-BE49-F238E27FC236}">
                <a16:creationId xmlns:a16="http://schemas.microsoft.com/office/drawing/2014/main" id="{F1EBC4E5-8DA2-1052-5FDE-412628E3D902}"/>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7E1A8EB2-ECA1-3B62-CB03-21E13B1D6962}"/>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222769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41ADF-2865-C7BF-6159-238A62F4AC85}"/>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51DEA1FC-188B-3BCE-7FEE-1DC4426EC586}"/>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4" name="Footer Placeholder 3">
            <a:extLst>
              <a:ext uri="{FF2B5EF4-FFF2-40B4-BE49-F238E27FC236}">
                <a16:creationId xmlns:a16="http://schemas.microsoft.com/office/drawing/2014/main" id="{5BD55940-E0D9-A381-F3A7-01731A7EED75}"/>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7BF040AA-72EF-9BA7-8E7B-7440A95BF809}"/>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3037022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882C7-F975-6E2E-2398-27A49C2B1433}"/>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3" name="Footer Placeholder 2">
            <a:extLst>
              <a:ext uri="{FF2B5EF4-FFF2-40B4-BE49-F238E27FC236}">
                <a16:creationId xmlns:a16="http://schemas.microsoft.com/office/drawing/2014/main" id="{341C2639-476C-CAB7-8358-FD739D155477}"/>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69F17F3D-2C4B-B643-B8CD-F52A44433BC4}"/>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148460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F732-6701-47C0-29F8-BB8C44A2E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9ADB49C4-B083-66CE-06F2-940309D619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FA9FB498-E5C1-F221-C82B-AD59A5B64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A0526-92EE-B1C8-66B3-42C4FC95D55A}"/>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6" name="Footer Placeholder 5">
            <a:extLst>
              <a:ext uri="{FF2B5EF4-FFF2-40B4-BE49-F238E27FC236}">
                <a16:creationId xmlns:a16="http://schemas.microsoft.com/office/drawing/2014/main" id="{B68C3E3E-ACD2-8F1F-ECFD-6A12E9D31F45}"/>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83EBFE0F-0CC6-B8F5-2972-9692781F31DF}"/>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4058740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E61141-86D7-66E6-FBE3-B310934552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ADABE2FF-3288-7468-2295-907F45F319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2B44E17F-034D-5E28-BC9F-48D04BF6EF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7F872-67CF-7E43-AF66-86ABAD4068AA}" type="datetimeFigureOut">
              <a:rPr lang="en-TR" smtClean="0"/>
              <a:t>08/12/2024</a:t>
            </a:fld>
            <a:endParaRPr lang="en-TR"/>
          </a:p>
        </p:txBody>
      </p:sp>
      <p:sp>
        <p:nvSpPr>
          <p:cNvPr id="5" name="Footer Placeholder 4">
            <a:extLst>
              <a:ext uri="{FF2B5EF4-FFF2-40B4-BE49-F238E27FC236}">
                <a16:creationId xmlns:a16="http://schemas.microsoft.com/office/drawing/2014/main" id="{BEDCC2C0-3C20-7D98-27C6-E359D7DB0D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R"/>
          </a:p>
        </p:txBody>
      </p:sp>
      <p:sp>
        <p:nvSpPr>
          <p:cNvPr id="6" name="Slide Number Placeholder 5">
            <a:extLst>
              <a:ext uri="{FF2B5EF4-FFF2-40B4-BE49-F238E27FC236}">
                <a16:creationId xmlns:a16="http://schemas.microsoft.com/office/drawing/2014/main" id="{E4FA8DAC-470B-634E-7A15-0B8B5739E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59C66-4626-414B-BCA8-AABC4EAE95C1}" type="slidenum">
              <a:rPr lang="en-TR" smtClean="0"/>
              <a:t>‹#›</a:t>
            </a:fld>
            <a:endParaRPr lang="en-TR"/>
          </a:p>
        </p:txBody>
      </p:sp>
    </p:spTree>
    <p:extLst>
      <p:ext uri="{BB962C8B-B14F-4D97-AF65-F5344CB8AC3E}">
        <p14:creationId xmlns:p14="http://schemas.microsoft.com/office/powerpoint/2010/main" val="1597254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38501A-C45F-D36B-5959-D8323B54F879}"/>
              </a:ext>
            </a:extLst>
          </p:cNvPr>
          <p:cNvSpPr>
            <a:spLocks noGrp="1"/>
          </p:cNvSpPr>
          <p:nvPr>
            <p:ph type="ctrTitle"/>
          </p:nvPr>
        </p:nvSpPr>
        <p:spPr>
          <a:xfrm>
            <a:off x="685800" y="642936"/>
            <a:ext cx="5003800" cy="1535306"/>
          </a:xfrm>
        </p:spPr>
        <p:txBody>
          <a:bodyPr>
            <a:noAutofit/>
          </a:bodyPr>
          <a:lstStyle/>
          <a:p>
            <a:pPr algn="l">
              <a:lnSpc>
                <a:spcPct val="100000"/>
              </a:lnSpc>
            </a:pPr>
            <a:r>
              <a:rPr lang="en-US" sz="2400" b="1" dirty="0">
                <a:solidFill>
                  <a:srgbClr val="29AAE1"/>
                </a:solidFill>
                <a:latin typeface="Corbel" panose="020B0503020204020204" pitchFamily="34" charset="0"/>
                <a:cs typeface="Futura Medium" panose="020B0602020204020303" pitchFamily="34" charset="-79"/>
              </a:rPr>
              <a:t>TESK UNICEF ÇOCUK HAKLARI VE İŞ İLKELERİ PROGRAMI </a:t>
            </a:r>
            <a:endParaRPr lang="en-TR" sz="2400" b="1" dirty="0">
              <a:solidFill>
                <a:srgbClr val="29AAE1"/>
              </a:solidFill>
              <a:latin typeface="Corbel" panose="020B0503020204020204" pitchFamily="34" charset="0"/>
              <a:cs typeface="Futura Medium" panose="020B0602020204020303" pitchFamily="34" charset="-79"/>
            </a:endParaRPr>
          </a:p>
        </p:txBody>
      </p:sp>
      <p:sp>
        <p:nvSpPr>
          <p:cNvPr id="6" name="TextBox 5">
            <a:extLst>
              <a:ext uri="{FF2B5EF4-FFF2-40B4-BE49-F238E27FC236}">
                <a16:creationId xmlns:a16="http://schemas.microsoft.com/office/drawing/2014/main" id="{F04C815B-2722-974D-A31B-931114F56431}"/>
              </a:ext>
            </a:extLst>
          </p:cNvPr>
          <p:cNvSpPr txBox="1"/>
          <p:nvPr/>
        </p:nvSpPr>
        <p:spPr>
          <a:xfrm>
            <a:off x="1197430" y="3048000"/>
            <a:ext cx="5159828" cy="830997"/>
          </a:xfrm>
          <a:prstGeom prst="rect">
            <a:avLst/>
          </a:prstGeom>
          <a:noFill/>
        </p:spPr>
        <p:txBody>
          <a:bodyPr wrap="square" rtlCol="0">
            <a:spAutoFit/>
          </a:bodyPr>
          <a:lstStyle/>
          <a:p>
            <a:pPr algn="ctr"/>
            <a:r>
              <a:rPr lang="tr-TR" sz="2400" b="1" dirty="0">
                <a:solidFill>
                  <a:srgbClr val="FF0000"/>
                </a:solidFill>
              </a:rPr>
              <a:t>ESNAF SANATKAR TEŞKİLATINDA MESLEKİ EĞİTİMİN ÖNEMİ</a:t>
            </a:r>
            <a:endParaRPr lang="x-none" sz="2400" b="1" dirty="0">
              <a:solidFill>
                <a:srgbClr val="FF0000"/>
              </a:solidFill>
            </a:endParaRPr>
          </a:p>
        </p:txBody>
      </p:sp>
      <p:sp>
        <p:nvSpPr>
          <p:cNvPr id="7" name="TextBox 6">
            <a:extLst>
              <a:ext uri="{FF2B5EF4-FFF2-40B4-BE49-F238E27FC236}">
                <a16:creationId xmlns:a16="http://schemas.microsoft.com/office/drawing/2014/main" id="{F04C815B-2722-974D-A31B-931114F56431}"/>
              </a:ext>
            </a:extLst>
          </p:cNvPr>
          <p:cNvSpPr txBox="1"/>
          <p:nvPr/>
        </p:nvSpPr>
        <p:spPr>
          <a:xfrm>
            <a:off x="-264886" y="3968511"/>
            <a:ext cx="7594600" cy="894732"/>
          </a:xfrm>
          <a:prstGeom prst="rect">
            <a:avLst/>
          </a:prstGeom>
          <a:noFill/>
        </p:spPr>
        <p:txBody>
          <a:bodyPr wrap="square" rtlCol="0">
            <a:spAutoFit/>
          </a:bodyPr>
          <a:lstStyle/>
          <a:p>
            <a:pPr algn="r">
              <a:lnSpc>
                <a:spcPct val="150000"/>
              </a:lnSpc>
            </a:pPr>
            <a:r>
              <a:rPr lang="tr-TR" sz="2400" b="1" dirty="0">
                <a:solidFill>
                  <a:srgbClr val="29AAE1"/>
                </a:solidFill>
                <a:latin typeface="Corbel" panose="020B0503020204020204" pitchFamily="34" charset="0"/>
                <a:ea typeface="+mj-ea"/>
                <a:cs typeface="Segoe UI" panose="020B0502040204020203" pitchFamily="34" charset="0"/>
              </a:rPr>
              <a:t>21-22 Kasım 2023-Bursa</a:t>
            </a:r>
          </a:p>
          <a:p>
            <a:pPr algn="r">
              <a:lnSpc>
                <a:spcPct val="150000"/>
              </a:lnSpc>
            </a:pPr>
            <a:endParaRPr lang="en-US" sz="1200" b="1" dirty="0">
              <a:solidFill>
                <a:srgbClr val="29AAE1"/>
              </a:solidFill>
              <a:latin typeface="Corbel" panose="020B0503020204020204" pitchFamily="34" charset="0"/>
              <a:ea typeface="+mj-ea"/>
              <a:cs typeface="Segoe UI" panose="020B0502040204020203" pitchFamily="34" charset="0"/>
            </a:endParaRPr>
          </a:p>
        </p:txBody>
      </p:sp>
    </p:spTree>
    <p:extLst>
      <p:ext uri="{BB962C8B-B14F-4D97-AF65-F5344CB8AC3E}">
        <p14:creationId xmlns:p14="http://schemas.microsoft.com/office/powerpoint/2010/main" val="3692154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50810-2C02-0DBB-F44B-52DAA730CDD2}"/>
              </a:ext>
            </a:extLst>
          </p:cNvPr>
          <p:cNvSpPr>
            <a:spLocks noGrp="1"/>
          </p:cNvSpPr>
          <p:nvPr>
            <p:ph type="title"/>
          </p:nvPr>
        </p:nvSpPr>
        <p:spPr/>
        <p:txBody>
          <a:bodyPr>
            <a:normAutofit/>
          </a:bodyPr>
          <a:lstStyle/>
          <a:p>
            <a:r>
              <a:rPr lang="tr-TR" sz="2000" b="1" dirty="0">
                <a:solidFill>
                  <a:schemeClr val="accent1"/>
                </a:solidFill>
                <a:latin typeface="+mn-lt"/>
              </a:rPr>
              <a:t>Çıraklık Eğitimi</a:t>
            </a:r>
          </a:p>
        </p:txBody>
      </p:sp>
      <p:sp>
        <p:nvSpPr>
          <p:cNvPr id="3" name="Content Placeholder 2">
            <a:extLst>
              <a:ext uri="{FF2B5EF4-FFF2-40B4-BE49-F238E27FC236}">
                <a16:creationId xmlns:a16="http://schemas.microsoft.com/office/drawing/2014/main" id="{141917DF-A316-87C9-8787-DA1BD1E1E187}"/>
              </a:ext>
            </a:extLst>
          </p:cNvPr>
          <p:cNvSpPr>
            <a:spLocks noGrp="1"/>
          </p:cNvSpPr>
          <p:nvPr>
            <p:ph idx="1"/>
          </p:nvPr>
        </p:nvSpPr>
        <p:spPr>
          <a:xfrm>
            <a:off x="838200" y="1564368"/>
            <a:ext cx="10700657" cy="3541032"/>
          </a:xfrm>
        </p:spPr>
        <p:txBody>
          <a:bodyPr>
            <a:normAutofit fontScale="925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600" b="1" i="0" u="none" strike="noStrike" kern="1200" cap="none" spc="0" normalizeH="0" baseline="0" noProof="0" dirty="0">
                <a:ln>
                  <a:noFill/>
                </a:ln>
                <a:solidFill>
                  <a:srgbClr val="FF0000"/>
                </a:solidFill>
                <a:effectLst/>
                <a:uLnTx/>
                <a:uFillTx/>
                <a:latin typeface="Calibri" panose="020F0502020204030204"/>
                <a:ea typeface="+mn-ea"/>
                <a:cs typeface="+mn-cs"/>
              </a:rPr>
              <a:t>Ustalık Eğitimi Programı</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600" b="1" i="0" u="none" strike="noStrike" kern="1200" cap="none" spc="0" normalizeH="0" baseline="0" noProof="0" dirty="0">
                <a:ln>
                  <a:noFill/>
                </a:ln>
                <a:effectLst/>
                <a:uLnTx/>
                <a:uFillTx/>
                <a:latin typeface="Calibri" panose="020F0502020204030204"/>
                <a:ea typeface="+mn-ea"/>
                <a:cs typeface="+mn-cs"/>
              </a:rPr>
              <a:t>Mesleki eğitim merkezi programı; Okulda verilen teorik eğitim ile işletmelerde yapılan pratik eğitimin bir bütünlük içerisinde uygulandığı, bireyleri bir mesleğe hazırlayan, mesleklerinde gelişmelerine olanak sağlayan, Kalfalık/Ustalık belgesine götüren program türüdür.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6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tr-TR" sz="2600" b="1" noProof="0" dirty="0">
                <a:latin typeface="Calibri" panose="020F0502020204030204"/>
              </a:rPr>
              <a:t>4 yıl eğitim süresi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600" b="1" i="0" u="none" strike="noStrike" kern="1200" cap="none" spc="0" normalizeH="0" baseline="0" dirty="0">
                <a:ln>
                  <a:noFill/>
                </a:ln>
                <a:effectLst/>
                <a:uLnTx/>
                <a:uFillTx/>
                <a:latin typeface="Calibri" panose="020F0502020204030204"/>
                <a:ea typeface="+mn-ea"/>
                <a:cs typeface="+mn-cs"/>
              </a:rPr>
              <a:t>11. Sınıf sonunda kalfalık </a:t>
            </a:r>
            <a:r>
              <a:rPr lang="tr-TR" sz="2600" b="1" dirty="0">
                <a:latin typeface="Calibri" panose="020F0502020204030204"/>
              </a:rPr>
              <a:t>sınavı</a:t>
            </a:r>
            <a:endParaRPr kumimoji="0" lang="tr-TR" sz="2600" b="1" i="0" u="none" strike="noStrike" kern="1200" cap="none" spc="0" normalizeH="0" baseline="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tr-TR" sz="2600" b="1" noProof="0" dirty="0">
                <a:latin typeface="Calibri" panose="020F0502020204030204"/>
              </a:rPr>
              <a:t>12. Sınıf sonunda ustalık sınavı</a:t>
            </a:r>
            <a:endParaRPr kumimoji="0" lang="tr-TR" sz="2600" b="1" i="0" u="none" strike="noStrike" kern="1200" cap="none" spc="0" normalizeH="0" baseline="0" noProof="0" dirty="0">
              <a:ln>
                <a:noFill/>
              </a:ln>
              <a:effectLst/>
              <a:uLnTx/>
              <a:uFillTx/>
              <a:latin typeface="Calibri" panose="020F0502020204030204"/>
              <a:ea typeface="+mn-ea"/>
              <a:cs typeface="+mn-cs"/>
            </a:endParaRPr>
          </a:p>
          <a:p>
            <a:endParaRPr lang="tr-TR" dirty="0"/>
          </a:p>
        </p:txBody>
      </p:sp>
    </p:spTree>
    <p:extLst>
      <p:ext uri="{BB962C8B-B14F-4D97-AF65-F5344CB8AC3E}">
        <p14:creationId xmlns:p14="http://schemas.microsoft.com/office/powerpoint/2010/main" val="4090108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9B2BB-767C-85EC-941D-26ACBF2C6587}"/>
              </a:ext>
            </a:extLst>
          </p:cNvPr>
          <p:cNvSpPr>
            <a:spLocks noGrp="1"/>
          </p:cNvSpPr>
          <p:nvPr>
            <p:ph type="title"/>
          </p:nvPr>
        </p:nvSpPr>
        <p:spPr/>
        <p:txBody>
          <a:bodyPr>
            <a:normAutofit/>
          </a:bodyPr>
          <a:lstStyle/>
          <a:p>
            <a:r>
              <a:rPr lang="tr-TR" sz="2000" b="1" dirty="0">
                <a:solidFill>
                  <a:schemeClr val="accent1"/>
                </a:solidFill>
                <a:latin typeface="+mn-lt"/>
              </a:rPr>
              <a:t>Çıraklık Eğitimi</a:t>
            </a:r>
          </a:p>
        </p:txBody>
      </p:sp>
      <p:sp>
        <p:nvSpPr>
          <p:cNvPr id="3" name="Content Placeholder 2">
            <a:extLst>
              <a:ext uri="{FF2B5EF4-FFF2-40B4-BE49-F238E27FC236}">
                <a16:creationId xmlns:a16="http://schemas.microsoft.com/office/drawing/2014/main" id="{2D781019-DB6B-2F8A-838C-A8E8CFD8D68C}"/>
              </a:ext>
            </a:extLst>
          </p:cNvPr>
          <p:cNvSpPr>
            <a:spLocks noGrp="1"/>
          </p:cNvSpPr>
          <p:nvPr>
            <p:ph idx="1"/>
          </p:nvPr>
        </p:nvSpPr>
        <p:spPr>
          <a:xfrm>
            <a:off x="838200" y="1411968"/>
            <a:ext cx="10515600" cy="4351338"/>
          </a:xfrm>
        </p:spPr>
        <p:txBody>
          <a:bodyPr>
            <a:normAutofit fontScale="925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1" i="0" u="none" strike="noStrike" kern="1200" cap="none" spc="0" normalizeH="0" baseline="0" noProof="0" dirty="0">
                <a:ln>
                  <a:noFill/>
                </a:ln>
                <a:solidFill>
                  <a:srgbClr val="FF0000"/>
                </a:solidFill>
                <a:effectLst/>
                <a:uLnTx/>
                <a:uFillTx/>
                <a:latin typeface="Calibri" panose="020F0502020204030204"/>
                <a:ea typeface="+mn-ea"/>
                <a:cs typeface="+mn-cs"/>
              </a:rPr>
              <a:t>Diploma </a:t>
            </a:r>
            <a:r>
              <a:rPr lang="tr-TR" b="1" dirty="0">
                <a:solidFill>
                  <a:srgbClr val="FF0000"/>
                </a:solidFill>
                <a:latin typeface="Calibri" panose="020F0502020204030204"/>
              </a:rPr>
              <a:t>T</a:t>
            </a:r>
            <a:r>
              <a:rPr kumimoji="0" lang="tr-TR" sz="2800" b="1" i="0" u="none" strike="noStrike" kern="1200" cap="none" spc="0" normalizeH="0" baseline="0" noProof="0" dirty="0">
                <a:ln>
                  <a:noFill/>
                </a:ln>
                <a:solidFill>
                  <a:srgbClr val="FF0000"/>
                </a:solidFill>
                <a:effectLst/>
                <a:uLnTx/>
                <a:uFillTx/>
                <a:latin typeface="Calibri" panose="020F0502020204030204"/>
                <a:ea typeface="+mn-ea"/>
                <a:cs typeface="+mn-cs"/>
              </a:rPr>
              <a:t>elafi Programı</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Ustalık Programı ile birlikte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Torik Eğitim sürecinde çırak öğrenciler istemeleri halinde diploma programı fark derslerine katılarak başarılı olmaları durumunda Meslek lisesi diploması alabilmektedir.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Mesleki eğitim merkezlerinden önceki yıllarda kalfalık ve ustalık belgesi almış olanların da belirlenen fark derslerini tamamlayıp Meslek Lisesi diploması alabilmeleri için Telafi Programlarına katılabilirler.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tr-TR" sz="2400" i="1" dirty="0">
                <a:solidFill>
                  <a:prstClr val="black"/>
                </a:solidFill>
                <a:latin typeface="Calibri" panose="020F0502020204030204"/>
              </a:rPr>
              <a:t>Mesleki Eğitim Merkezinde okuyan öğrencilerden Meslek Lisesi mezunu olmak isteyenlerin almaları gereken fark dersleri Talim ve Terbiye Kurulunun 19.07.2019 tarihli ve 18 sayılı kararı ile belirlenmiştir.</a:t>
            </a:r>
            <a:endParaRPr kumimoji="0" lang="tr-TR" sz="2400" i="1"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tr-TR" dirty="0"/>
          </a:p>
        </p:txBody>
      </p:sp>
    </p:spTree>
    <p:extLst>
      <p:ext uri="{BB962C8B-B14F-4D97-AF65-F5344CB8AC3E}">
        <p14:creationId xmlns:p14="http://schemas.microsoft.com/office/powerpoint/2010/main" val="2409543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4C609-82F2-5292-8BD8-D228033805E1}"/>
              </a:ext>
            </a:extLst>
          </p:cNvPr>
          <p:cNvSpPr>
            <a:spLocks noGrp="1"/>
          </p:cNvSpPr>
          <p:nvPr>
            <p:ph type="title"/>
          </p:nvPr>
        </p:nvSpPr>
        <p:spPr/>
        <p:txBody>
          <a:bodyPr>
            <a:normAutofit/>
          </a:bodyPr>
          <a:lstStyle/>
          <a:p>
            <a:r>
              <a:rPr lang="tr-TR" sz="2000" b="1" dirty="0">
                <a:solidFill>
                  <a:schemeClr val="accent1"/>
                </a:solidFill>
                <a:latin typeface="+mn-lt"/>
              </a:rPr>
              <a:t>Çıraklık Eğitimi</a:t>
            </a:r>
          </a:p>
        </p:txBody>
      </p:sp>
      <p:sp>
        <p:nvSpPr>
          <p:cNvPr id="3" name="Content Placeholder 2">
            <a:extLst>
              <a:ext uri="{FF2B5EF4-FFF2-40B4-BE49-F238E27FC236}">
                <a16:creationId xmlns:a16="http://schemas.microsoft.com/office/drawing/2014/main" id="{A9A9E953-0F08-E18D-D7BD-BA61BFC0E690}"/>
              </a:ext>
            </a:extLst>
          </p:cNvPr>
          <p:cNvSpPr>
            <a:spLocks noGrp="1"/>
          </p:cNvSpPr>
          <p:nvPr>
            <p:ph idx="1"/>
          </p:nvPr>
        </p:nvSpPr>
        <p:spPr>
          <a:xfrm>
            <a:off x="859971" y="1422854"/>
            <a:ext cx="9895115" cy="387848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000" b="1" i="0" u="none" strike="noStrike" kern="1200" cap="none" spc="0" normalizeH="0" baseline="0" noProof="0" dirty="0">
                <a:ln>
                  <a:noFill/>
                </a:ln>
                <a:solidFill>
                  <a:srgbClr val="FF0000"/>
                </a:solidFill>
                <a:effectLst/>
                <a:uLnTx/>
                <a:uFillTx/>
                <a:latin typeface="Calibri" panose="020F0502020204030204"/>
                <a:ea typeface="+mn-ea"/>
                <a:cs typeface="+mn-cs"/>
              </a:rPr>
              <a:t>Telafi Programı,</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tr-TR" sz="2000" b="1" dirty="0">
                <a:solidFill>
                  <a:prstClr val="black"/>
                </a:solidFill>
                <a:latin typeface="Calibri" panose="020F0502020204030204"/>
              </a:rPr>
              <a:t>İş yerlerinde çalışanlardan En az bir lise veya üstü öğrenimini tamamlamış kişiler Mesleki Eğitim Merkezleri alan ve dallarında işyeri ile sözleşme imzalayarak işyerlerinde 27 haftalık pratik eğitim programını tamamlamaları ve  koordinatör öğretmen nezaretinde hazırlayacakları pratik eğitim iş dosyası hazırlayarak, doğrudan ustalık uygulama sınavına girerler başarılı olanlara ustalık belgesi ve meslek lisesi diploması alabilir.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tr-TR" sz="2000" b="1" dirty="0">
                <a:solidFill>
                  <a:prstClr val="black"/>
                </a:solidFill>
                <a:latin typeface="Calibri" panose="020F0502020204030204"/>
              </a:rPr>
              <a:t>Telafi programına katılanlar için işyerleri, çıraklık eğitimi 12. sınıf öğrencileri ile aynı miktarda devlet desteği alırlar. (5.701,00TL)</a:t>
            </a:r>
            <a:endPar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tr-TR" dirty="0"/>
          </a:p>
        </p:txBody>
      </p:sp>
    </p:spTree>
    <p:extLst>
      <p:ext uri="{BB962C8B-B14F-4D97-AF65-F5344CB8AC3E}">
        <p14:creationId xmlns:p14="http://schemas.microsoft.com/office/powerpoint/2010/main" val="1451608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56EE-0A0A-8B46-5C60-298B571CB2AF}"/>
              </a:ext>
            </a:extLst>
          </p:cNvPr>
          <p:cNvSpPr>
            <a:spLocks noGrp="1"/>
          </p:cNvSpPr>
          <p:nvPr>
            <p:ph type="title"/>
          </p:nvPr>
        </p:nvSpPr>
        <p:spPr>
          <a:xfrm>
            <a:off x="838200" y="374639"/>
            <a:ext cx="10515600" cy="1325563"/>
          </a:xfrm>
        </p:spPr>
        <p:txBody>
          <a:bodyPr>
            <a:normAutofit/>
          </a:bodyPr>
          <a:lstStyle/>
          <a:p>
            <a:r>
              <a:rPr lang="tr-TR" sz="2000" dirty="0">
                <a:solidFill>
                  <a:schemeClr val="accent1"/>
                </a:solidFill>
                <a:latin typeface="+mn-lt"/>
              </a:rPr>
              <a:t>Çıraklık Eğitimi </a:t>
            </a:r>
          </a:p>
        </p:txBody>
      </p:sp>
      <p:sp>
        <p:nvSpPr>
          <p:cNvPr id="3" name="Content Placeholder 2">
            <a:extLst>
              <a:ext uri="{FF2B5EF4-FFF2-40B4-BE49-F238E27FC236}">
                <a16:creationId xmlns:a16="http://schemas.microsoft.com/office/drawing/2014/main" id="{B6D84A11-DD8E-2A1B-432A-B3E4AEAB60D6}"/>
              </a:ext>
            </a:extLst>
          </p:cNvPr>
          <p:cNvSpPr>
            <a:spLocks noGrp="1"/>
          </p:cNvSpPr>
          <p:nvPr>
            <p:ph idx="1"/>
          </p:nvPr>
        </p:nvSpPr>
        <p:spPr>
          <a:xfrm>
            <a:off x="838200" y="1357540"/>
            <a:ext cx="10515600" cy="4351338"/>
          </a:xfrm>
        </p:spPr>
        <p:txBody>
          <a:bodyPr>
            <a:normAutofit/>
          </a:bodyPr>
          <a:lstStyle/>
          <a:p>
            <a:pPr marL="0" indent="0" eaLnBrk="1" fontAlgn="auto" hangingPunct="1">
              <a:spcBef>
                <a:spcPts val="1000"/>
              </a:spcBef>
              <a:spcAft>
                <a:spcPts val="0"/>
              </a:spcAft>
              <a:buNone/>
              <a:defRPr/>
            </a:pPr>
            <a:r>
              <a:rPr lang="tr-TR" altLang="tr-TR" sz="2200" b="1" dirty="0">
                <a:solidFill>
                  <a:srgbClr val="FF0000"/>
                </a:solidFill>
                <a:latin typeface="Calibri" panose="020F0502020204030204"/>
              </a:rPr>
              <a:t>Mesleki eğitim merkezi programlarına kayıt şartları:</a:t>
            </a:r>
          </a:p>
          <a:p>
            <a:pPr eaLnBrk="1" fontAlgn="auto" hangingPunct="1">
              <a:spcBef>
                <a:spcPts val="1000"/>
              </a:spcBef>
              <a:spcAft>
                <a:spcPts val="0"/>
              </a:spcAft>
              <a:buFont typeface="Wingdings" panose="05000000000000000000" pitchFamily="2" charset="2"/>
              <a:buChar char="Ø"/>
              <a:defRPr/>
            </a:pPr>
            <a:r>
              <a:rPr lang="tr-TR" altLang="tr-TR" sz="2200" b="1" dirty="0">
                <a:latin typeface="Calibri" panose="020F0502020204030204"/>
              </a:rPr>
              <a:t>En az ortaokul veya imam-hatip ortaokulu mezunu olmak.</a:t>
            </a:r>
          </a:p>
          <a:p>
            <a:pPr eaLnBrk="1" fontAlgn="auto" hangingPunct="1">
              <a:spcBef>
                <a:spcPts val="1000"/>
              </a:spcBef>
              <a:spcAft>
                <a:spcPts val="0"/>
              </a:spcAft>
              <a:buFont typeface="Wingdings" panose="05000000000000000000" pitchFamily="2" charset="2"/>
              <a:buChar char="Ø"/>
              <a:defRPr/>
            </a:pPr>
            <a:r>
              <a:rPr lang="tr-TR" altLang="tr-TR" sz="2200" b="1" dirty="0">
                <a:latin typeface="Calibri" panose="020F0502020204030204"/>
              </a:rPr>
              <a:t>Bünyesi ve sağlık durumu gireceği mesleğin gerektirdiği işleri yapmaya uygun olmak.</a:t>
            </a:r>
          </a:p>
          <a:p>
            <a:pPr eaLnBrk="1" fontAlgn="auto" hangingPunct="1">
              <a:spcBef>
                <a:spcPts val="1000"/>
              </a:spcBef>
              <a:spcAft>
                <a:spcPts val="0"/>
              </a:spcAft>
              <a:buFont typeface="Wingdings" panose="05000000000000000000" pitchFamily="2" charset="2"/>
              <a:buChar char="Ø"/>
              <a:defRPr/>
            </a:pPr>
            <a:r>
              <a:rPr lang="tr-TR" altLang="tr-TR" sz="2200" b="1" dirty="0">
                <a:latin typeface="Calibri" panose="020F0502020204030204"/>
              </a:rPr>
              <a:t>Çırak Öğrenci Kayıtları yıl boyunca devam eder. Üst yaş sınırı yoktur.</a:t>
            </a:r>
          </a:p>
          <a:p>
            <a:pPr marL="0" indent="0" eaLnBrk="1" fontAlgn="auto" hangingPunct="1">
              <a:spcBef>
                <a:spcPts val="1000"/>
              </a:spcBef>
              <a:spcAft>
                <a:spcPts val="0"/>
              </a:spcAft>
              <a:buNone/>
              <a:defRPr/>
            </a:pPr>
            <a:r>
              <a:rPr lang="tr-TR" altLang="tr-TR" sz="2200" b="1" dirty="0">
                <a:latin typeface="Calibri" panose="020F0502020204030204"/>
              </a:rPr>
              <a:t>Eğitime başlanabilmesi için eğitim görülecek alan ve dala uygun işyeri ve bu işyerinde </a:t>
            </a:r>
            <a:r>
              <a:rPr lang="tr-TR" altLang="tr-TR" sz="2200" b="1" dirty="0">
                <a:solidFill>
                  <a:srgbClr val="FF0000"/>
                </a:solidFill>
                <a:latin typeface="Calibri" panose="020F0502020204030204"/>
              </a:rPr>
              <a:t>usta öğreti belgesi </a:t>
            </a:r>
            <a:r>
              <a:rPr lang="tr-TR" altLang="tr-TR" sz="2200" b="1" dirty="0">
                <a:latin typeface="Calibri" panose="020F0502020204030204"/>
              </a:rPr>
              <a:t>sahibi bir çalışan olması ve </a:t>
            </a:r>
            <a:r>
              <a:rPr lang="tr-TR" sz="2200" b="1" dirty="0">
                <a:latin typeface="Calibri" panose="020F0502020204030204"/>
              </a:rPr>
              <a:t> MEB İşletmelerde Mesleki Eğitim Sözleşmesinin  imzalanması gerekmektedir</a:t>
            </a:r>
            <a:r>
              <a:rPr lang="tr-TR" sz="2200" dirty="0">
                <a:latin typeface="Calibri" panose="020F0502020204030204"/>
              </a:rPr>
              <a:t>. (Bir Usta Öğretici en fazla 12 çırak öğrenci veya MTAL stajyer öğrencinin sorumluluğunu alabilir.) </a:t>
            </a:r>
          </a:p>
          <a:p>
            <a:pPr marL="0" indent="0" eaLnBrk="1" fontAlgn="auto" hangingPunct="1">
              <a:spcBef>
                <a:spcPts val="1000"/>
              </a:spcBef>
              <a:spcAft>
                <a:spcPts val="0"/>
              </a:spcAft>
              <a:buNone/>
              <a:defRPr/>
            </a:pPr>
            <a:r>
              <a:rPr lang="tr-TR" sz="2200" b="1" dirty="0">
                <a:latin typeface="Calibri" panose="020F0502020204030204"/>
              </a:rPr>
              <a:t>Mesleki eğitim merkezi programı öğrencileri; öğrenci statüsünde olup, her türlü öğrencilik haklarından yararlanır.</a:t>
            </a:r>
            <a:endParaRPr lang="tr-TR" altLang="tr-TR" sz="2200" b="1" dirty="0">
              <a:latin typeface="Calibri" panose="020F0502020204030204"/>
            </a:endParaRPr>
          </a:p>
          <a:p>
            <a:endParaRPr lang="tr-TR" dirty="0"/>
          </a:p>
        </p:txBody>
      </p:sp>
      <p:sp>
        <p:nvSpPr>
          <p:cNvPr id="4" name="Metin kutusu 7">
            <a:extLst>
              <a:ext uri="{FF2B5EF4-FFF2-40B4-BE49-F238E27FC236}">
                <a16:creationId xmlns:a16="http://schemas.microsoft.com/office/drawing/2014/main" id="{CFD09CF8-3BF0-DE90-2E70-8AFAA95AE4DD}"/>
              </a:ext>
            </a:extLst>
          </p:cNvPr>
          <p:cNvSpPr txBox="1"/>
          <p:nvPr/>
        </p:nvSpPr>
        <p:spPr>
          <a:xfrm>
            <a:off x="7395617" y="410141"/>
            <a:ext cx="4429125" cy="954107"/>
          </a:xfrm>
          <a:prstGeom prst="rect">
            <a:avLst/>
          </a:prstGeom>
          <a:solidFill>
            <a:schemeClr val="accent2">
              <a:lumMod val="60000"/>
              <a:lumOff val="4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srgbClr val="FF0000"/>
                </a:solidFill>
                <a:effectLst/>
                <a:uLnTx/>
                <a:uFillTx/>
                <a:latin typeface="Franklin Gothic Heavy" panose="020B0903020102020204" pitchFamily="34" charset="0"/>
                <a:ea typeface="+mj-ea"/>
                <a:cs typeface="+mj-cs"/>
              </a:rPr>
              <a:t>YAŞ SINIRI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schemeClr val="bg1"/>
                </a:solidFill>
                <a:effectLst/>
                <a:uLnTx/>
                <a:uFillTx/>
                <a:latin typeface="Franklin Gothic Heavy" panose="020B0903020102020204" pitchFamily="34" charset="0"/>
                <a:ea typeface="+mj-ea"/>
                <a:cs typeface="+mj-cs"/>
              </a:rPr>
              <a:t>YOKTUR</a:t>
            </a:r>
          </a:p>
        </p:txBody>
      </p:sp>
      <p:sp>
        <p:nvSpPr>
          <p:cNvPr id="5" name="Metin kutusu 5">
            <a:extLst>
              <a:ext uri="{FF2B5EF4-FFF2-40B4-BE49-F238E27FC236}">
                <a16:creationId xmlns:a16="http://schemas.microsoft.com/office/drawing/2014/main" id="{BA3973F3-61F0-CD8E-2647-D82E10E7665A}"/>
              </a:ext>
            </a:extLst>
          </p:cNvPr>
          <p:cNvSpPr txBox="1"/>
          <p:nvPr/>
        </p:nvSpPr>
        <p:spPr>
          <a:xfrm>
            <a:off x="7762875" y="5231824"/>
            <a:ext cx="4429125" cy="954107"/>
          </a:xfrm>
          <a:prstGeom prst="rect">
            <a:avLst/>
          </a:prstGeom>
          <a:solidFill>
            <a:schemeClr val="accent2">
              <a:lumMod val="60000"/>
              <a:lumOff val="4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srgbClr val="FF0000"/>
                </a:solidFill>
                <a:effectLst/>
                <a:uLnTx/>
                <a:uFillTx/>
                <a:latin typeface="Franklin Gothic Heavy" panose="020B0903020102020204" pitchFamily="34" charset="0"/>
                <a:ea typeface="+mj-ea"/>
                <a:cs typeface="+mj-cs"/>
              </a:rPr>
              <a:t>KAYITLAR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schemeClr val="bg1"/>
                </a:solidFill>
                <a:effectLst/>
                <a:uLnTx/>
                <a:uFillTx/>
                <a:latin typeface="Franklin Gothic Heavy" panose="020B0903020102020204" pitchFamily="34" charset="0"/>
                <a:ea typeface="+mj-ea"/>
                <a:cs typeface="+mj-cs"/>
              </a:rPr>
              <a:t>YIL BOYU DEVAM EDER </a:t>
            </a:r>
          </a:p>
        </p:txBody>
      </p:sp>
    </p:spTree>
    <p:extLst>
      <p:ext uri="{BB962C8B-B14F-4D97-AF65-F5344CB8AC3E}">
        <p14:creationId xmlns:p14="http://schemas.microsoft.com/office/powerpoint/2010/main" val="239449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A498B10F-BF5C-FB15-52F9-BAD1AD2FEB62}"/>
              </a:ext>
            </a:extLst>
          </p:cNvPr>
          <p:cNvPicPr>
            <a:picLocks noGrp="1" noChangeAspect="1"/>
          </p:cNvPicPr>
          <p:nvPr>
            <p:ph idx="1"/>
          </p:nvPr>
        </p:nvPicPr>
        <p:blipFill>
          <a:blip r:embed="rId2"/>
          <a:stretch>
            <a:fillRect/>
          </a:stretch>
        </p:blipFill>
        <p:spPr>
          <a:xfrm>
            <a:off x="1389980" y="838199"/>
            <a:ext cx="9412039" cy="4310744"/>
          </a:xfrm>
          <a:prstGeom prst="rect">
            <a:avLst/>
          </a:prstGeom>
        </p:spPr>
      </p:pic>
    </p:spTree>
    <p:extLst>
      <p:ext uri="{BB962C8B-B14F-4D97-AF65-F5344CB8AC3E}">
        <p14:creationId xmlns:p14="http://schemas.microsoft.com/office/powerpoint/2010/main" val="231732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9C0F-FEE1-58A1-6C8E-24B08B65DE83}"/>
              </a:ext>
            </a:extLst>
          </p:cNvPr>
          <p:cNvSpPr>
            <a:spLocks noGrp="1"/>
          </p:cNvSpPr>
          <p:nvPr>
            <p:ph type="title"/>
          </p:nvPr>
        </p:nvSpPr>
        <p:spPr/>
        <p:txBody>
          <a:bodyPr/>
          <a:lstStyle/>
          <a:p>
            <a:r>
              <a:rPr kumimoji="0" lang="tr-TR" sz="2000" b="1" i="0" u="none" strike="noStrike" kern="1200" cap="none" spc="0" normalizeH="0" baseline="0" noProof="0" dirty="0">
                <a:ln>
                  <a:noFill/>
                </a:ln>
                <a:solidFill>
                  <a:srgbClr val="4472C4"/>
                </a:solidFill>
                <a:effectLst/>
                <a:uLnTx/>
                <a:uFillTx/>
                <a:latin typeface="Calibri" panose="020F0502020204030204"/>
                <a:ea typeface="+mj-ea"/>
                <a:cs typeface="+mj-cs"/>
              </a:rPr>
              <a:t>Çıraklık Eğitimi </a:t>
            </a:r>
            <a:endParaRPr lang="tr-TR" dirty="0"/>
          </a:p>
        </p:txBody>
      </p:sp>
      <p:sp>
        <p:nvSpPr>
          <p:cNvPr id="3" name="Content Placeholder 2">
            <a:extLst>
              <a:ext uri="{FF2B5EF4-FFF2-40B4-BE49-F238E27FC236}">
                <a16:creationId xmlns:a16="http://schemas.microsoft.com/office/drawing/2014/main" id="{FD64D9F3-F8E7-3D83-B47A-37836C4D88D6}"/>
              </a:ext>
            </a:extLst>
          </p:cNvPr>
          <p:cNvSpPr>
            <a:spLocks noGrp="1"/>
          </p:cNvSpPr>
          <p:nvPr>
            <p:ph idx="1"/>
          </p:nvPr>
        </p:nvSpPr>
        <p:spPr/>
        <p:txBody>
          <a:bodyPr>
            <a:normAutofit/>
          </a:bodyPr>
          <a:lstStyle/>
          <a:p>
            <a:pPr marL="0" marR="0" lvl="0" indent="0" defTabSz="457200" rtl="0" eaLnBrk="1" fontAlgn="auto" latinLnBrk="0" hangingPunct="1">
              <a:lnSpc>
                <a:spcPct val="120000"/>
              </a:lnSpc>
              <a:spcBef>
                <a:spcPts val="1200"/>
              </a:spcBef>
              <a:spcAft>
                <a:spcPts val="1200"/>
              </a:spcAft>
              <a:buClr>
                <a:srgbClr val="A53010"/>
              </a:buClr>
              <a:buSzTx/>
              <a:buFont typeface="Arial" panose="020B0604020202020204" pitchFamily="34" charset="0"/>
              <a:buNone/>
              <a:tabLst/>
              <a:defRPr/>
            </a:pPr>
            <a:r>
              <a:rPr kumimoji="0" lang="tr-TR" sz="2200" b="1" i="0" u="none" strike="noStrike" kern="1200" cap="none" spc="0" normalizeH="0" baseline="0" noProof="0" dirty="0">
                <a:ln>
                  <a:noFill/>
                </a:ln>
                <a:solidFill>
                  <a:srgbClr val="FF0000"/>
                </a:solidFill>
                <a:effectLst/>
                <a:uLnTx/>
                <a:uFillTx/>
                <a:latin typeface="Calibri"/>
                <a:ea typeface="+mn-ea"/>
                <a:cs typeface="+mn-cs"/>
              </a:rPr>
              <a:t>İŞLETMELERİN GÖREV VE SORUMLULUKLARI NELERDİR?</a:t>
            </a:r>
          </a:p>
          <a:p>
            <a:pPr marL="228600" marR="0" lvl="0" indent="-228600" algn="just" defTabSz="457200" rtl="0" eaLnBrk="1" fontAlgn="auto" latinLnBrk="0" hangingPunct="1">
              <a:lnSpc>
                <a:spcPct val="120000"/>
              </a:lnSpc>
              <a:spcBef>
                <a:spcPts val="1200"/>
              </a:spcBef>
              <a:spcAft>
                <a:spcPts val="1200"/>
              </a:spcAft>
              <a:buClr>
                <a:srgbClr val="A53010"/>
              </a:buClr>
              <a:buSzTx/>
              <a:buFont typeface="Wingdings" panose="05000000000000000000" pitchFamily="2" charset="2"/>
              <a:buChar char="Ø"/>
              <a:tabLst/>
              <a:defRPr/>
            </a:pPr>
            <a:r>
              <a:rPr kumimoji="0" lang="tr-TR" altLang="tr-TR" sz="2200" b="1" i="0" u="none" strike="noStrike" kern="1200" cap="none" spc="0" normalizeH="0" baseline="0" noProof="0" dirty="0">
                <a:ln>
                  <a:noFill/>
                </a:ln>
                <a:solidFill>
                  <a:prstClr val="black"/>
                </a:solidFill>
                <a:effectLst/>
                <a:uLnTx/>
                <a:uFillTx/>
                <a:latin typeface="Calibri"/>
                <a:ea typeface="+mn-ea"/>
                <a:cs typeface="+mn-cs"/>
              </a:rPr>
              <a:t> Öğrenciye, asgari ücretin net tutarının %30 undan az olmayacak şekilde ücret ödemek, </a:t>
            </a:r>
            <a:r>
              <a:rPr kumimoji="0" lang="tr-TR" altLang="tr-TR" sz="2200" b="1" i="0" u="sng" strike="noStrike" kern="1200" cap="none" spc="0" normalizeH="0" baseline="0" noProof="0" dirty="0">
                <a:ln>
                  <a:noFill/>
                </a:ln>
                <a:solidFill>
                  <a:srgbClr val="FF0000"/>
                </a:solidFill>
                <a:effectLst/>
                <a:uLnTx/>
                <a:uFillTx/>
                <a:latin typeface="Calibri"/>
                <a:ea typeface="+mn-ea"/>
                <a:cs typeface="+mn-cs"/>
              </a:rPr>
              <a:t>(2023 Yılı için 3.420,60 TL)</a:t>
            </a:r>
          </a:p>
          <a:p>
            <a:pPr marL="228600" marR="0" lvl="0" indent="-228600" algn="just" defTabSz="457200" rtl="0" eaLnBrk="1" fontAlgn="auto" latinLnBrk="0" hangingPunct="1">
              <a:lnSpc>
                <a:spcPct val="120000"/>
              </a:lnSpc>
              <a:spcBef>
                <a:spcPts val="1200"/>
              </a:spcBef>
              <a:spcAft>
                <a:spcPts val="1200"/>
              </a:spcAft>
              <a:buClr>
                <a:srgbClr val="A53010"/>
              </a:buClr>
              <a:buSzTx/>
              <a:buFont typeface="Wingdings" panose="05000000000000000000" pitchFamily="2" charset="2"/>
              <a:buChar char="Ø"/>
              <a:tabLst/>
              <a:defRPr/>
            </a:pPr>
            <a:r>
              <a:rPr kumimoji="0" lang="tr-TR" altLang="tr-TR" sz="2200" b="1" i="0" u="none" strike="noStrike" kern="1200" cap="none" spc="0" normalizeH="0" baseline="0" noProof="0" dirty="0">
                <a:ln>
                  <a:noFill/>
                </a:ln>
                <a:solidFill>
                  <a:prstClr val="black"/>
                </a:solidFill>
                <a:effectLst/>
                <a:uLnTx/>
                <a:uFillTx/>
                <a:latin typeface="Calibri"/>
                <a:ea typeface="+mn-ea"/>
                <a:cs typeface="+mn-cs"/>
              </a:rPr>
              <a:t> Öğrencinin pratik eğitiminden sorumlu olacak Usta Öğretici görevlendirmek,</a:t>
            </a:r>
          </a:p>
          <a:p>
            <a:pPr marL="0" marR="0" lvl="0" indent="0" algn="just" defTabSz="457200" rtl="0" eaLnBrk="1" fontAlgn="auto" latinLnBrk="0" hangingPunct="1">
              <a:lnSpc>
                <a:spcPct val="120000"/>
              </a:lnSpc>
              <a:spcBef>
                <a:spcPts val="1200"/>
              </a:spcBef>
              <a:spcAft>
                <a:spcPts val="1200"/>
              </a:spcAft>
              <a:buClr>
                <a:srgbClr val="A53010"/>
              </a:buClr>
              <a:buSzTx/>
              <a:buFont typeface="Arial" panose="020B0604020202020204" pitchFamily="34" charset="0"/>
              <a:buNone/>
              <a:tabLst/>
              <a:defRPr/>
            </a:pPr>
            <a:r>
              <a:rPr kumimoji="0" lang="tr-TR" altLang="tr-TR" sz="2200" i="1" u="none" strike="noStrike" kern="1200" cap="none" spc="0" normalizeH="0" baseline="0" noProof="0" dirty="0">
                <a:ln>
                  <a:noFill/>
                </a:ln>
                <a:effectLst/>
                <a:uLnTx/>
                <a:uFillTx/>
                <a:latin typeface="Calibri"/>
                <a:ea typeface="+mn-ea"/>
                <a:cs typeface="+mn-cs"/>
              </a:rPr>
              <a:t>İşletmelerde mesleki eğitim, staj ve tamamlayıcı eğitim gören öğrenciler, işyerlerinin şartlarına ve çalışma düzenine uymak zorundadırlar.</a:t>
            </a:r>
          </a:p>
          <a:p>
            <a:endParaRPr lang="tr-TR" dirty="0"/>
          </a:p>
        </p:txBody>
      </p:sp>
    </p:spTree>
    <p:extLst>
      <p:ext uri="{BB962C8B-B14F-4D97-AF65-F5344CB8AC3E}">
        <p14:creationId xmlns:p14="http://schemas.microsoft.com/office/powerpoint/2010/main" val="1398562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6366B-1E63-AE13-9734-B5DF54A2D836}"/>
              </a:ext>
            </a:extLst>
          </p:cNvPr>
          <p:cNvSpPr>
            <a:spLocks noGrp="1"/>
          </p:cNvSpPr>
          <p:nvPr>
            <p:ph type="title"/>
          </p:nvPr>
        </p:nvSpPr>
        <p:spPr/>
        <p:txBody>
          <a:bodyPr>
            <a:normAutofit/>
          </a:bodyPr>
          <a:lstStyle/>
          <a:p>
            <a:r>
              <a:rPr lang="tr-TR" sz="2000" b="1" dirty="0">
                <a:solidFill>
                  <a:schemeClr val="accent1"/>
                </a:solidFill>
                <a:latin typeface="+mn-lt"/>
              </a:rPr>
              <a:t>Çıraklık Eğitiminin sağladığı faydalar</a:t>
            </a:r>
          </a:p>
        </p:txBody>
      </p:sp>
      <p:sp>
        <p:nvSpPr>
          <p:cNvPr id="3" name="Content Placeholder 2">
            <a:extLst>
              <a:ext uri="{FF2B5EF4-FFF2-40B4-BE49-F238E27FC236}">
                <a16:creationId xmlns:a16="http://schemas.microsoft.com/office/drawing/2014/main" id="{B439DE11-69F8-05F9-0C49-CBBBFF5123CE}"/>
              </a:ext>
            </a:extLst>
          </p:cNvPr>
          <p:cNvSpPr>
            <a:spLocks noGrp="1"/>
          </p:cNvSpPr>
          <p:nvPr>
            <p:ph idx="1"/>
          </p:nvPr>
        </p:nvSpPr>
        <p:spPr/>
        <p:txBody>
          <a:bodyPr/>
          <a:lstStyle/>
          <a:p>
            <a:pPr>
              <a:buFont typeface="Wingdings" panose="05000000000000000000" pitchFamily="2" charset="2"/>
              <a:buChar char="Ø"/>
            </a:pPr>
            <a:r>
              <a:rPr lang="tr-TR" sz="2400" b="1" dirty="0">
                <a:latin typeface="Calibri" panose="020F0502020204030204" pitchFamily="34" charset="0"/>
                <a:cs typeface="Calibri" panose="020F0502020204030204" pitchFamily="34" charset="0"/>
              </a:rPr>
              <a:t>Eğitim süresince öğrencinin SGK (İş kazası ve meslek hastalığı ile Genel Sağlık Sigortası) primleri devlet tarafından karşılanır.</a:t>
            </a:r>
          </a:p>
          <a:p>
            <a:pPr>
              <a:buFont typeface="Wingdings" panose="05000000000000000000" pitchFamily="2" charset="2"/>
              <a:buChar char="Ø"/>
            </a:pPr>
            <a:r>
              <a:rPr lang="tr-TR" sz="2400" b="1" dirty="0">
                <a:latin typeface="Calibri" panose="020F0502020204030204" pitchFamily="34" charset="0"/>
                <a:cs typeface="Calibri" panose="020F0502020204030204" pitchFamily="34" charset="0"/>
              </a:rPr>
              <a:t>MEB tarafından belirlenen Alan/dallarda 22 yaş altındaki Çırak Öğrenciler için asgari ücretin 9., 10., 11., sınıflarda %30 u (</a:t>
            </a:r>
            <a:r>
              <a:rPr lang="tr-TR" sz="2400" b="1" dirty="0">
                <a:solidFill>
                  <a:srgbClr val="FF0000"/>
                </a:solidFill>
                <a:latin typeface="Calibri" panose="020F0502020204030204" pitchFamily="34" charset="0"/>
                <a:cs typeface="Calibri" panose="020F0502020204030204" pitchFamily="34" charset="0"/>
              </a:rPr>
              <a:t>2023 Yılı için 3.420,60 TL</a:t>
            </a:r>
            <a:r>
              <a:rPr lang="tr-TR" sz="2400" b="1" dirty="0">
                <a:latin typeface="Calibri" panose="020F0502020204030204" pitchFamily="34" charset="0"/>
                <a:cs typeface="Calibri" panose="020F0502020204030204" pitchFamily="34" charset="0"/>
              </a:rPr>
              <a:t>) 12. sınıfta %50 si (</a:t>
            </a:r>
            <a:r>
              <a:rPr lang="tr-TR" sz="2400" b="1" dirty="0">
                <a:solidFill>
                  <a:srgbClr val="FF0000"/>
                </a:solidFill>
                <a:latin typeface="Calibri" panose="020F0502020204030204" pitchFamily="34" charset="0"/>
                <a:cs typeface="Calibri" panose="020F0502020204030204" pitchFamily="34" charset="0"/>
              </a:rPr>
              <a:t>5.701,00</a:t>
            </a:r>
            <a:r>
              <a:rPr lang="tr-TR" sz="2400" b="1" dirty="0">
                <a:latin typeface="Calibri" panose="020F0502020204030204" pitchFamily="34" charset="0"/>
                <a:cs typeface="Calibri" panose="020F0502020204030204" pitchFamily="34" charset="0"/>
              </a:rPr>
              <a:t>) devlet katkısı olarak işletmeye geri ödenir.</a:t>
            </a:r>
          </a:p>
          <a:p>
            <a:endParaRPr lang="tr-TR" dirty="0"/>
          </a:p>
        </p:txBody>
      </p:sp>
    </p:spTree>
    <p:extLst>
      <p:ext uri="{BB962C8B-B14F-4D97-AF65-F5344CB8AC3E}">
        <p14:creationId xmlns:p14="http://schemas.microsoft.com/office/powerpoint/2010/main" val="3889116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CA5E-D45F-0381-3B3B-DA3C15744A21}"/>
              </a:ext>
            </a:extLst>
          </p:cNvPr>
          <p:cNvSpPr>
            <a:spLocks noGrp="1"/>
          </p:cNvSpPr>
          <p:nvPr>
            <p:ph type="title"/>
          </p:nvPr>
        </p:nvSpPr>
        <p:spPr/>
        <p:txBody>
          <a:bodyPr>
            <a:normAutofit/>
          </a:bodyPr>
          <a:lstStyle/>
          <a:p>
            <a:r>
              <a:rPr lang="tr-TR" sz="2000" b="1" dirty="0">
                <a:solidFill>
                  <a:schemeClr val="accent1"/>
                </a:solidFill>
                <a:latin typeface="+mn-lt"/>
              </a:rPr>
              <a:t>Çıraklık Eğitiminin sağladığı faydalar</a:t>
            </a:r>
          </a:p>
        </p:txBody>
      </p:sp>
      <p:sp>
        <p:nvSpPr>
          <p:cNvPr id="3" name="Content Placeholder 2">
            <a:extLst>
              <a:ext uri="{FF2B5EF4-FFF2-40B4-BE49-F238E27FC236}">
                <a16:creationId xmlns:a16="http://schemas.microsoft.com/office/drawing/2014/main" id="{3CDE9596-5567-B0D2-4E1F-32288600B900}"/>
              </a:ext>
            </a:extLst>
          </p:cNvPr>
          <p:cNvSpPr>
            <a:spLocks noGrp="1"/>
          </p:cNvSpPr>
          <p:nvPr>
            <p:ph idx="1"/>
          </p:nvPr>
        </p:nvSpPr>
        <p:spPr>
          <a:xfrm>
            <a:off x="996043" y="1401082"/>
            <a:ext cx="10199914" cy="3824061"/>
          </a:xfrm>
        </p:spPr>
        <p:txBody>
          <a:bodyPr>
            <a:normAutofit/>
          </a:bodyPr>
          <a:lstStyle/>
          <a:p>
            <a:pPr marL="0" marR="0" lvl="0" indent="0" defTabSz="457200" rtl="0" eaLnBrk="1" fontAlgn="auto" latinLnBrk="0" hangingPunct="1">
              <a:lnSpc>
                <a:spcPct val="120000"/>
              </a:lnSpc>
              <a:spcBef>
                <a:spcPts val="1200"/>
              </a:spcBef>
              <a:spcAft>
                <a:spcPts val="1200"/>
              </a:spcAft>
              <a:buClr>
                <a:srgbClr val="A53010"/>
              </a:buClr>
              <a:buSzTx/>
              <a:buFont typeface="Arial" panose="020B0604020202020204" pitchFamily="34" charset="0"/>
              <a:buNone/>
              <a:tabLst/>
              <a:defRPr/>
            </a:pPr>
            <a:r>
              <a:rPr kumimoji="0" lang="tr-TR" sz="2000" b="1" i="0" u="none" strike="noStrike" kern="1200" cap="none" spc="0" normalizeH="0" baseline="0" noProof="0" dirty="0">
                <a:ln>
                  <a:noFill/>
                </a:ln>
                <a:solidFill>
                  <a:srgbClr val="FF0000"/>
                </a:solidFill>
                <a:effectLst/>
                <a:uLnTx/>
                <a:uFillTx/>
                <a:latin typeface="Calibri"/>
                <a:ea typeface="+mn-ea"/>
                <a:cs typeface="+mn-cs"/>
              </a:rPr>
              <a:t>ÇIRAK ÖĞRENCİLER ÇALIŞAN DEĞİLDİR</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tr-TR" altLang="tr-TR" sz="2000" b="1" i="0" u="none" strike="noStrike" kern="1200" cap="none" spc="0" normalizeH="0" baseline="0" noProof="0" dirty="0">
                <a:ln>
                  <a:noFill/>
                </a:ln>
                <a:solidFill>
                  <a:srgbClr val="FF0000"/>
                </a:solidFill>
                <a:effectLst/>
                <a:uLnTx/>
                <a:uFillTx/>
                <a:latin typeface="Calibri"/>
                <a:ea typeface="+mn-ea"/>
                <a:cs typeface="+mn-cs"/>
              </a:rPr>
              <a:t>4857 sayılı İş Kanunu</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tr-TR" altLang="tr-TR" sz="2000" b="1" i="0" u="none" strike="noStrike" kern="1200" cap="none" spc="0" normalizeH="0" baseline="0" noProof="0" dirty="0">
                <a:ln>
                  <a:noFill/>
                </a:ln>
                <a:solidFill>
                  <a:srgbClr val="FF0000"/>
                </a:solidFill>
                <a:effectLst/>
                <a:uLnTx/>
                <a:uFillTx/>
                <a:latin typeface="Calibri"/>
                <a:ea typeface="+mn-ea"/>
                <a:cs typeface="+mn-cs"/>
              </a:rPr>
              <a:t>Madde 4- </a:t>
            </a:r>
            <a:r>
              <a:rPr kumimoji="0" lang="tr-TR" altLang="tr-TR" sz="2000" b="1" i="0" u="none" strike="noStrike" kern="1200" cap="none" spc="0" normalizeH="0" baseline="0" noProof="0" dirty="0">
                <a:ln>
                  <a:noFill/>
                </a:ln>
                <a:solidFill>
                  <a:prstClr val="black"/>
                </a:solidFill>
                <a:effectLst/>
                <a:uLnTx/>
                <a:uFillTx/>
                <a:latin typeface="Calibri"/>
                <a:ea typeface="+mn-ea"/>
                <a:cs typeface="+mn-cs"/>
              </a:rPr>
              <a:t>Aşağıda belirtilen işlerde ve iş ilişkilerinde bu Kanun hükümleri </a:t>
            </a:r>
            <a:r>
              <a:rPr kumimoji="0" lang="tr-TR" altLang="tr-TR" sz="2000" b="1" i="0" u="sng" strike="noStrike" kern="1200" cap="none" spc="0" normalizeH="0" baseline="0" noProof="0" dirty="0">
                <a:ln>
                  <a:noFill/>
                </a:ln>
                <a:solidFill>
                  <a:prstClr val="black"/>
                </a:solidFill>
                <a:effectLst/>
                <a:uLnTx/>
                <a:uFillTx/>
                <a:latin typeface="Calibri"/>
                <a:ea typeface="+mn-ea"/>
                <a:cs typeface="+mn-cs"/>
              </a:rPr>
              <a:t>uygulanmaz</a:t>
            </a:r>
            <a:r>
              <a:rPr kumimoji="0" lang="tr-TR" altLang="tr-TR" sz="20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tr-TR" altLang="tr-TR"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tr-TR" altLang="tr-TR" sz="2000" b="1" i="0" u="none" strike="noStrike" kern="0" cap="none" spc="0" normalizeH="0" baseline="0" noProof="0" dirty="0">
                <a:ln>
                  <a:noFill/>
                </a:ln>
                <a:solidFill>
                  <a:srgbClr val="FF0000"/>
                </a:solidFill>
                <a:effectLst/>
                <a:uLnTx/>
                <a:uFillTx/>
                <a:latin typeface="Calibri"/>
                <a:ea typeface="+mn-ea"/>
                <a:cs typeface="+mn-cs"/>
              </a:rPr>
              <a:t>3308 sayılı Mesleki Eğitim Kanunu</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tr-TR" altLang="tr-TR" sz="2000" b="1" i="0" u="none" strike="noStrike" kern="0" cap="none" spc="0" normalizeH="0" baseline="0" noProof="0" dirty="0">
                <a:ln>
                  <a:noFill/>
                </a:ln>
                <a:solidFill>
                  <a:srgbClr val="FF0000"/>
                </a:solidFill>
                <a:effectLst/>
                <a:uLnTx/>
                <a:uFillTx/>
                <a:latin typeface="Calibri"/>
                <a:ea typeface="+mn-ea"/>
                <a:cs typeface="+mn-cs"/>
              </a:rPr>
              <a:t>Madde11-</a:t>
            </a:r>
            <a:r>
              <a:rPr kumimoji="0" lang="tr-TR" sz="2000" b="1" i="0" u="none" strike="noStrike" kern="1200" cap="none" spc="0" normalizeH="0" baseline="0" noProof="0" dirty="0">
                <a:ln>
                  <a:noFill/>
                </a:ln>
                <a:solidFill>
                  <a:srgbClr val="FF0000"/>
                </a:solidFill>
                <a:effectLst/>
                <a:uLnTx/>
                <a:uFillTx/>
                <a:latin typeface="Calibri"/>
                <a:ea typeface="+mn-ea"/>
                <a:cs typeface="+mn-cs"/>
              </a:rPr>
              <a:t> </a:t>
            </a:r>
            <a:r>
              <a:rPr kumimoji="0" lang="tr-TR" sz="2000" b="1" i="0" u="none" strike="noStrike" kern="1200" cap="none" spc="0" normalizeH="0" baseline="0" noProof="0" dirty="0">
                <a:ln>
                  <a:noFill/>
                </a:ln>
                <a:solidFill>
                  <a:prstClr val="black"/>
                </a:solidFill>
                <a:effectLst/>
                <a:uLnTx/>
                <a:uFillTx/>
                <a:latin typeface="Calibri"/>
                <a:ea typeface="+mn-ea"/>
                <a:cs typeface="+mn-cs"/>
              </a:rPr>
              <a:t>Aday çırak ve çırak; </a:t>
            </a:r>
            <a:r>
              <a:rPr kumimoji="0" lang="tr-TR" sz="2000" b="1" i="0" u="sng" strike="noStrike" kern="1200" cap="none" spc="0" normalizeH="0" baseline="0" noProof="0" dirty="0">
                <a:ln>
                  <a:noFill/>
                </a:ln>
                <a:solidFill>
                  <a:prstClr val="black"/>
                </a:solidFill>
                <a:effectLst/>
                <a:uLnTx/>
                <a:uFillTx/>
                <a:latin typeface="Calibri"/>
                <a:ea typeface="+mn-ea"/>
                <a:cs typeface="+mn-cs"/>
              </a:rPr>
              <a:t>öğrenci statüsünde olup</a:t>
            </a:r>
            <a:r>
              <a:rPr kumimoji="0" lang="tr-TR" sz="2000" b="1" i="0" u="none" strike="noStrike" kern="1200" cap="none" spc="0" normalizeH="0" baseline="0" noProof="0" dirty="0">
                <a:ln>
                  <a:noFill/>
                </a:ln>
                <a:solidFill>
                  <a:prstClr val="black"/>
                </a:solidFill>
                <a:effectLst/>
                <a:uLnTx/>
                <a:uFillTx/>
                <a:latin typeface="Calibri"/>
                <a:ea typeface="+mn-ea"/>
                <a:cs typeface="+mn-cs"/>
              </a:rPr>
              <a:t>, öğrencilik haklarından yararlanır. Bunlar işyerinde </a:t>
            </a:r>
            <a:r>
              <a:rPr kumimoji="0" lang="tr-TR" sz="2000" b="1" i="0" u="sng" strike="noStrike" kern="1200" cap="none" spc="0" normalizeH="0" baseline="0" noProof="0" dirty="0">
                <a:ln>
                  <a:noFill/>
                </a:ln>
                <a:solidFill>
                  <a:prstClr val="black"/>
                </a:solidFill>
                <a:effectLst/>
                <a:uLnTx/>
                <a:uFillTx/>
                <a:latin typeface="Calibri"/>
                <a:ea typeface="+mn-ea"/>
                <a:cs typeface="+mn-cs"/>
              </a:rPr>
              <a:t>çalışan işçi sayısına dahil edilmezler.</a:t>
            </a:r>
            <a:r>
              <a:rPr kumimoji="0" lang="tr-TR" sz="2000" b="1" i="0" u="none" strike="noStrike" kern="1200" cap="none" spc="0" normalizeH="0" baseline="0" noProof="0" dirty="0">
                <a:ln>
                  <a:noFill/>
                </a:ln>
                <a:solidFill>
                  <a:prstClr val="black"/>
                </a:solidFill>
                <a:effectLst/>
                <a:uLnTx/>
                <a:uFillTx/>
                <a:latin typeface="Calibri"/>
                <a:ea typeface="+mn-ea"/>
                <a:cs typeface="+mn-cs"/>
              </a:rPr>
              <a:t> </a:t>
            </a:r>
            <a:endParaRPr kumimoji="0" lang="tr-TR" altLang="tr-TR" sz="2000" b="1" i="0" u="none" strike="noStrike" kern="0" cap="none" spc="0" normalizeH="0" baseline="0" noProof="0" dirty="0">
              <a:ln>
                <a:noFill/>
              </a:ln>
              <a:solidFill>
                <a:prstClr val="black"/>
              </a:solidFill>
              <a:effectLst/>
              <a:uLnTx/>
              <a:uFillTx/>
              <a:latin typeface="Calibri"/>
              <a:ea typeface="+mn-ea"/>
              <a:cs typeface="+mn-cs"/>
            </a:endParaRPr>
          </a:p>
          <a:p>
            <a:endParaRPr lang="tr-TR" dirty="0"/>
          </a:p>
        </p:txBody>
      </p:sp>
    </p:spTree>
    <p:extLst>
      <p:ext uri="{BB962C8B-B14F-4D97-AF65-F5344CB8AC3E}">
        <p14:creationId xmlns:p14="http://schemas.microsoft.com/office/powerpoint/2010/main" val="4078302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8EA4-5A50-12F3-7A69-53D1785296F6}"/>
              </a:ext>
            </a:extLst>
          </p:cNvPr>
          <p:cNvSpPr>
            <a:spLocks noGrp="1"/>
          </p:cNvSpPr>
          <p:nvPr>
            <p:ph type="title"/>
          </p:nvPr>
        </p:nvSpPr>
        <p:spPr/>
        <p:txBody>
          <a:bodyPr>
            <a:normAutofit/>
          </a:bodyPr>
          <a:lstStyle/>
          <a:p>
            <a:r>
              <a:rPr lang="tr-TR" sz="2000" b="1" dirty="0">
                <a:solidFill>
                  <a:schemeClr val="accent1"/>
                </a:solidFill>
                <a:latin typeface="+mn-lt"/>
              </a:rPr>
              <a:t>Çıraklık Eğitiminin sağladığı faydalar</a:t>
            </a:r>
          </a:p>
        </p:txBody>
      </p:sp>
      <p:sp>
        <p:nvSpPr>
          <p:cNvPr id="3" name="Content Placeholder 2">
            <a:extLst>
              <a:ext uri="{FF2B5EF4-FFF2-40B4-BE49-F238E27FC236}">
                <a16:creationId xmlns:a16="http://schemas.microsoft.com/office/drawing/2014/main" id="{E7EA82DB-D552-ECBC-49E5-CBECBEABC151}"/>
              </a:ext>
            </a:extLst>
          </p:cNvPr>
          <p:cNvSpPr>
            <a:spLocks noGrp="1"/>
          </p:cNvSpPr>
          <p:nvPr>
            <p:ph idx="1"/>
          </p:nvPr>
        </p:nvSpPr>
        <p:spPr>
          <a:xfrm>
            <a:off x="1055914" y="1690688"/>
            <a:ext cx="10080171" cy="3803877"/>
          </a:xfrm>
        </p:spPr>
        <p:txBody>
          <a:bodyPr>
            <a:normAutofit/>
          </a:bodyPr>
          <a:lstStyle/>
          <a:p>
            <a:pPr marL="0" marR="0" lvl="0" indent="0" algn="ctr" defTabSz="457200" rtl="0" eaLnBrk="1" fontAlgn="auto" latinLnBrk="0" hangingPunct="1">
              <a:lnSpc>
                <a:spcPct val="100000"/>
              </a:lnSpc>
              <a:spcBef>
                <a:spcPts val="1000"/>
              </a:spcBef>
              <a:spcAft>
                <a:spcPts val="0"/>
              </a:spcAft>
              <a:buClr>
                <a:srgbClr val="A53010"/>
              </a:buClr>
              <a:buSzTx/>
              <a:buFont typeface="Arial" panose="020B0604020202020204" pitchFamily="34" charset="0"/>
              <a:buNone/>
              <a:tabLst/>
              <a:defRPr/>
            </a:pPr>
            <a:r>
              <a:rPr kumimoji="0" lang="tr-TR" altLang="tr-TR" sz="2200" b="1" i="0" u="none" strike="noStrike" kern="1200" cap="none" spc="0" normalizeH="0" baseline="0" noProof="0" dirty="0">
                <a:ln>
                  <a:noFill/>
                </a:ln>
                <a:solidFill>
                  <a:srgbClr val="FF0000"/>
                </a:solidFill>
                <a:effectLst/>
                <a:uLnTx/>
                <a:uFillTx/>
                <a:latin typeface="Calibri"/>
                <a:ea typeface="+mn-ea"/>
                <a:cs typeface="+mn-cs"/>
              </a:rPr>
              <a:t>30. MESLEKİ EĞİTİM KURULU</a:t>
            </a:r>
          </a:p>
          <a:p>
            <a:pPr marL="0" marR="0" lvl="0" indent="0" algn="ctr" defTabSz="457200" rtl="0" eaLnBrk="1" fontAlgn="auto" latinLnBrk="0" hangingPunct="1">
              <a:lnSpc>
                <a:spcPct val="100000"/>
              </a:lnSpc>
              <a:spcBef>
                <a:spcPts val="1000"/>
              </a:spcBef>
              <a:spcAft>
                <a:spcPts val="0"/>
              </a:spcAft>
              <a:buClr>
                <a:srgbClr val="A53010"/>
              </a:buClr>
              <a:buSzTx/>
              <a:buFont typeface="Arial" panose="020B0604020202020204" pitchFamily="34" charset="0"/>
              <a:buNone/>
              <a:tabLst/>
              <a:defRPr/>
            </a:pPr>
            <a:r>
              <a:rPr kumimoji="0" lang="tr-TR" altLang="tr-TR" sz="2200" b="1" i="0" u="none" strike="noStrike" kern="1200" cap="none" spc="0" normalizeH="0" baseline="0" noProof="0" dirty="0">
                <a:ln>
                  <a:noFill/>
                </a:ln>
                <a:solidFill>
                  <a:srgbClr val="0070C0"/>
                </a:solidFill>
                <a:effectLst/>
                <a:uLnTx/>
                <a:uFillTx/>
                <a:latin typeface="Calibri"/>
                <a:ea typeface="+mn-ea"/>
                <a:cs typeface="+mn-cs"/>
              </a:rPr>
              <a:t>Karar No: 1</a:t>
            </a:r>
          </a:p>
          <a:p>
            <a:pPr marL="0" marR="0" lvl="0" indent="0" algn="just" defTabSz="457200" rtl="0" eaLnBrk="1" fontAlgn="auto" latinLnBrk="0" hangingPunct="1">
              <a:lnSpc>
                <a:spcPct val="100000"/>
              </a:lnSpc>
              <a:spcBef>
                <a:spcPts val="1000"/>
              </a:spcBef>
              <a:spcAft>
                <a:spcPts val="0"/>
              </a:spcAft>
              <a:buClr>
                <a:srgbClr val="A53010"/>
              </a:buClr>
              <a:buSzTx/>
              <a:buFont typeface="Arial" panose="020B0604020202020204" pitchFamily="34" charset="0"/>
              <a:buNone/>
              <a:tabLst/>
              <a:defRPr/>
            </a:pPr>
            <a:r>
              <a:rPr kumimoji="0" lang="tr-TR" altLang="tr-TR" sz="2200" b="1" i="0" u="none" strike="noStrike" kern="1200" cap="none" spc="0" normalizeH="0" baseline="0" noProof="0" dirty="0">
                <a:ln>
                  <a:noFill/>
                </a:ln>
                <a:solidFill>
                  <a:prstClr val="black"/>
                </a:solidFill>
                <a:effectLst/>
                <a:uLnTx/>
                <a:uFillTx/>
                <a:latin typeface="Calibri"/>
                <a:ea typeface="+mn-ea"/>
                <a:cs typeface="+mn-cs"/>
              </a:rPr>
              <a:t>3308 sayılı Mesleki Eğitim Kanunu kapsamındaki meslek alan/dallarında, mesleki ve teknik eğitim okul ve kurumları öğrencilerine verilen işletmede mesleki eğitim, staj, çıraklık, kalfalık ve ustalık eğitimlerinde; bir program dâhilinde, usta öğretici gözetiminde ve gerekli iş sağlığı ve güvenliği tedbirlerinin alınması şartıyla tehlikeli ve çok tehlikeli işler sınıfında yer alan işler ve iş yerlerinde mesleki eğitim alabilirler ve bu ortamlarda bulunabilirler.</a:t>
            </a:r>
          </a:p>
          <a:p>
            <a:endParaRPr lang="tr-TR" dirty="0"/>
          </a:p>
        </p:txBody>
      </p:sp>
    </p:spTree>
    <p:extLst>
      <p:ext uri="{BB962C8B-B14F-4D97-AF65-F5344CB8AC3E}">
        <p14:creationId xmlns:p14="http://schemas.microsoft.com/office/powerpoint/2010/main" val="4272312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F05E6-80A4-3EFD-87B3-B2B7DBFCB982}"/>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CBBC3668-F4D3-736C-768D-952FAE6AFA76}"/>
              </a:ext>
            </a:extLst>
          </p:cNvPr>
          <p:cNvSpPr>
            <a:spLocks noGrp="1"/>
          </p:cNvSpPr>
          <p:nvPr>
            <p:ph idx="1"/>
          </p:nvPr>
        </p:nvSpPr>
        <p:spPr/>
        <p:txBody>
          <a:bodyPr/>
          <a:lstStyle/>
          <a:p>
            <a:pPr marL="0" indent="0">
              <a:buNone/>
            </a:pPr>
            <a:r>
              <a:rPr lang="tr-TR" sz="3600" b="1" dirty="0">
                <a:solidFill>
                  <a:schemeClr val="accent5">
                    <a:lumMod val="75000"/>
                  </a:schemeClr>
                </a:solidFill>
              </a:rPr>
              <a:t>SÜREKLİ AYNI ŞEYLERİ YAPARAK, </a:t>
            </a:r>
          </a:p>
          <a:p>
            <a:pPr marL="0" indent="0">
              <a:buNone/>
            </a:pPr>
            <a:endParaRPr lang="tr-TR" sz="3600" b="1" dirty="0">
              <a:solidFill>
                <a:schemeClr val="accent5">
                  <a:lumMod val="75000"/>
                </a:schemeClr>
              </a:solidFill>
            </a:endParaRPr>
          </a:p>
          <a:p>
            <a:pPr marL="0" indent="0">
              <a:buNone/>
            </a:pPr>
            <a:r>
              <a:rPr lang="tr-TR" sz="3600" b="1" dirty="0">
                <a:solidFill>
                  <a:schemeClr val="accent5">
                    <a:lumMod val="75000"/>
                  </a:schemeClr>
                </a:solidFill>
              </a:rPr>
              <a:t>FARKLI SONUÇLAR ELDE ETMEYİ  BEKYEMEZSİNİZ ……     </a:t>
            </a:r>
          </a:p>
          <a:p>
            <a:endParaRPr lang="tr-TR" dirty="0"/>
          </a:p>
        </p:txBody>
      </p:sp>
    </p:spTree>
    <p:extLst>
      <p:ext uri="{BB962C8B-B14F-4D97-AF65-F5344CB8AC3E}">
        <p14:creationId xmlns:p14="http://schemas.microsoft.com/office/powerpoint/2010/main" val="790328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dirty="0">
                <a:solidFill>
                  <a:schemeClr val="accent1"/>
                </a:solidFill>
                <a:latin typeface="+mn-lt"/>
              </a:rPr>
              <a:t>ESNAF TEŞKİLATI VE MESLEKİ EĞİTİM</a:t>
            </a:r>
            <a:r>
              <a:rPr lang="en-US" sz="2800" b="1" dirty="0">
                <a:solidFill>
                  <a:schemeClr val="accent1"/>
                </a:solidFill>
                <a:latin typeface="+mn-lt"/>
              </a:rPr>
              <a:t> </a:t>
            </a:r>
            <a:endParaRPr lang="tr-TR" sz="2800" dirty="0">
              <a:solidFill>
                <a:schemeClr val="accent1"/>
              </a:solidFill>
              <a:latin typeface="+mn-lt"/>
            </a:endParaRPr>
          </a:p>
        </p:txBody>
      </p:sp>
      <p:sp>
        <p:nvSpPr>
          <p:cNvPr id="3" name="Content Placeholder 2"/>
          <p:cNvSpPr>
            <a:spLocks noGrp="1"/>
          </p:cNvSpPr>
          <p:nvPr>
            <p:ph idx="1"/>
          </p:nvPr>
        </p:nvSpPr>
        <p:spPr/>
        <p:txBody>
          <a:bodyPr/>
          <a:lstStyle/>
          <a:p>
            <a:pPr marL="0" indent="0">
              <a:buNone/>
            </a:pPr>
            <a:r>
              <a:rPr lang="tr-TR" sz="2800" i="1" u="sng" dirty="0">
                <a:solidFill>
                  <a:srgbClr val="FF0000"/>
                </a:solidFill>
                <a:latin typeface="Google Sans"/>
              </a:rPr>
              <a:t>Esnaf sanatkar</a:t>
            </a:r>
            <a:r>
              <a:rPr lang="tr-TR" sz="2800" b="0" i="1" u="sng" dirty="0">
                <a:solidFill>
                  <a:srgbClr val="FF0000"/>
                </a:solidFill>
                <a:effectLst/>
                <a:latin typeface="Google Sans"/>
              </a:rPr>
              <a:t> kendi işyeri için;</a:t>
            </a:r>
          </a:p>
          <a:p>
            <a:pPr marL="0" indent="0">
              <a:buNone/>
            </a:pPr>
            <a:r>
              <a:rPr lang="tr-TR" sz="2800" dirty="0">
                <a:latin typeface="Google Sans"/>
              </a:rPr>
              <a:t>Mesleğin gerektirdiği bilgi ve beceriye,</a:t>
            </a:r>
            <a:endParaRPr lang="tr-TR" sz="2800" b="0" i="0" dirty="0">
              <a:effectLst/>
              <a:latin typeface="Google Sans"/>
            </a:endParaRPr>
          </a:p>
          <a:p>
            <a:pPr marL="0" indent="0">
              <a:buNone/>
            </a:pPr>
            <a:r>
              <a:rPr lang="tr-TR" sz="2800" dirty="0">
                <a:latin typeface="Google Sans"/>
              </a:rPr>
              <a:t>Ul</a:t>
            </a:r>
            <a:r>
              <a:rPr lang="tr-TR" sz="2800" b="0" i="0" dirty="0">
                <a:effectLst/>
                <a:latin typeface="Google Sans"/>
              </a:rPr>
              <a:t>usal ve uluslararası yeterliliklere,</a:t>
            </a:r>
          </a:p>
          <a:p>
            <a:pPr marL="0" indent="0">
              <a:buNone/>
            </a:pPr>
            <a:r>
              <a:rPr lang="tr-TR" sz="2800" dirty="0">
                <a:latin typeface="Google Sans"/>
              </a:rPr>
              <a:t>M</a:t>
            </a:r>
            <a:r>
              <a:rPr lang="tr-TR" sz="2800" b="0" i="0" dirty="0">
                <a:effectLst/>
                <a:latin typeface="Google Sans"/>
              </a:rPr>
              <a:t>eslek ahlâkı ve meslekî değerlere sahip, </a:t>
            </a:r>
          </a:p>
          <a:p>
            <a:pPr marL="0" indent="0">
              <a:buNone/>
            </a:pPr>
            <a:r>
              <a:rPr lang="tr-TR" sz="2800" dirty="0">
                <a:latin typeface="Google Sans"/>
              </a:rPr>
              <a:t>Y</a:t>
            </a:r>
            <a:r>
              <a:rPr lang="tr-TR" sz="2800" b="0" i="0" dirty="0">
                <a:effectLst/>
                <a:latin typeface="Google Sans"/>
              </a:rPr>
              <a:t>enilikçi, üretken, </a:t>
            </a:r>
          </a:p>
          <a:p>
            <a:pPr marL="0" indent="0">
              <a:buNone/>
            </a:pPr>
            <a:r>
              <a:rPr lang="tr-TR" sz="2800" dirty="0">
                <a:latin typeface="Google Sans"/>
              </a:rPr>
              <a:t>B</a:t>
            </a:r>
            <a:r>
              <a:rPr lang="tr-TR" sz="2800" b="0" i="0" dirty="0">
                <a:effectLst/>
                <a:latin typeface="Google Sans"/>
              </a:rPr>
              <a:t>ulunduğu işyerine değer katan nitelikli iş gücünün yetiştirilmesini </a:t>
            </a:r>
          </a:p>
          <a:p>
            <a:pPr marL="0" indent="0">
              <a:buNone/>
            </a:pPr>
            <a:r>
              <a:rPr lang="tr-TR" sz="2800" dirty="0">
                <a:solidFill>
                  <a:schemeClr val="accent1"/>
                </a:solidFill>
                <a:latin typeface="Google Sans"/>
              </a:rPr>
              <a:t>								</a:t>
            </a:r>
            <a:r>
              <a:rPr lang="tr-TR" sz="2800" b="1" dirty="0">
                <a:solidFill>
                  <a:schemeClr val="accent1"/>
                </a:solidFill>
                <a:latin typeface="Google Sans"/>
              </a:rPr>
              <a:t>Beklemektedir….</a:t>
            </a:r>
            <a:endParaRPr lang="tr-TR" sz="2800" b="1" dirty="0">
              <a:solidFill>
                <a:schemeClr val="accent1"/>
              </a:solidFill>
            </a:endParaRPr>
          </a:p>
          <a:p>
            <a:endParaRPr lang="en-US" dirty="0"/>
          </a:p>
        </p:txBody>
      </p:sp>
    </p:spTree>
    <p:extLst>
      <p:ext uri="{BB962C8B-B14F-4D97-AF65-F5344CB8AC3E}">
        <p14:creationId xmlns:p14="http://schemas.microsoft.com/office/powerpoint/2010/main" val="42440779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6">
            <a:extLst>
              <a:ext uri="{FF2B5EF4-FFF2-40B4-BE49-F238E27FC236}">
                <a16:creationId xmlns:a16="http://schemas.microsoft.com/office/drawing/2014/main" id="{E23A3D1F-CF03-B68C-1D43-DF8012707825}"/>
              </a:ext>
            </a:extLst>
          </p:cNvPr>
          <p:cNvPicPr>
            <a:picLocks noGrp="1" noChangeAspect="1"/>
          </p:cNvPicPr>
          <p:nvPr>
            <p:ph idx="1"/>
          </p:nvPr>
        </p:nvPicPr>
        <p:blipFill>
          <a:blip r:embed="rId2"/>
          <a:stretch>
            <a:fillRect/>
          </a:stretch>
        </p:blipFill>
        <p:spPr>
          <a:xfrm>
            <a:off x="3712028" y="1041966"/>
            <a:ext cx="4789715" cy="4789715"/>
          </a:xfrm>
          <a:prstGeom prst="rect">
            <a:avLst/>
          </a:prstGeom>
        </p:spPr>
      </p:pic>
      <p:sp>
        <p:nvSpPr>
          <p:cNvPr id="6" name="TextBox 5">
            <a:extLst>
              <a:ext uri="{FF2B5EF4-FFF2-40B4-BE49-F238E27FC236}">
                <a16:creationId xmlns:a16="http://schemas.microsoft.com/office/drawing/2014/main" id="{BDEBAF03-0F8C-EE00-A993-C27D14874CBF}"/>
              </a:ext>
            </a:extLst>
          </p:cNvPr>
          <p:cNvSpPr txBox="1"/>
          <p:nvPr/>
        </p:nvSpPr>
        <p:spPr>
          <a:xfrm>
            <a:off x="1066800" y="672634"/>
            <a:ext cx="6096000" cy="369332"/>
          </a:xfrm>
          <a:prstGeom prst="rect">
            <a:avLst/>
          </a:prstGeom>
          <a:noFill/>
        </p:spPr>
        <p:txBody>
          <a:bodyPr wrap="square">
            <a:spAutoFit/>
          </a:bodyPr>
          <a:lstStyle/>
          <a:p>
            <a:pPr marL="0" indent="0">
              <a:buNone/>
            </a:pPr>
            <a:r>
              <a:rPr lang="tr-TR" b="1" dirty="0">
                <a:solidFill>
                  <a:srgbClr val="FF0000"/>
                </a:solidFill>
              </a:rPr>
              <a:t>Bir Çin atasözü der ki </a:t>
            </a:r>
          </a:p>
        </p:txBody>
      </p:sp>
    </p:spTree>
    <p:extLst>
      <p:ext uri="{BB962C8B-B14F-4D97-AF65-F5344CB8AC3E}">
        <p14:creationId xmlns:p14="http://schemas.microsoft.com/office/powerpoint/2010/main" val="851957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445B-9898-8588-8E6A-1FF0A66EF932}"/>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EB81EA82-0833-0EB9-966B-09339914357B}"/>
              </a:ext>
            </a:extLst>
          </p:cNvPr>
          <p:cNvSpPr>
            <a:spLocks noGrp="1"/>
          </p:cNvSpPr>
          <p:nvPr>
            <p:ph idx="1"/>
          </p:nvPr>
        </p:nvSpPr>
        <p:spPr>
          <a:xfrm>
            <a:off x="838200" y="3099253"/>
            <a:ext cx="10515600" cy="4351338"/>
          </a:xfrm>
        </p:spPr>
        <p:txBody>
          <a:bodyPr/>
          <a:lstStyle/>
          <a:p>
            <a:pPr marL="0" indent="0" algn="ctr">
              <a:buNone/>
            </a:pPr>
            <a:r>
              <a:rPr lang="tr-TR" sz="2800" b="1" dirty="0">
                <a:solidFill>
                  <a:srgbClr val="FF0000"/>
                </a:solidFill>
              </a:rPr>
              <a:t>MESLEKİ EĞİTİM MERKEZLERİ</a:t>
            </a:r>
          </a:p>
          <a:p>
            <a:pPr marL="0" indent="0" algn="ctr">
              <a:buNone/>
            </a:pPr>
            <a:r>
              <a:rPr lang="tr-TR" sz="2800" b="1" dirty="0">
                <a:solidFill>
                  <a:schemeClr val="accent5">
                    <a:lumMod val="75000"/>
                  </a:schemeClr>
                </a:solidFill>
              </a:rPr>
              <a:t>YAPILABİLECEK YENİ ÇALIŞMALAR</a:t>
            </a:r>
          </a:p>
          <a:p>
            <a:endParaRPr lang="tr-TR" dirty="0"/>
          </a:p>
        </p:txBody>
      </p:sp>
    </p:spTree>
    <p:extLst>
      <p:ext uri="{BB962C8B-B14F-4D97-AF65-F5344CB8AC3E}">
        <p14:creationId xmlns:p14="http://schemas.microsoft.com/office/powerpoint/2010/main" val="3205121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3F01-E123-FBFF-8710-22B7FBB195EE}"/>
              </a:ext>
            </a:extLst>
          </p:cNvPr>
          <p:cNvSpPr>
            <a:spLocks noGrp="1"/>
          </p:cNvSpPr>
          <p:nvPr>
            <p:ph type="title"/>
          </p:nvPr>
        </p:nvSpPr>
        <p:spPr/>
        <p:txBody>
          <a:bodyPr/>
          <a:lstStyle/>
          <a:p>
            <a:r>
              <a:rPr lang="tr-TR" dirty="0">
                <a:solidFill>
                  <a:schemeClr val="accent1"/>
                </a:solidFill>
              </a:rPr>
              <a:t>Lise çağındaki bir genç neden mesleki eğitime gelsin ?</a:t>
            </a:r>
          </a:p>
        </p:txBody>
      </p:sp>
      <p:sp>
        <p:nvSpPr>
          <p:cNvPr id="3" name="Content Placeholder 2">
            <a:extLst>
              <a:ext uri="{FF2B5EF4-FFF2-40B4-BE49-F238E27FC236}">
                <a16:creationId xmlns:a16="http://schemas.microsoft.com/office/drawing/2014/main" id="{37686B8A-D776-886B-C258-70A6805F44C7}"/>
              </a:ext>
            </a:extLst>
          </p:cNvPr>
          <p:cNvSpPr>
            <a:spLocks noGrp="1"/>
          </p:cNvSpPr>
          <p:nvPr>
            <p:ph idx="1"/>
          </p:nvPr>
        </p:nvSpPr>
        <p:spPr/>
        <p:txBody>
          <a:bodyPr>
            <a:normAutofit/>
          </a:bodyPr>
          <a:lstStyle/>
          <a:p>
            <a:pPr marL="0" indent="0">
              <a:buNone/>
            </a:pPr>
            <a:r>
              <a:rPr lang="tr-TR" sz="1800" b="1" dirty="0">
                <a:solidFill>
                  <a:schemeClr val="accent1"/>
                </a:solidFill>
              </a:rPr>
              <a:t>ÖNCE İHTİYAÇLARIMIZI İYİ BELİRLEMEYİZ</a:t>
            </a:r>
          </a:p>
          <a:p>
            <a:pPr marL="0" indent="0">
              <a:buNone/>
            </a:pPr>
            <a:endParaRPr lang="tr-TR" sz="1800" b="1" dirty="0">
              <a:solidFill>
                <a:schemeClr val="accent1"/>
              </a:solidFill>
            </a:endParaRPr>
          </a:p>
          <a:p>
            <a:pPr marL="0" indent="0">
              <a:buNone/>
            </a:pPr>
            <a:r>
              <a:rPr lang="tr-TR" sz="1800" b="1" dirty="0">
                <a:solidFill>
                  <a:schemeClr val="accent1"/>
                </a:solidFill>
              </a:rPr>
              <a:t>		  NE YAPACAĞIMIZI İYİ PLANLAMALIYIZ</a:t>
            </a:r>
          </a:p>
          <a:p>
            <a:pPr marL="0" indent="0">
              <a:buNone/>
            </a:pPr>
            <a:endParaRPr lang="tr-TR" sz="1800" b="1" dirty="0">
              <a:solidFill>
                <a:schemeClr val="accent1"/>
              </a:solidFill>
            </a:endParaRPr>
          </a:p>
          <a:p>
            <a:pPr marL="0" indent="0">
              <a:buNone/>
            </a:pPr>
            <a:r>
              <a:rPr lang="tr-TR" sz="1800" b="1" dirty="0">
                <a:solidFill>
                  <a:schemeClr val="accent1"/>
                </a:solidFill>
              </a:rPr>
              <a:t>			İYİ UYGULAMA ÖRNEKLERİNİ TAKİP ETMELİYİZ </a:t>
            </a:r>
          </a:p>
          <a:p>
            <a:pPr marL="0" indent="0">
              <a:buNone/>
            </a:pPr>
            <a:r>
              <a:rPr lang="tr-TR" sz="1800" b="1" dirty="0">
                <a:solidFill>
                  <a:schemeClr val="accent1"/>
                </a:solidFill>
              </a:rPr>
              <a:t>					</a:t>
            </a:r>
          </a:p>
          <a:p>
            <a:pPr marL="0" indent="0">
              <a:buNone/>
            </a:pPr>
            <a:r>
              <a:rPr lang="tr-TR" sz="1800" b="1" dirty="0">
                <a:solidFill>
                  <a:schemeClr val="accent1"/>
                </a:solidFill>
              </a:rPr>
              <a:t>                                                      TAPACAĞIMIZ ÇALIŞMALARI YASALAR İLE DESTEKLEMELİYİZ</a:t>
            </a:r>
          </a:p>
          <a:p>
            <a:pPr marL="0" indent="0">
              <a:buNone/>
            </a:pPr>
            <a:r>
              <a:rPr lang="tr-TR" sz="1800" b="1" dirty="0">
                <a:solidFill>
                  <a:schemeClr val="accent1"/>
                </a:solidFill>
              </a:rPr>
              <a:t>					(İstihdam Kurulundan Karara Bağlanmalı)</a:t>
            </a:r>
          </a:p>
          <a:p>
            <a:endParaRPr lang="tr-TR" dirty="0"/>
          </a:p>
        </p:txBody>
      </p:sp>
    </p:spTree>
    <p:extLst>
      <p:ext uri="{BB962C8B-B14F-4D97-AF65-F5344CB8AC3E}">
        <p14:creationId xmlns:p14="http://schemas.microsoft.com/office/powerpoint/2010/main" val="4145180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7C79-E823-0FC4-FFE4-8354CD19754A}"/>
              </a:ext>
            </a:extLst>
          </p:cNvPr>
          <p:cNvSpPr>
            <a:spLocks noGrp="1"/>
          </p:cNvSpPr>
          <p:nvPr>
            <p:ph type="title"/>
          </p:nvPr>
        </p:nvSpPr>
        <p:spPr/>
        <p:txBody>
          <a:bodyPr/>
          <a:lstStyle/>
          <a:p>
            <a:r>
              <a:rPr lang="tr-TR" dirty="0">
                <a:solidFill>
                  <a:schemeClr val="accent1"/>
                </a:solidFill>
              </a:rPr>
              <a:t>Lise çağındaki bir genç neden mesleki eğitime gelsin ?</a:t>
            </a:r>
          </a:p>
        </p:txBody>
      </p:sp>
      <p:sp>
        <p:nvSpPr>
          <p:cNvPr id="3" name="Content Placeholder 2">
            <a:extLst>
              <a:ext uri="{FF2B5EF4-FFF2-40B4-BE49-F238E27FC236}">
                <a16:creationId xmlns:a16="http://schemas.microsoft.com/office/drawing/2014/main" id="{21285828-EEDC-78E8-0700-451023D8A2FC}"/>
              </a:ext>
            </a:extLst>
          </p:cNvPr>
          <p:cNvSpPr>
            <a:spLocks noGrp="1"/>
          </p:cNvSpPr>
          <p:nvPr>
            <p:ph idx="1"/>
          </p:nvPr>
        </p:nvSpPr>
        <p:spPr/>
        <p:txBody>
          <a:bodyPr/>
          <a:lstStyle/>
          <a:p>
            <a:pPr marL="0" indent="0">
              <a:buNone/>
            </a:pPr>
            <a:r>
              <a:rPr lang="tr-TR" b="1" dirty="0">
                <a:solidFill>
                  <a:schemeClr val="accent1"/>
                </a:solidFill>
              </a:rPr>
              <a:t>Çalıştıracak çırak adayı aramayalım………</a:t>
            </a:r>
          </a:p>
          <a:p>
            <a:pPr marL="0" indent="0">
              <a:buNone/>
            </a:pPr>
            <a:r>
              <a:rPr lang="tr-TR" b="1" dirty="0">
                <a:solidFill>
                  <a:schemeClr val="accent1"/>
                </a:solidFill>
              </a:rPr>
              <a:t>İşyerimizde ihtiyacımız olan nitelikli elemanı yetiştirmek üzere çırak öğrenci arayalım</a:t>
            </a:r>
          </a:p>
          <a:p>
            <a:endParaRPr lang="tr-TR" dirty="0"/>
          </a:p>
        </p:txBody>
      </p:sp>
    </p:spTree>
    <p:extLst>
      <p:ext uri="{BB962C8B-B14F-4D97-AF65-F5344CB8AC3E}">
        <p14:creationId xmlns:p14="http://schemas.microsoft.com/office/powerpoint/2010/main" val="3414507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A1C9-03FF-185F-2512-6ACAE28BD0E4}"/>
              </a:ext>
            </a:extLst>
          </p:cNvPr>
          <p:cNvSpPr>
            <a:spLocks noGrp="1"/>
          </p:cNvSpPr>
          <p:nvPr>
            <p:ph type="title"/>
          </p:nvPr>
        </p:nvSpPr>
        <p:spPr/>
        <p:txBody>
          <a:bodyPr/>
          <a:lstStyle/>
          <a:p>
            <a:r>
              <a:rPr lang="tr-TR" dirty="0">
                <a:solidFill>
                  <a:schemeClr val="accent1"/>
                </a:solidFill>
              </a:rPr>
              <a:t>Lise çağındaki bir genç neden mesleki eğitime gelsin ?</a:t>
            </a:r>
          </a:p>
        </p:txBody>
      </p:sp>
      <p:sp>
        <p:nvSpPr>
          <p:cNvPr id="3" name="Content Placeholder 2">
            <a:extLst>
              <a:ext uri="{FF2B5EF4-FFF2-40B4-BE49-F238E27FC236}">
                <a16:creationId xmlns:a16="http://schemas.microsoft.com/office/drawing/2014/main" id="{138596A6-035F-FCCC-7B5C-E62E42887755}"/>
              </a:ext>
            </a:extLst>
          </p:cNvPr>
          <p:cNvSpPr>
            <a:spLocks noGrp="1"/>
          </p:cNvSpPr>
          <p:nvPr>
            <p:ph idx="1"/>
          </p:nvPr>
        </p:nvSpPr>
        <p:spPr/>
        <p:txBody>
          <a:bodyPr/>
          <a:lstStyle/>
          <a:p>
            <a:pPr marL="0" indent="0">
              <a:buNone/>
            </a:pPr>
            <a:r>
              <a:rPr lang="tr-TR" b="1" u="sng" dirty="0">
                <a:solidFill>
                  <a:srgbClr val="FF0000"/>
                </a:solidFill>
              </a:rPr>
              <a:t>Yeni bir şeyler yapmak;</a:t>
            </a:r>
          </a:p>
          <a:p>
            <a:pPr marL="0" indent="0">
              <a:buNone/>
            </a:pPr>
            <a:r>
              <a:rPr lang="tr-TR" sz="2800" dirty="0"/>
              <a:t>Esnaf gurupları ile farkındalık toplantıları yapılmalı</a:t>
            </a:r>
          </a:p>
          <a:p>
            <a:pPr marL="0" indent="0">
              <a:buNone/>
            </a:pPr>
            <a:r>
              <a:rPr lang="tr-TR" sz="2800" dirty="0"/>
              <a:t>Usta öğreticiler ile yılda en az iki sefer deneyim paylaşımı görüşmeleri </a:t>
            </a:r>
          </a:p>
          <a:p>
            <a:pPr marL="0" indent="0">
              <a:buNone/>
            </a:pPr>
            <a:r>
              <a:rPr lang="tr-TR" sz="2800" dirty="0"/>
              <a:t>Yeni teknolojileri tanıtım seminerleri</a:t>
            </a:r>
          </a:p>
          <a:p>
            <a:pPr marL="0" indent="0">
              <a:buNone/>
            </a:pPr>
            <a:r>
              <a:rPr lang="tr-TR" sz="2800" dirty="0"/>
              <a:t>Uzman kişilerin desteği ile Z kuşağını anlama etkinlikleri</a:t>
            </a:r>
          </a:p>
          <a:p>
            <a:endParaRPr lang="tr-TR" dirty="0"/>
          </a:p>
        </p:txBody>
      </p:sp>
      <p:pic>
        <p:nvPicPr>
          <p:cNvPr id="4" name="Resim 4">
            <a:extLst>
              <a:ext uri="{FF2B5EF4-FFF2-40B4-BE49-F238E27FC236}">
                <a16:creationId xmlns:a16="http://schemas.microsoft.com/office/drawing/2014/main" id="{16E053B7-60FF-217B-A7A0-EDBE58451C89}"/>
              </a:ext>
            </a:extLst>
          </p:cNvPr>
          <p:cNvPicPr>
            <a:picLocks noChangeAspect="1"/>
          </p:cNvPicPr>
          <p:nvPr/>
        </p:nvPicPr>
        <p:blipFill>
          <a:blip r:embed="rId2"/>
          <a:stretch>
            <a:fillRect/>
          </a:stretch>
        </p:blipFill>
        <p:spPr>
          <a:xfrm>
            <a:off x="1749301" y="4425192"/>
            <a:ext cx="3443185" cy="1721593"/>
          </a:xfrm>
          <a:prstGeom prst="rect">
            <a:avLst/>
          </a:prstGeom>
        </p:spPr>
      </p:pic>
      <p:pic>
        <p:nvPicPr>
          <p:cNvPr id="5" name="Resim 6">
            <a:extLst>
              <a:ext uri="{FF2B5EF4-FFF2-40B4-BE49-F238E27FC236}">
                <a16:creationId xmlns:a16="http://schemas.microsoft.com/office/drawing/2014/main" id="{8A25844F-3B06-F5C0-0025-38CCF7831C50}"/>
              </a:ext>
            </a:extLst>
          </p:cNvPr>
          <p:cNvPicPr>
            <a:picLocks noChangeAspect="1"/>
          </p:cNvPicPr>
          <p:nvPr/>
        </p:nvPicPr>
        <p:blipFill>
          <a:blip r:embed="rId3"/>
          <a:stretch>
            <a:fillRect/>
          </a:stretch>
        </p:blipFill>
        <p:spPr>
          <a:xfrm>
            <a:off x="6739851" y="4473539"/>
            <a:ext cx="3318549" cy="1613293"/>
          </a:xfrm>
          <a:prstGeom prst="rect">
            <a:avLst/>
          </a:prstGeom>
        </p:spPr>
      </p:pic>
    </p:spTree>
    <p:extLst>
      <p:ext uri="{BB962C8B-B14F-4D97-AF65-F5344CB8AC3E}">
        <p14:creationId xmlns:p14="http://schemas.microsoft.com/office/powerpoint/2010/main" val="746864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B251-CC46-01EF-B3BD-D800ADDE9DDF}"/>
              </a:ext>
            </a:extLst>
          </p:cNvPr>
          <p:cNvSpPr>
            <a:spLocks noGrp="1"/>
          </p:cNvSpPr>
          <p:nvPr>
            <p:ph type="title"/>
          </p:nvPr>
        </p:nvSpPr>
        <p:spPr/>
        <p:txBody>
          <a:bodyPr/>
          <a:lstStyle/>
          <a:p>
            <a:r>
              <a:rPr lang="tr-TR" sz="4400" b="1" u="sng" dirty="0">
                <a:solidFill>
                  <a:srgbClr val="FF0000"/>
                </a:solidFill>
              </a:rPr>
              <a:t>Doğru çırak adaylarına ulaşmak için;</a:t>
            </a:r>
            <a:br>
              <a:rPr lang="tr-TR" sz="4400" b="1" u="sng" dirty="0">
                <a:solidFill>
                  <a:srgbClr val="FF0000"/>
                </a:solidFill>
              </a:rPr>
            </a:br>
            <a:endParaRPr lang="tr-TR" dirty="0"/>
          </a:p>
        </p:txBody>
      </p:sp>
      <p:sp>
        <p:nvSpPr>
          <p:cNvPr id="3" name="Content Placeholder 2">
            <a:extLst>
              <a:ext uri="{FF2B5EF4-FFF2-40B4-BE49-F238E27FC236}">
                <a16:creationId xmlns:a16="http://schemas.microsoft.com/office/drawing/2014/main" id="{07D3DB55-7904-9F7B-19BF-A861A3D14A64}"/>
              </a:ext>
            </a:extLst>
          </p:cNvPr>
          <p:cNvSpPr>
            <a:spLocks noGrp="1"/>
          </p:cNvSpPr>
          <p:nvPr>
            <p:ph idx="1"/>
          </p:nvPr>
        </p:nvSpPr>
        <p:spPr/>
        <p:txBody>
          <a:bodyPr/>
          <a:lstStyle/>
          <a:p>
            <a:r>
              <a:rPr lang="tr-TR" sz="2800" b="1" dirty="0">
                <a:solidFill>
                  <a:schemeClr val="accent5">
                    <a:lumMod val="75000"/>
                  </a:schemeClr>
                </a:solidFill>
              </a:rPr>
              <a:t>AİLEYİ MERKEZE ALMAK</a:t>
            </a:r>
          </a:p>
          <a:p>
            <a:endParaRPr lang="tr-TR" dirty="0"/>
          </a:p>
        </p:txBody>
      </p:sp>
      <p:pic>
        <p:nvPicPr>
          <p:cNvPr id="4" name="Resim 3">
            <a:extLst>
              <a:ext uri="{FF2B5EF4-FFF2-40B4-BE49-F238E27FC236}">
                <a16:creationId xmlns:a16="http://schemas.microsoft.com/office/drawing/2014/main" id="{366F707D-336E-57C0-C3C3-A6F4C7F7C8A2}"/>
              </a:ext>
            </a:extLst>
          </p:cNvPr>
          <p:cNvPicPr>
            <a:picLocks noChangeAspect="1"/>
          </p:cNvPicPr>
          <p:nvPr/>
        </p:nvPicPr>
        <p:blipFill>
          <a:blip r:embed="rId2"/>
          <a:stretch>
            <a:fillRect/>
          </a:stretch>
        </p:blipFill>
        <p:spPr>
          <a:xfrm>
            <a:off x="3374685" y="2683409"/>
            <a:ext cx="5476875" cy="3076575"/>
          </a:xfrm>
          <a:prstGeom prst="rect">
            <a:avLst/>
          </a:prstGeom>
        </p:spPr>
      </p:pic>
    </p:spTree>
    <p:extLst>
      <p:ext uri="{BB962C8B-B14F-4D97-AF65-F5344CB8AC3E}">
        <p14:creationId xmlns:p14="http://schemas.microsoft.com/office/powerpoint/2010/main" val="444735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F11AE-93A9-6743-788C-1790F87D01B9}"/>
              </a:ext>
            </a:extLst>
          </p:cNvPr>
          <p:cNvSpPr>
            <a:spLocks noGrp="1"/>
          </p:cNvSpPr>
          <p:nvPr>
            <p:ph type="title"/>
          </p:nvPr>
        </p:nvSpPr>
        <p:spPr/>
        <p:txBody>
          <a:bodyPr/>
          <a:lstStyle/>
          <a:p>
            <a:r>
              <a:rPr lang="tr-TR" dirty="0">
                <a:solidFill>
                  <a:schemeClr val="accent1"/>
                </a:solidFill>
              </a:rPr>
              <a:t>Mesleki yönlendirmede okullar ve ailenin önemi </a:t>
            </a:r>
          </a:p>
        </p:txBody>
      </p:sp>
      <p:sp>
        <p:nvSpPr>
          <p:cNvPr id="3" name="Content Placeholder 2">
            <a:extLst>
              <a:ext uri="{FF2B5EF4-FFF2-40B4-BE49-F238E27FC236}">
                <a16:creationId xmlns:a16="http://schemas.microsoft.com/office/drawing/2014/main" id="{8FF979F7-AD5E-F91F-CCC7-1D85B3E99480}"/>
              </a:ext>
            </a:extLst>
          </p:cNvPr>
          <p:cNvSpPr>
            <a:spLocks noGrp="1"/>
          </p:cNvSpPr>
          <p:nvPr>
            <p:ph idx="1"/>
          </p:nvPr>
        </p:nvSpPr>
        <p:spPr/>
        <p:txBody>
          <a:bodyPr/>
          <a:lstStyle/>
          <a:p>
            <a:pPr marL="0" indent="0">
              <a:buNone/>
            </a:pPr>
            <a:r>
              <a:rPr lang="tr-TR" sz="2400" dirty="0">
                <a:solidFill>
                  <a:srgbClr val="FF0000"/>
                </a:solidFill>
              </a:rPr>
              <a:t>Ortaokullarda </a:t>
            </a:r>
          </a:p>
          <a:p>
            <a:pPr marL="0" indent="0">
              <a:buNone/>
            </a:pPr>
            <a:r>
              <a:rPr lang="tr-TR" sz="2400" dirty="0"/>
              <a:t>Okul yöneticileri ve bu okullardaki rehber öğretmenler ile iyi ilişkiler…</a:t>
            </a:r>
          </a:p>
          <a:p>
            <a:pPr marL="0" indent="0">
              <a:buNone/>
            </a:pPr>
            <a:r>
              <a:rPr lang="tr-TR" sz="2400" dirty="0"/>
              <a:t>Seçilecek öğrenci velilerine yönelik mesleki tanıtım çalışmaları…</a:t>
            </a:r>
          </a:p>
          <a:p>
            <a:pPr marL="0" indent="0">
              <a:buNone/>
            </a:pPr>
            <a:r>
              <a:rPr lang="tr-TR" sz="2400" dirty="0"/>
              <a:t>Öğrenci guruplarına işyeri ziyaretleri sağlanmalı…</a:t>
            </a:r>
          </a:p>
          <a:p>
            <a:pPr marL="0" indent="0">
              <a:buNone/>
            </a:pPr>
            <a:r>
              <a:rPr lang="tr-TR" sz="2400" dirty="0"/>
              <a:t>Lise düzeyinde de bu etkinlikler yapılmalı</a:t>
            </a:r>
          </a:p>
          <a:p>
            <a:endParaRPr lang="tr-TR" dirty="0"/>
          </a:p>
        </p:txBody>
      </p:sp>
      <p:pic>
        <p:nvPicPr>
          <p:cNvPr id="4" name="Resim 4">
            <a:extLst>
              <a:ext uri="{FF2B5EF4-FFF2-40B4-BE49-F238E27FC236}">
                <a16:creationId xmlns:a16="http://schemas.microsoft.com/office/drawing/2014/main" id="{22960F49-7D1C-D0D2-ADB9-BF6AF5860A47}"/>
              </a:ext>
            </a:extLst>
          </p:cNvPr>
          <p:cNvPicPr>
            <a:picLocks noChangeAspect="1"/>
          </p:cNvPicPr>
          <p:nvPr/>
        </p:nvPicPr>
        <p:blipFill>
          <a:blip r:embed="rId2"/>
          <a:stretch>
            <a:fillRect/>
          </a:stretch>
        </p:blipFill>
        <p:spPr>
          <a:xfrm>
            <a:off x="1647533" y="4001294"/>
            <a:ext cx="4219868" cy="1945096"/>
          </a:xfrm>
          <a:prstGeom prst="rect">
            <a:avLst/>
          </a:prstGeom>
        </p:spPr>
      </p:pic>
      <p:pic>
        <p:nvPicPr>
          <p:cNvPr id="5" name="Resim 6">
            <a:extLst>
              <a:ext uri="{FF2B5EF4-FFF2-40B4-BE49-F238E27FC236}">
                <a16:creationId xmlns:a16="http://schemas.microsoft.com/office/drawing/2014/main" id="{FF4EAC4B-D023-D9C3-2501-2A531501E3D1}"/>
              </a:ext>
            </a:extLst>
          </p:cNvPr>
          <p:cNvPicPr>
            <a:picLocks noChangeAspect="1"/>
          </p:cNvPicPr>
          <p:nvPr/>
        </p:nvPicPr>
        <p:blipFill>
          <a:blip r:embed="rId3"/>
          <a:stretch>
            <a:fillRect/>
          </a:stretch>
        </p:blipFill>
        <p:spPr>
          <a:xfrm>
            <a:off x="6007084" y="4001293"/>
            <a:ext cx="4219871" cy="1945097"/>
          </a:xfrm>
          <a:prstGeom prst="rect">
            <a:avLst/>
          </a:prstGeom>
        </p:spPr>
      </p:pic>
    </p:spTree>
    <p:extLst>
      <p:ext uri="{BB962C8B-B14F-4D97-AF65-F5344CB8AC3E}">
        <p14:creationId xmlns:p14="http://schemas.microsoft.com/office/powerpoint/2010/main" val="326641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E696-560A-BDA5-D8C3-95B7E6CD548B}"/>
              </a:ext>
            </a:extLst>
          </p:cNvPr>
          <p:cNvSpPr>
            <a:spLocks noGrp="1"/>
          </p:cNvSpPr>
          <p:nvPr>
            <p:ph type="title"/>
          </p:nvPr>
        </p:nvSpPr>
        <p:spPr/>
        <p:txBody>
          <a:bodyPr>
            <a:normAutofit/>
          </a:bodyPr>
          <a:lstStyle/>
          <a:p>
            <a:r>
              <a:rPr lang="tr-TR" sz="2000" dirty="0">
                <a:solidFill>
                  <a:schemeClr val="accent1"/>
                </a:solidFill>
              </a:rPr>
              <a:t>Çırak adayı neden mesleki eğitime gelsin ?</a:t>
            </a:r>
          </a:p>
        </p:txBody>
      </p:sp>
      <p:sp>
        <p:nvSpPr>
          <p:cNvPr id="3" name="Content Placeholder 2">
            <a:extLst>
              <a:ext uri="{FF2B5EF4-FFF2-40B4-BE49-F238E27FC236}">
                <a16:creationId xmlns:a16="http://schemas.microsoft.com/office/drawing/2014/main" id="{793B5722-401C-889A-45C3-0FE58BBE3F21}"/>
              </a:ext>
            </a:extLst>
          </p:cNvPr>
          <p:cNvSpPr>
            <a:spLocks noGrp="1"/>
          </p:cNvSpPr>
          <p:nvPr>
            <p:ph idx="1"/>
          </p:nvPr>
        </p:nvSpPr>
        <p:spPr/>
        <p:txBody>
          <a:bodyPr>
            <a:normAutofit/>
          </a:bodyPr>
          <a:lstStyle/>
          <a:p>
            <a:pPr marL="0" indent="0">
              <a:buNone/>
            </a:pPr>
            <a:r>
              <a:rPr lang="tr-TR" sz="2400" b="1" u="sng" dirty="0">
                <a:solidFill>
                  <a:srgbClr val="FF0000"/>
                </a:solidFill>
              </a:rPr>
              <a:t>Doğru çırak adaylarına ulaşmak;</a:t>
            </a:r>
          </a:p>
          <a:p>
            <a:pPr marL="0" indent="0">
              <a:buNone/>
            </a:pPr>
            <a:r>
              <a:rPr lang="tr-TR" sz="2400" dirty="0"/>
              <a:t>Meslekler ve bu mesleklerdeki kazanımlar,</a:t>
            </a:r>
          </a:p>
          <a:p>
            <a:pPr marL="0" indent="0">
              <a:buNone/>
            </a:pPr>
            <a:r>
              <a:rPr lang="tr-TR" sz="2400" dirty="0"/>
              <a:t>Meslek öğrenmenin önemi, aileye iyi anlatılmalı,</a:t>
            </a:r>
          </a:p>
          <a:p>
            <a:pPr marL="0" indent="0">
              <a:buNone/>
            </a:pPr>
            <a:r>
              <a:rPr lang="tr-TR" sz="2400" dirty="0"/>
              <a:t>Meslek Odaları meslek tanıtımlarında etkin görev almalı,</a:t>
            </a:r>
          </a:p>
          <a:p>
            <a:pPr marL="0" indent="0">
              <a:buNone/>
            </a:pPr>
            <a:r>
              <a:rPr lang="tr-TR" sz="2400" dirty="0"/>
              <a:t>Toplum tarafından sözü dinlenilen, sevilen, kişiler tanıtım çalışmalarında değerlendirilmeli, (Kaymakam, Belediye başkanı, cami imamları v.s.)</a:t>
            </a:r>
          </a:p>
          <a:p>
            <a:pPr marL="0" indent="0">
              <a:buNone/>
            </a:pPr>
            <a:r>
              <a:rPr lang="tr-TR" sz="2400" dirty="0"/>
              <a:t>Aileler çocuklarını mesleki eğitime yollamak için tereddüt yaşamamalı</a:t>
            </a:r>
          </a:p>
          <a:p>
            <a:pPr marL="0" indent="0">
              <a:buNone/>
            </a:pPr>
            <a:r>
              <a:rPr lang="tr-TR" sz="2400" dirty="0"/>
              <a:t>Gençlerimiz Mesleki Eğitim Merkezine geldiklerinde nelere sahip olacağını bilmeli</a:t>
            </a:r>
          </a:p>
          <a:p>
            <a:endParaRPr lang="tr-TR" dirty="0"/>
          </a:p>
        </p:txBody>
      </p:sp>
    </p:spTree>
    <p:extLst>
      <p:ext uri="{BB962C8B-B14F-4D97-AF65-F5344CB8AC3E}">
        <p14:creationId xmlns:p14="http://schemas.microsoft.com/office/powerpoint/2010/main" val="3043263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E975-60EF-4A8C-3DDE-9C6767223A9E}"/>
              </a:ext>
            </a:extLst>
          </p:cNvPr>
          <p:cNvSpPr>
            <a:spLocks noGrp="1"/>
          </p:cNvSpPr>
          <p:nvPr>
            <p:ph type="title"/>
          </p:nvPr>
        </p:nvSpPr>
        <p:spPr/>
        <p:txBody>
          <a:bodyPr>
            <a:normAutofit/>
          </a:bodyPr>
          <a:lstStyle/>
          <a:p>
            <a:r>
              <a:rPr lang="tr-TR" sz="2000" dirty="0">
                <a:solidFill>
                  <a:schemeClr val="accent1"/>
                </a:solidFill>
              </a:rPr>
              <a:t>Mesleki yönlendirmede okullar ve ailenin önemi </a:t>
            </a:r>
          </a:p>
        </p:txBody>
      </p:sp>
      <p:sp>
        <p:nvSpPr>
          <p:cNvPr id="3" name="Content Placeholder 2">
            <a:extLst>
              <a:ext uri="{FF2B5EF4-FFF2-40B4-BE49-F238E27FC236}">
                <a16:creationId xmlns:a16="http://schemas.microsoft.com/office/drawing/2014/main" id="{BAA5BA04-1103-C108-6FEA-841CE1F5E9C1}"/>
              </a:ext>
            </a:extLst>
          </p:cNvPr>
          <p:cNvSpPr>
            <a:spLocks noGrp="1"/>
          </p:cNvSpPr>
          <p:nvPr>
            <p:ph idx="1"/>
          </p:nvPr>
        </p:nvSpPr>
        <p:spPr>
          <a:xfrm>
            <a:off x="838200" y="1253331"/>
            <a:ext cx="10515600" cy="4351338"/>
          </a:xfrm>
        </p:spPr>
        <p:txBody>
          <a:bodyPr/>
          <a:lstStyle/>
          <a:p>
            <a:pPr marL="0" indent="0">
              <a:buNone/>
            </a:pPr>
            <a:r>
              <a:rPr lang="tr-TR" sz="2400" dirty="0">
                <a:solidFill>
                  <a:srgbClr val="FF0000"/>
                </a:solidFill>
              </a:rPr>
              <a:t>Mesleki Eğitim Merkezlerinde </a:t>
            </a:r>
          </a:p>
          <a:p>
            <a:pPr marL="0" indent="0">
              <a:buNone/>
            </a:pPr>
            <a:r>
              <a:rPr lang="tr-TR" sz="2400" dirty="0"/>
              <a:t>Öğrenci kayıtlarında meslek danışmanlığı hizmeti verilmeli</a:t>
            </a:r>
          </a:p>
          <a:p>
            <a:pPr marL="0" indent="0">
              <a:buNone/>
            </a:pPr>
            <a:r>
              <a:rPr lang="tr-TR" sz="2400" dirty="0"/>
              <a:t>Yıllık çalışma planı hazırlayarak Ailelere yönelik etkinlikler uygulanmalı (HEM ve RAM v.s. işbirliği)</a:t>
            </a:r>
          </a:p>
          <a:p>
            <a:pPr marL="0" indent="0">
              <a:buNone/>
            </a:pPr>
            <a:r>
              <a:rPr lang="tr-TR" sz="2400" dirty="0"/>
              <a:t>Ailelere kültürel, Öğrencilere teknoloji gezileri sağlanmalı</a:t>
            </a:r>
          </a:p>
          <a:p>
            <a:endParaRPr lang="tr-TR" dirty="0"/>
          </a:p>
        </p:txBody>
      </p:sp>
      <p:pic>
        <p:nvPicPr>
          <p:cNvPr id="4" name="Resim 3">
            <a:extLst>
              <a:ext uri="{FF2B5EF4-FFF2-40B4-BE49-F238E27FC236}">
                <a16:creationId xmlns:a16="http://schemas.microsoft.com/office/drawing/2014/main" id="{9D939056-81C6-E063-5516-AF92FA43F540}"/>
              </a:ext>
            </a:extLst>
          </p:cNvPr>
          <p:cNvPicPr>
            <a:picLocks noChangeAspect="1"/>
          </p:cNvPicPr>
          <p:nvPr/>
        </p:nvPicPr>
        <p:blipFill rotWithShape="1">
          <a:blip r:embed="rId2"/>
          <a:srcRect t="21612"/>
          <a:stretch/>
        </p:blipFill>
        <p:spPr>
          <a:xfrm>
            <a:off x="960779" y="3429000"/>
            <a:ext cx="3438417" cy="1807324"/>
          </a:xfrm>
          <a:prstGeom prst="rect">
            <a:avLst/>
          </a:prstGeom>
        </p:spPr>
      </p:pic>
      <p:pic>
        <p:nvPicPr>
          <p:cNvPr id="5" name="Resim 11">
            <a:extLst>
              <a:ext uri="{FF2B5EF4-FFF2-40B4-BE49-F238E27FC236}">
                <a16:creationId xmlns:a16="http://schemas.microsoft.com/office/drawing/2014/main" id="{0EC9C6D5-A215-1531-9F7A-E0F70D19AD43}"/>
              </a:ext>
            </a:extLst>
          </p:cNvPr>
          <p:cNvPicPr/>
          <p:nvPr/>
        </p:nvPicPr>
        <p:blipFill rotWithShape="1">
          <a:blip r:embed="rId3"/>
          <a:srcRect l="24471" t="30962" r="1565" b="15148"/>
          <a:stretch/>
        </p:blipFill>
        <p:spPr bwMode="auto">
          <a:xfrm>
            <a:off x="4807747" y="3429000"/>
            <a:ext cx="3295566" cy="1944816"/>
          </a:xfrm>
          <a:prstGeom prst="rect">
            <a:avLst/>
          </a:prstGeom>
          <a:ln>
            <a:noFill/>
          </a:ln>
          <a:extLst>
            <a:ext uri="{53640926-AAD7-44D8-BBD7-CCE9431645EC}">
              <a14:shadowObscured xmlns:a14="http://schemas.microsoft.com/office/drawing/2010/main"/>
            </a:ext>
          </a:extLst>
        </p:spPr>
      </p:pic>
      <p:pic>
        <p:nvPicPr>
          <p:cNvPr id="6" name="Resim 15">
            <a:extLst>
              <a:ext uri="{FF2B5EF4-FFF2-40B4-BE49-F238E27FC236}">
                <a16:creationId xmlns:a16="http://schemas.microsoft.com/office/drawing/2014/main" id="{6DAF6336-1674-5007-84F3-93C2CE2EE659}"/>
              </a:ext>
            </a:extLst>
          </p:cNvPr>
          <p:cNvPicPr>
            <a:picLocks noChangeAspect="1"/>
          </p:cNvPicPr>
          <p:nvPr/>
        </p:nvPicPr>
        <p:blipFill>
          <a:blip r:embed="rId4"/>
          <a:stretch>
            <a:fillRect/>
          </a:stretch>
        </p:blipFill>
        <p:spPr>
          <a:xfrm>
            <a:off x="8478442" y="3396491"/>
            <a:ext cx="3395740" cy="1944816"/>
          </a:xfrm>
          <a:prstGeom prst="rect">
            <a:avLst/>
          </a:prstGeom>
        </p:spPr>
      </p:pic>
    </p:spTree>
    <p:extLst>
      <p:ext uri="{BB962C8B-B14F-4D97-AF65-F5344CB8AC3E}">
        <p14:creationId xmlns:p14="http://schemas.microsoft.com/office/powerpoint/2010/main" val="3505417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28E90-8784-D0B9-1684-FC270C8A57BA}"/>
              </a:ext>
            </a:extLst>
          </p:cNvPr>
          <p:cNvSpPr>
            <a:spLocks noGrp="1"/>
          </p:cNvSpPr>
          <p:nvPr>
            <p:ph type="title"/>
          </p:nvPr>
        </p:nvSpPr>
        <p:spPr>
          <a:xfrm>
            <a:off x="838200" y="18255"/>
            <a:ext cx="10515600" cy="1325563"/>
          </a:xfrm>
        </p:spPr>
        <p:txBody>
          <a:bodyPr>
            <a:normAutofit/>
          </a:bodyPr>
          <a:lstStyle/>
          <a:p>
            <a:r>
              <a:rPr lang="tr-TR" sz="2000" b="1" dirty="0">
                <a:solidFill>
                  <a:schemeClr val="accent1"/>
                </a:solidFill>
                <a:latin typeface="+mn-lt"/>
              </a:rPr>
              <a:t>Mesleki yönlendirmede okullar ve ailenin önemi </a:t>
            </a:r>
          </a:p>
        </p:txBody>
      </p:sp>
      <p:sp>
        <p:nvSpPr>
          <p:cNvPr id="3" name="Content Placeholder 2">
            <a:extLst>
              <a:ext uri="{FF2B5EF4-FFF2-40B4-BE49-F238E27FC236}">
                <a16:creationId xmlns:a16="http://schemas.microsoft.com/office/drawing/2014/main" id="{67018324-8712-6A24-71E5-E022D71C3A3E}"/>
              </a:ext>
            </a:extLst>
          </p:cNvPr>
          <p:cNvSpPr>
            <a:spLocks noGrp="1"/>
          </p:cNvSpPr>
          <p:nvPr>
            <p:ph idx="1"/>
          </p:nvPr>
        </p:nvSpPr>
        <p:spPr>
          <a:xfrm>
            <a:off x="790908" y="1066951"/>
            <a:ext cx="10515600" cy="4351338"/>
          </a:xfrm>
        </p:spPr>
        <p:txBody>
          <a:bodyPr/>
          <a:lstStyle/>
          <a:p>
            <a:pPr marL="0" indent="0">
              <a:buNone/>
            </a:pPr>
            <a:r>
              <a:rPr lang="tr-TR" sz="2000" dirty="0">
                <a:solidFill>
                  <a:srgbClr val="FF0000"/>
                </a:solidFill>
              </a:rPr>
              <a:t>İşyerlerinde/Mesleki Eğitim Merkezlerinde </a:t>
            </a:r>
          </a:p>
          <a:p>
            <a:pPr marL="0" indent="0">
              <a:buNone/>
            </a:pPr>
            <a:r>
              <a:rPr lang="tr-TR" sz="2000" dirty="0">
                <a:solidFill>
                  <a:schemeClr val="tx1">
                    <a:lumMod val="95000"/>
                    <a:lumOff val="5000"/>
                  </a:schemeClr>
                </a:solidFill>
              </a:rPr>
              <a:t>Çırak öğrencilerimizi zaman zaman beklentilerini dinlemeliyiz</a:t>
            </a:r>
          </a:p>
          <a:p>
            <a:pPr marL="0" indent="0">
              <a:buNone/>
            </a:pPr>
            <a:r>
              <a:rPr lang="tr-TR" sz="2000" dirty="0"/>
              <a:t>Öğrencilerin kişisel gelişimleri için sosyalleşme imkanları sağlanmalı </a:t>
            </a:r>
          </a:p>
          <a:p>
            <a:pPr marL="0" indent="0">
              <a:buNone/>
            </a:pPr>
            <a:r>
              <a:rPr lang="tr-TR" sz="2000" dirty="0"/>
              <a:t>Sosyal ve sportif kulüp çalışmalarının desteklenmesi</a:t>
            </a:r>
          </a:p>
          <a:p>
            <a:pPr marL="0" indent="0">
              <a:buNone/>
            </a:pPr>
            <a:r>
              <a:rPr lang="tr-TR" sz="2000" dirty="0"/>
              <a:t>Öğrencilere kariyer rehberliği etkinliği </a:t>
            </a:r>
          </a:p>
          <a:p>
            <a:pPr marL="0" indent="0">
              <a:buNone/>
            </a:pPr>
            <a:r>
              <a:rPr lang="tr-TR" sz="2000" dirty="0"/>
              <a:t>Pratik eğitime devam eden çırak öğrencilerimiz ile toplantılar/forumlar yapılması.</a:t>
            </a:r>
          </a:p>
          <a:p>
            <a:pPr marL="0" indent="0">
              <a:buNone/>
            </a:pPr>
            <a:r>
              <a:rPr lang="tr-TR" sz="2000" dirty="0"/>
              <a:t>(iftar yemekleri, bahar piknikleri, sportif turnuvalar v.s.)</a:t>
            </a:r>
          </a:p>
          <a:p>
            <a:endParaRPr lang="tr-TR" sz="2400" dirty="0"/>
          </a:p>
        </p:txBody>
      </p:sp>
      <p:pic>
        <p:nvPicPr>
          <p:cNvPr id="4" name="Resim 4">
            <a:extLst>
              <a:ext uri="{FF2B5EF4-FFF2-40B4-BE49-F238E27FC236}">
                <a16:creationId xmlns:a16="http://schemas.microsoft.com/office/drawing/2014/main" id="{28ED9BAA-790B-0071-FC4F-AFA555179B45}"/>
              </a:ext>
            </a:extLst>
          </p:cNvPr>
          <p:cNvPicPr>
            <a:picLocks noChangeAspect="1"/>
          </p:cNvPicPr>
          <p:nvPr/>
        </p:nvPicPr>
        <p:blipFill>
          <a:blip r:embed="rId2"/>
          <a:stretch>
            <a:fillRect/>
          </a:stretch>
        </p:blipFill>
        <p:spPr>
          <a:xfrm>
            <a:off x="885492" y="3855197"/>
            <a:ext cx="3592286" cy="1616529"/>
          </a:xfrm>
          <a:prstGeom prst="rect">
            <a:avLst/>
          </a:prstGeom>
        </p:spPr>
      </p:pic>
      <p:pic>
        <p:nvPicPr>
          <p:cNvPr id="5" name="Resim 8">
            <a:extLst>
              <a:ext uri="{FF2B5EF4-FFF2-40B4-BE49-F238E27FC236}">
                <a16:creationId xmlns:a16="http://schemas.microsoft.com/office/drawing/2014/main" id="{238F80DE-5200-876F-D642-BCD1DBCF64AA}"/>
              </a:ext>
            </a:extLst>
          </p:cNvPr>
          <p:cNvPicPr>
            <a:picLocks noChangeAspect="1"/>
          </p:cNvPicPr>
          <p:nvPr/>
        </p:nvPicPr>
        <p:blipFill>
          <a:blip r:embed="rId3"/>
          <a:stretch>
            <a:fillRect/>
          </a:stretch>
        </p:blipFill>
        <p:spPr>
          <a:xfrm>
            <a:off x="4716220" y="3808137"/>
            <a:ext cx="3713753" cy="1710647"/>
          </a:xfrm>
          <a:prstGeom prst="rect">
            <a:avLst/>
          </a:prstGeom>
        </p:spPr>
      </p:pic>
      <p:pic>
        <p:nvPicPr>
          <p:cNvPr id="6" name="Resim 10">
            <a:extLst>
              <a:ext uri="{FF2B5EF4-FFF2-40B4-BE49-F238E27FC236}">
                <a16:creationId xmlns:a16="http://schemas.microsoft.com/office/drawing/2014/main" id="{68EF3BE2-A622-1638-CC69-75324729B92B}"/>
              </a:ext>
            </a:extLst>
          </p:cNvPr>
          <p:cNvPicPr/>
          <p:nvPr/>
        </p:nvPicPr>
        <p:blipFill rotWithShape="1">
          <a:blip r:embed="rId4">
            <a:extLst>
              <a:ext uri="{28A0092B-C50C-407E-A947-70E740481C1C}">
                <a14:useLocalDpi xmlns:a14="http://schemas.microsoft.com/office/drawing/2010/main" val="0"/>
              </a:ext>
            </a:extLst>
          </a:blip>
          <a:srcRect t="17931" r="243" b="5497"/>
          <a:stretch/>
        </p:blipFill>
        <p:spPr bwMode="auto">
          <a:xfrm>
            <a:off x="8570771" y="3783176"/>
            <a:ext cx="3338527" cy="1735608"/>
          </a:xfrm>
          <a:prstGeom prst="rect">
            <a:avLst/>
          </a:prstGeom>
          <a:noFill/>
          <a:ln>
            <a:noFill/>
          </a:ln>
          <a:extLst>
            <a:ext uri="{53640926-AAD7-44D8-BBD7-CCE9431645EC}">
              <a14:shadowObscured xmlns:a14="http://schemas.microsoft.com/office/drawing/2010/main"/>
            </a:ext>
          </a:extLst>
        </p:spPr>
      </p:pic>
      <p:pic>
        <p:nvPicPr>
          <p:cNvPr id="7" name="Resim 5">
            <a:extLst>
              <a:ext uri="{FF2B5EF4-FFF2-40B4-BE49-F238E27FC236}">
                <a16:creationId xmlns:a16="http://schemas.microsoft.com/office/drawing/2014/main" id="{137FA21D-66EF-88F7-0E6F-6C229CD3692A}"/>
              </a:ext>
            </a:extLst>
          </p:cNvPr>
          <p:cNvPicPr>
            <a:picLocks noChangeAspect="1"/>
          </p:cNvPicPr>
          <p:nvPr/>
        </p:nvPicPr>
        <p:blipFill>
          <a:blip r:embed="rId5"/>
          <a:stretch>
            <a:fillRect/>
          </a:stretch>
        </p:blipFill>
        <p:spPr>
          <a:xfrm>
            <a:off x="9898500" y="220157"/>
            <a:ext cx="2010798" cy="3574751"/>
          </a:xfrm>
          <a:prstGeom prst="rect">
            <a:avLst/>
          </a:prstGeom>
        </p:spPr>
      </p:pic>
    </p:spTree>
    <p:extLst>
      <p:ext uri="{BB962C8B-B14F-4D97-AF65-F5344CB8AC3E}">
        <p14:creationId xmlns:p14="http://schemas.microsoft.com/office/powerpoint/2010/main" val="3080902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2800" dirty="0">
                <a:solidFill>
                  <a:schemeClr val="accent1"/>
                </a:solidFill>
                <a:latin typeface="+mn-lt"/>
              </a:rPr>
              <a:t>ESNAF TEŞKİLATI VE MESLEKİ EĞİTİM</a:t>
            </a:r>
            <a:endParaRPr lang="en-US" sz="2800" dirty="0">
              <a:solidFill>
                <a:schemeClr val="accent1"/>
              </a:solidFill>
              <a:latin typeface="+mn-lt"/>
            </a:endParaRPr>
          </a:p>
        </p:txBody>
      </p:sp>
      <p:sp>
        <p:nvSpPr>
          <p:cNvPr id="3" name="Content Placeholder 2"/>
          <p:cNvSpPr>
            <a:spLocks noGrp="1"/>
          </p:cNvSpPr>
          <p:nvPr>
            <p:ph idx="1"/>
          </p:nvPr>
        </p:nvSpPr>
        <p:spPr/>
        <p:txBody>
          <a:bodyPr/>
          <a:lstStyle/>
          <a:p>
            <a:pPr marL="0" indent="0">
              <a:buNone/>
            </a:pPr>
            <a:r>
              <a:rPr lang="tr-TR" sz="2800" i="1" u="sng" dirty="0">
                <a:solidFill>
                  <a:srgbClr val="FF0000"/>
                </a:solidFill>
                <a:latin typeface="Google Sans"/>
              </a:rPr>
              <a:t>Beklentiyi karşılamak için kaynaklar;</a:t>
            </a:r>
            <a:endParaRPr lang="tr-TR" sz="2800" b="0" i="1" u="sng" dirty="0">
              <a:solidFill>
                <a:srgbClr val="FF0000"/>
              </a:solidFill>
              <a:effectLst/>
              <a:latin typeface="Google Sans"/>
            </a:endParaRPr>
          </a:p>
          <a:p>
            <a:pPr marL="0" indent="0">
              <a:buNone/>
            </a:pPr>
            <a:endParaRPr lang="tr-TR" sz="2800" dirty="0">
              <a:latin typeface="Google Sans"/>
            </a:endParaRPr>
          </a:p>
          <a:p>
            <a:pPr marL="0" indent="0">
              <a:buNone/>
            </a:pPr>
            <a:r>
              <a:rPr lang="tr-TR" sz="2800" dirty="0">
                <a:latin typeface="Google Sans"/>
              </a:rPr>
              <a:t>- Mesleki ve Teknik Anadolu liseleri,</a:t>
            </a:r>
          </a:p>
          <a:p>
            <a:pPr marL="0" indent="0">
              <a:buNone/>
            </a:pPr>
            <a:r>
              <a:rPr lang="tr-TR" sz="2800" dirty="0">
                <a:latin typeface="Google Sans"/>
              </a:rPr>
              <a:t>- Mesleki Eğitim Merkezleri</a:t>
            </a:r>
            <a:endParaRPr lang="tr-TR" sz="2800" dirty="0"/>
          </a:p>
          <a:p>
            <a:endParaRPr lang="en-US" dirty="0"/>
          </a:p>
        </p:txBody>
      </p:sp>
    </p:spTree>
    <p:extLst>
      <p:ext uri="{BB962C8B-B14F-4D97-AF65-F5344CB8AC3E}">
        <p14:creationId xmlns:p14="http://schemas.microsoft.com/office/powerpoint/2010/main" val="3313842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0E44FBD-0038-1B3F-0797-A99792F7A1FC}"/>
              </a:ext>
            </a:extLst>
          </p:cNvPr>
          <p:cNvPicPr>
            <a:picLocks noChangeAspect="1"/>
          </p:cNvPicPr>
          <p:nvPr/>
        </p:nvPicPr>
        <p:blipFill>
          <a:blip r:embed="rId2"/>
          <a:stretch>
            <a:fillRect/>
          </a:stretch>
        </p:blipFill>
        <p:spPr>
          <a:xfrm>
            <a:off x="816552" y="348343"/>
            <a:ext cx="3081819" cy="2040886"/>
          </a:xfrm>
          <a:prstGeom prst="rect">
            <a:avLst/>
          </a:prstGeom>
        </p:spPr>
      </p:pic>
      <p:pic>
        <p:nvPicPr>
          <p:cNvPr id="5" name="Resim 6">
            <a:extLst>
              <a:ext uri="{FF2B5EF4-FFF2-40B4-BE49-F238E27FC236}">
                <a16:creationId xmlns:a16="http://schemas.microsoft.com/office/drawing/2014/main" id="{A6DA90C7-27B0-DA6E-F0B2-DF5B4BE2BB25}"/>
              </a:ext>
            </a:extLst>
          </p:cNvPr>
          <p:cNvPicPr>
            <a:picLocks noChangeAspect="1"/>
          </p:cNvPicPr>
          <p:nvPr/>
        </p:nvPicPr>
        <p:blipFill>
          <a:blip r:embed="rId3"/>
          <a:stretch>
            <a:fillRect/>
          </a:stretch>
        </p:blipFill>
        <p:spPr>
          <a:xfrm>
            <a:off x="4146295" y="370456"/>
            <a:ext cx="2792004" cy="1920452"/>
          </a:xfrm>
          <a:prstGeom prst="rect">
            <a:avLst/>
          </a:prstGeom>
        </p:spPr>
      </p:pic>
      <p:pic>
        <p:nvPicPr>
          <p:cNvPr id="6" name="Resim 8">
            <a:extLst>
              <a:ext uri="{FF2B5EF4-FFF2-40B4-BE49-F238E27FC236}">
                <a16:creationId xmlns:a16="http://schemas.microsoft.com/office/drawing/2014/main" id="{066DE525-EBFA-39EA-2BD9-2FF3D2E2D57E}"/>
              </a:ext>
            </a:extLst>
          </p:cNvPr>
          <p:cNvPicPr>
            <a:picLocks noChangeAspect="1"/>
          </p:cNvPicPr>
          <p:nvPr/>
        </p:nvPicPr>
        <p:blipFill>
          <a:blip r:embed="rId4"/>
          <a:stretch>
            <a:fillRect/>
          </a:stretch>
        </p:blipFill>
        <p:spPr>
          <a:xfrm>
            <a:off x="7186223" y="567099"/>
            <a:ext cx="2459162" cy="1603374"/>
          </a:xfrm>
          <a:prstGeom prst="rect">
            <a:avLst/>
          </a:prstGeom>
        </p:spPr>
      </p:pic>
      <p:pic>
        <p:nvPicPr>
          <p:cNvPr id="7" name="Resim 10">
            <a:extLst>
              <a:ext uri="{FF2B5EF4-FFF2-40B4-BE49-F238E27FC236}">
                <a16:creationId xmlns:a16="http://schemas.microsoft.com/office/drawing/2014/main" id="{429F9AF6-3E1B-5EAC-CC23-17778B2558FD}"/>
              </a:ext>
            </a:extLst>
          </p:cNvPr>
          <p:cNvPicPr>
            <a:picLocks noChangeAspect="1"/>
          </p:cNvPicPr>
          <p:nvPr/>
        </p:nvPicPr>
        <p:blipFill>
          <a:blip r:embed="rId5"/>
          <a:stretch>
            <a:fillRect/>
          </a:stretch>
        </p:blipFill>
        <p:spPr>
          <a:xfrm>
            <a:off x="9778136" y="580379"/>
            <a:ext cx="2239569" cy="1590094"/>
          </a:xfrm>
          <a:prstGeom prst="rect">
            <a:avLst/>
          </a:prstGeom>
        </p:spPr>
      </p:pic>
      <p:pic>
        <p:nvPicPr>
          <p:cNvPr id="9" name="Resim 12">
            <a:extLst>
              <a:ext uri="{FF2B5EF4-FFF2-40B4-BE49-F238E27FC236}">
                <a16:creationId xmlns:a16="http://schemas.microsoft.com/office/drawing/2014/main" id="{50F83C34-5DC8-665E-AD3D-F8E7413852DC}"/>
              </a:ext>
            </a:extLst>
          </p:cNvPr>
          <p:cNvPicPr>
            <a:picLocks noGrp="1" noChangeAspect="1"/>
          </p:cNvPicPr>
          <p:nvPr>
            <p:ph idx="1"/>
          </p:nvPr>
        </p:nvPicPr>
        <p:blipFill>
          <a:blip r:embed="rId6"/>
          <a:stretch>
            <a:fillRect/>
          </a:stretch>
        </p:blipFill>
        <p:spPr>
          <a:xfrm>
            <a:off x="1196261" y="2435276"/>
            <a:ext cx="2702109" cy="4066992"/>
          </a:xfrm>
          <a:prstGeom prst="rect">
            <a:avLst/>
          </a:prstGeom>
        </p:spPr>
      </p:pic>
      <p:pic>
        <p:nvPicPr>
          <p:cNvPr id="10" name="Resim 14">
            <a:extLst>
              <a:ext uri="{FF2B5EF4-FFF2-40B4-BE49-F238E27FC236}">
                <a16:creationId xmlns:a16="http://schemas.microsoft.com/office/drawing/2014/main" id="{E3659DF1-D903-D037-BAEC-973532BB7CB2}"/>
              </a:ext>
            </a:extLst>
          </p:cNvPr>
          <p:cNvPicPr>
            <a:picLocks noChangeAspect="1"/>
          </p:cNvPicPr>
          <p:nvPr/>
        </p:nvPicPr>
        <p:blipFill>
          <a:blip r:embed="rId7"/>
          <a:stretch>
            <a:fillRect/>
          </a:stretch>
        </p:blipFill>
        <p:spPr>
          <a:xfrm>
            <a:off x="4048192" y="2389229"/>
            <a:ext cx="5300608" cy="3642131"/>
          </a:xfrm>
          <a:prstGeom prst="rect">
            <a:avLst/>
          </a:prstGeom>
        </p:spPr>
      </p:pic>
      <p:pic>
        <p:nvPicPr>
          <p:cNvPr id="11" name="Resim 18">
            <a:extLst>
              <a:ext uri="{FF2B5EF4-FFF2-40B4-BE49-F238E27FC236}">
                <a16:creationId xmlns:a16="http://schemas.microsoft.com/office/drawing/2014/main" id="{6B8687BC-4E62-3B38-7AE0-A5A250E115A4}"/>
              </a:ext>
            </a:extLst>
          </p:cNvPr>
          <p:cNvPicPr>
            <a:picLocks noChangeAspect="1"/>
          </p:cNvPicPr>
          <p:nvPr/>
        </p:nvPicPr>
        <p:blipFill>
          <a:blip r:embed="rId8"/>
          <a:stretch>
            <a:fillRect/>
          </a:stretch>
        </p:blipFill>
        <p:spPr>
          <a:xfrm>
            <a:off x="9498622" y="2290908"/>
            <a:ext cx="2519084" cy="3358778"/>
          </a:xfrm>
          <a:prstGeom prst="rect">
            <a:avLst/>
          </a:prstGeom>
        </p:spPr>
      </p:pic>
    </p:spTree>
    <p:extLst>
      <p:ext uri="{BB962C8B-B14F-4D97-AF65-F5344CB8AC3E}">
        <p14:creationId xmlns:p14="http://schemas.microsoft.com/office/powerpoint/2010/main" val="3732511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108A-510A-057F-9AC6-C8DBA76DB2DD}"/>
              </a:ext>
            </a:extLst>
          </p:cNvPr>
          <p:cNvSpPr>
            <a:spLocks noGrp="1"/>
          </p:cNvSpPr>
          <p:nvPr>
            <p:ph type="title"/>
          </p:nvPr>
        </p:nvSpPr>
        <p:spPr/>
        <p:txBody>
          <a:bodyPr>
            <a:normAutofit/>
          </a:bodyPr>
          <a:lstStyle/>
          <a:p>
            <a:r>
              <a:rPr lang="tr-TR" sz="2000" dirty="0"/>
              <a:t>Sonuçta elde edilecek kazanımlar</a:t>
            </a:r>
          </a:p>
        </p:txBody>
      </p:sp>
      <p:sp>
        <p:nvSpPr>
          <p:cNvPr id="3" name="Content Placeholder 2">
            <a:extLst>
              <a:ext uri="{FF2B5EF4-FFF2-40B4-BE49-F238E27FC236}">
                <a16:creationId xmlns:a16="http://schemas.microsoft.com/office/drawing/2014/main" id="{F2B432FC-4059-9F5E-19DB-5B317336EEB2}"/>
              </a:ext>
            </a:extLst>
          </p:cNvPr>
          <p:cNvSpPr>
            <a:spLocks noGrp="1"/>
          </p:cNvSpPr>
          <p:nvPr>
            <p:ph idx="1"/>
          </p:nvPr>
        </p:nvSpPr>
        <p:spPr/>
        <p:txBody>
          <a:bodyPr/>
          <a:lstStyle/>
          <a:p>
            <a:pPr marL="0" indent="0">
              <a:buNone/>
            </a:pPr>
            <a:r>
              <a:rPr lang="tr-TR" sz="2400" b="1" dirty="0">
                <a:solidFill>
                  <a:schemeClr val="accent1"/>
                </a:solidFill>
              </a:rPr>
              <a:t>Öğrencinin kişisel gelişimine katkı sağlar,</a:t>
            </a:r>
          </a:p>
          <a:p>
            <a:pPr marL="0" indent="0">
              <a:buNone/>
            </a:pPr>
            <a:r>
              <a:rPr lang="tr-TR" sz="2400" b="1" dirty="0">
                <a:solidFill>
                  <a:schemeClr val="accent1"/>
                </a:solidFill>
              </a:rPr>
              <a:t>Öğrencinin mesleğine, işyerine okuluna aidiyeti sağlanır,</a:t>
            </a:r>
          </a:p>
          <a:p>
            <a:pPr marL="0" indent="0">
              <a:buNone/>
            </a:pPr>
            <a:r>
              <a:rPr lang="tr-TR" sz="2400" b="1" dirty="0">
                <a:solidFill>
                  <a:schemeClr val="accent1"/>
                </a:solidFill>
              </a:rPr>
              <a:t>Öz güveni artar,</a:t>
            </a:r>
          </a:p>
          <a:p>
            <a:pPr marL="0" indent="0">
              <a:buNone/>
            </a:pPr>
            <a:r>
              <a:rPr lang="tr-TR" sz="2400" b="1" dirty="0">
                <a:solidFill>
                  <a:schemeClr val="accent1"/>
                </a:solidFill>
              </a:rPr>
              <a:t>Okul devamsızlıklarının önünü geçer,</a:t>
            </a:r>
          </a:p>
          <a:p>
            <a:pPr marL="0" indent="0">
              <a:buNone/>
            </a:pPr>
            <a:r>
              <a:rPr lang="tr-TR" sz="2400" b="1" dirty="0">
                <a:solidFill>
                  <a:schemeClr val="accent1"/>
                </a:solidFill>
              </a:rPr>
              <a:t>İşyeri değişikliklerinde azalma,</a:t>
            </a:r>
          </a:p>
          <a:p>
            <a:pPr marL="0" indent="0">
              <a:buNone/>
            </a:pPr>
            <a:r>
              <a:rPr lang="tr-TR" sz="2400" b="1" dirty="0">
                <a:solidFill>
                  <a:schemeClr val="accent1"/>
                </a:solidFill>
              </a:rPr>
              <a:t>Sektörel memnuniyet………………..</a:t>
            </a:r>
          </a:p>
          <a:p>
            <a:pPr marL="0" indent="0">
              <a:buNone/>
            </a:pPr>
            <a:r>
              <a:rPr lang="tr-TR" sz="2400" b="1" dirty="0">
                <a:solidFill>
                  <a:schemeClr val="accent1"/>
                </a:solidFill>
              </a:rPr>
              <a:t>…………………………………………………..</a:t>
            </a:r>
          </a:p>
          <a:p>
            <a:endParaRPr lang="tr-TR" dirty="0"/>
          </a:p>
        </p:txBody>
      </p:sp>
    </p:spTree>
    <p:extLst>
      <p:ext uri="{BB962C8B-B14F-4D97-AF65-F5344CB8AC3E}">
        <p14:creationId xmlns:p14="http://schemas.microsoft.com/office/powerpoint/2010/main" val="4076190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FBBD-677F-E196-6154-80EF958F8145}"/>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24A33A42-C281-0EA4-0ECA-74A3B82D7265}"/>
              </a:ext>
            </a:extLst>
          </p:cNvPr>
          <p:cNvSpPr>
            <a:spLocks noGrp="1"/>
          </p:cNvSpPr>
          <p:nvPr>
            <p:ph idx="1"/>
          </p:nvPr>
        </p:nvSpPr>
        <p:spPr>
          <a:xfrm>
            <a:off x="838200" y="3295197"/>
            <a:ext cx="10515600" cy="4351338"/>
          </a:xfrm>
        </p:spPr>
        <p:txBody>
          <a:bodyPr/>
          <a:lstStyle/>
          <a:p>
            <a:pPr marL="0" indent="0" algn="ctr">
              <a:buNone/>
            </a:pPr>
            <a:r>
              <a:rPr lang="tr-TR" sz="3600" b="1" dirty="0">
                <a:solidFill>
                  <a:schemeClr val="accent5">
                    <a:lumMod val="75000"/>
                  </a:schemeClr>
                </a:solidFill>
              </a:rPr>
              <a:t>MESLEKİ VE TEKNİK ANADOLU LİSELERİ</a:t>
            </a:r>
          </a:p>
          <a:p>
            <a:pPr marL="0" indent="0" algn="ctr">
              <a:buNone/>
            </a:pPr>
            <a:r>
              <a:rPr lang="tr-TR" sz="3600" b="1" dirty="0">
                <a:solidFill>
                  <a:schemeClr val="accent5">
                    <a:lumMod val="75000"/>
                  </a:schemeClr>
                </a:solidFill>
              </a:rPr>
              <a:t>YAPILACAK ÇALIŞMALAR</a:t>
            </a:r>
          </a:p>
          <a:p>
            <a:endParaRPr lang="tr-TR" dirty="0"/>
          </a:p>
        </p:txBody>
      </p:sp>
    </p:spTree>
    <p:extLst>
      <p:ext uri="{BB962C8B-B14F-4D97-AF65-F5344CB8AC3E}">
        <p14:creationId xmlns:p14="http://schemas.microsoft.com/office/powerpoint/2010/main" val="1188665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48A91-014E-E2E8-ECA8-C424904B7B53}"/>
              </a:ext>
            </a:extLst>
          </p:cNvPr>
          <p:cNvSpPr>
            <a:spLocks noGrp="1"/>
          </p:cNvSpPr>
          <p:nvPr>
            <p:ph type="title"/>
          </p:nvPr>
        </p:nvSpPr>
        <p:spPr/>
        <p:txBody>
          <a:bodyPr>
            <a:normAutofit/>
          </a:bodyPr>
          <a:lstStyle/>
          <a:p>
            <a:r>
              <a:rPr lang="tr-TR" sz="2000" b="1" dirty="0">
                <a:solidFill>
                  <a:schemeClr val="accent1"/>
                </a:solidFill>
                <a:latin typeface="+mn-lt"/>
              </a:rPr>
              <a:t>Stajyer öğrenci yönlendirmede okullar ve öğretmenin önemi </a:t>
            </a:r>
          </a:p>
        </p:txBody>
      </p:sp>
      <p:sp>
        <p:nvSpPr>
          <p:cNvPr id="3" name="Content Placeholder 2">
            <a:extLst>
              <a:ext uri="{FF2B5EF4-FFF2-40B4-BE49-F238E27FC236}">
                <a16:creationId xmlns:a16="http://schemas.microsoft.com/office/drawing/2014/main" id="{B7C48962-9F29-9CD7-70D9-0C395850D504}"/>
              </a:ext>
            </a:extLst>
          </p:cNvPr>
          <p:cNvSpPr>
            <a:spLocks noGrp="1"/>
          </p:cNvSpPr>
          <p:nvPr>
            <p:ph idx="1"/>
          </p:nvPr>
        </p:nvSpPr>
        <p:spPr/>
        <p:txBody>
          <a:bodyPr/>
          <a:lstStyle/>
          <a:p>
            <a:pPr marL="0" indent="0">
              <a:buNone/>
            </a:pPr>
            <a:r>
              <a:rPr lang="tr-TR" sz="1800" b="1" dirty="0">
                <a:solidFill>
                  <a:schemeClr val="accent1"/>
                </a:solidFill>
              </a:rPr>
              <a:t>Okul yöneticileri ile iyi ilişkiler</a:t>
            </a:r>
          </a:p>
          <a:p>
            <a:pPr marL="0" indent="0">
              <a:buNone/>
            </a:pPr>
            <a:r>
              <a:rPr lang="tr-TR" sz="1800" b="1" dirty="0">
                <a:solidFill>
                  <a:schemeClr val="accent1"/>
                </a:solidFill>
              </a:rPr>
              <a:t>Alan öğretmenleri ve alan şefleri ile sıkı irtibat</a:t>
            </a:r>
          </a:p>
          <a:p>
            <a:pPr marL="0" indent="0">
              <a:buNone/>
            </a:pPr>
            <a:r>
              <a:rPr lang="tr-TR" sz="1800" b="1" dirty="0">
                <a:solidFill>
                  <a:schemeClr val="accent1"/>
                </a:solidFill>
              </a:rPr>
              <a:t>Doğru zamanda doğru öğrenciye ulaşmak</a:t>
            </a:r>
          </a:p>
          <a:p>
            <a:pPr marL="0" indent="0">
              <a:buNone/>
            </a:pPr>
            <a:r>
              <a:rPr lang="tr-TR" sz="1800" b="1" dirty="0">
                <a:solidFill>
                  <a:schemeClr val="accent1"/>
                </a:solidFill>
              </a:rPr>
              <a:t>12 sınıf öğrencilerinin işletmelerde mesleki eğitim uygulaması </a:t>
            </a:r>
          </a:p>
          <a:p>
            <a:pPr marL="0" indent="0">
              <a:buNone/>
            </a:pPr>
            <a:r>
              <a:rPr lang="tr-TR" sz="1800" b="1" dirty="0">
                <a:solidFill>
                  <a:schemeClr val="accent1"/>
                </a:solidFill>
              </a:rPr>
              <a:t>(haftada 2 gün okul 3 gün işletme Eylül Haziran Dönemi)</a:t>
            </a:r>
          </a:p>
          <a:p>
            <a:endParaRPr lang="tr-TR" dirty="0"/>
          </a:p>
        </p:txBody>
      </p:sp>
    </p:spTree>
    <p:extLst>
      <p:ext uri="{BB962C8B-B14F-4D97-AF65-F5344CB8AC3E}">
        <p14:creationId xmlns:p14="http://schemas.microsoft.com/office/powerpoint/2010/main" val="650232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23D2E79-011F-4313-D4CE-145D8598721F}"/>
              </a:ext>
            </a:extLst>
          </p:cNvPr>
          <p:cNvGraphicFramePr>
            <a:graphicFrameLocks noGrp="1"/>
          </p:cNvGraphicFramePr>
          <p:nvPr>
            <p:ph idx="1"/>
            <p:extLst>
              <p:ext uri="{D42A27DB-BD31-4B8C-83A1-F6EECF244321}">
                <p14:modId xmlns:p14="http://schemas.microsoft.com/office/powerpoint/2010/main" val="3075481084"/>
              </p:ext>
            </p:extLst>
          </p:nvPr>
        </p:nvGraphicFramePr>
        <p:xfrm>
          <a:off x="1494555" y="174172"/>
          <a:ext cx="4601445" cy="5247372"/>
        </p:xfrm>
        <a:graphic>
          <a:graphicData uri="http://schemas.openxmlformats.org/drawingml/2006/table">
            <a:tbl>
              <a:tblPr firstRow="1" firstCol="1" bandRow="1">
                <a:tableStyleId>{5C22544A-7EE6-4342-B048-85BDC9FD1C3A}</a:tableStyleId>
              </a:tblPr>
              <a:tblGrid>
                <a:gridCol w="311962">
                  <a:extLst>
                    <a:ext uri="{9D8B030D-6E8A-4147-A177-3AD203B41FA5}">
                      <a16:colId xmlns:a16="http://schemas.microsoft.com/office/drawing/2014/main" val="2716223784"/>
                    </a:ext>
                  </a:extLst>
                </a:gridCol>
                <a:gridCol w="2139171">
                  <a:extLst>
                    <a:ext uri="{9D8B030D-6E8A-4147-A177-3AD203B41FA5}">
                      <a16:colId xmlns:a16="http://schemas.microsoft.com/office/drawing/2014/main" val="1285815948"/>
                    </a:ext>
                  </a:extLst>
                </a:gridCol>
                <a:gridCol w="490227">
                  <a:extLst>
                    <a:ext uri="{9D8B030D-6E8A-4147-A177-3AD203B41FA5}">
                      <a16:colId xmlns:a16="http://schemas.microsoft.com/office/drawing/2014/main" val="1623691998"/>
                    </a:ext>
                  </a:extLst>
                </a:gridCol>
                <a:gridCol w="401095">
                  <a:extLst>
                    <a:ext uri="{9D8B030D-6E8A-4147-A177-3AD203B41FA5}">
                      <a16:colId xmlns:a16="http://schemas.microsoft.com/office/drawing/2014/main" val="3297263892"/>
                    </a:ext>
                  </a:extLst>
                </a:gridCol>
                <a:gridCol w="479085">
                  <a:extLst>
                    <a:ext uri="{9D8B030D-6E8A-4147-A177-3AD203B41FA5}">
                      <a16:colId xmlns:a16="http://schemas.microsoft.com/office/drawing/2014/main" val="3081423796"/>
                    </a:ext>
                  </a:extLst>
                </a:gridCol>
                <a:gridCol w="412235">
                  <a:extLst>
                    <a:ext uri="{9D8B030D-6E8A-4147-A177-3AD203B41FA5}">
                      <a16:colId xmlns:a16="http://schemas.microsoft.com/office/drawing/2014/main" val="3479023997"/>
                    </a:ext>
                  </a:extLst>
                </a:gridCol>
                <a:gridCol w="367670">
                  <a:extLst>
                    <a:ext uri="{9D8B030D-6E8A-4147-A177-3AD203B41FA5}">
                      <a16:colId xmlns:a16="http://schemas.microsoft.com/office/drawing/2014/main" val="2599534721"/>
                    </a:ext>
                  </a:extLst>
                </a:gridCol>
              </a:tblGrid>
              <a:tr h="900009">
                <a:tc>
                  <a:txBody>
                    <a:bodyPr/>
                    <a:lstStyle/>
                    <a:p>
                      <a:pPr>
                        <a:lnSpc>
                          <a:spcPct val="115000"/>
                        </a:lnSpc>
                        <a:spcAft>
                          <a:spcPts val="800"/>
                        </a:spcAft>
                      </a:pPr>
                      <a:r>
                        <a:rPr lang="en-US" sz="1000" kern="100">
                          <a:effectLst/>
                          <a:highlight>
                            <a:srgbClr val="4472C4"/>
                          </a:highlight>
                        </a:rPr>
                        <a:t>NO</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en-US" sz="1000" kern="100">
                          <a:effectLst/>
                          <a:highlight>
                            <a:srgbClr val="4472C4"/>
                          </a:highlight>
                        </a:rPr>
                        <a:t>BEKLENİLEN BİLGİ VE DAVRANIŞLAR</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en-US" sz="1000" kern="100">
                          <a:effectLst/>
                          <a:highlight>
                            <a:srgbClr val="4472C4"/>
                          </a:highlight>
                        </a:rPr>
                        <a:t>Çok İyi</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en-US" sz="1000" kern="100">
                          <a:effectLst/>
                          <a:highlight>
                            <a:srgbClr val="4472C4"/>
                          </a:highlight>
                        </a:rPr>
                        <a:t>İyi</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4472C4"/>
                          </a:highlight>
                        </a:rPr>
                        <a:t>Orta </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en-US" sz="1000" kern="100">
                          <a:effectLst/>
                          <a:highlight>
                            <a:srgbClr val="4472C4"/>
                          </a:highlight>
                        </a:rPr>
                        <a:t>Zayıf</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en-US" sz="1000" kern="100">
                          <a:effectLst/>
                          <a:highlight>
                            <a:srgbClr val="4472C4"/>
                          </a:highlight>
                        </a:rPr>
                        <a:t>Çok zayıf</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extLst>
                  <a:ext uri="{0D108BD9-81ED-4DB2-BD59-A6C34878D82A}">
                    <a16:rowId xmlns:a16="http://schemas.microsoft.com/office/drawing/2014/main" val="2458123588"/>
                  </a:ext>
                </a:extLst>
              </a:tr>
              <a:tr h="425846">
                <a:tc>
                  <a:txBody>
                    <a:bodyPr/>
                    <a:lstStyle/>
                    <a:p>
                      <a:pPr>
                        <a:lnSpc>
                          <a:spcPct val="115000"/>
                        </a:lnSpc>
                        <a:spcAft>
                          <a:spcPts val="800"/>
                        </a:spcAft>
                      </a:pPr>
                      <a:r>
                        <a:rPr lang="en-US" sz="1000" kern="100">
                          <a:effectLst/>
                          <a:highlight>
                            <a:srgbClr val="4472C4"/>
                          </a:highlight>
                        </a:rPr>
                        <a:t>1</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tr-TR" sz="1000" kern="100">
                          <a:effectLst/>
                          <a:highlight>
                            <a:srgbClr val="CFD5EA"/>
                          </a:highlight>
                        </a:rPr>
                        <a:t>Mesleği öğrenmeye ilgisi ve tutumu</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extLst>
                  <a:ext uri="{0D108BD9-81ED-4DB2-BD59-A6C34878D82A}">
                    <a16:rowId xmlns:a16="http://schemas.microsoft.com/office/drawing/2014/main" val="3159391231"/>
                  </a:ext>
                </a:extLst>
              </a:tr>
              <a:tr h="309237">
                <a:tc>
                  <a:txBody>
                    <a:bodyPr/>
                    <a:lstStyle/>
                    <a:p>
                      <a:pPr>
                        <a:lnSpc>
                          <a:spcPct val="115000"/>
                        </a:lnSpc>
                        <a:spcAft>
                          <a:spcPts val="800"/>
                        </a:spcAft>
                      </a:pPr>
                      <a:r>
                        <a:rPr lang="en-US" sz="1000" kern="100">
                          <a:effectLst/>
                          <a:highlight>
                            <a:srgbClr val="4472C4"/>
                          </a:highlight>
                        </a:rPr>
                        <a:t>2</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tr-TR" sz="1000" kern="100">
                          <a:effectLst/>
                          <a:highlight>
                            <a:srgbClr val="E9EBF5"/>
                          </a:highlight>
                        </a:rPr>
                        <a:t>Akran uyumu</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extLst>
                  <a:ext uri="{0D108BD9-81ED-4DB2-BD59-A6C34878D82A}">
                    <a16:rowId xmlns:a16="http://schemas.microsoft.com/office/drawing/2014/main" val="2421708899"/>
                  </a:ext>
                </a:extLst>
              </a:tr>
              <a:tr h="425846">
                <a:tc>
                  <a:txBody>
                    <a:bodyPr/>
                    <a:lstStyle/>
                    <a:p>
                      <a:pPr>
                        <a:lnSpc>
                          <a:spcPct val="115000"/>
                        </a:lnSpc>
                        <a:spcAft>
                          <a:spcPts val="800"/>
                        </a:spcAft>
                      </a:pPr>
                      <a:r>
                        <a:rPr lang="en-US" sz="1000" kern="100">
                          <a:effectLst/>
                          <a:highlight>
                            <a:srgbClr val="4472C4"/>
                          </a:highlight>
                        </a:rPr>
                        <a:t>3</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tr-TR" sz="1000" kern="100">
                          <a:effectLst/>
                          <a:highlight>
                            <a:srgbClr val="CFD5EA"/>
                          </a:highlight>
                        </a:rPr>
                        <a:t>Güvenilir olma ve güven verme özelliği</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extLst>
                  <a:ext uri="{0D108BD9-81ED-4DB2-BD59-A6C34878D82A}">
                    <a16:rowId xmlns:a16="http://schemas.microsoft.com/office/drawing/2014/main" val="744149491"/>
                  </a:ext>
                </a:extLst>
              </a:tr>
              <a:tr h="619119">
                <a:tc>
                  <a:txBody>
                    <a:bodyPr/>
                    <a:lstStyle/>
                    <a:p>
                      <a:pPr>
                        <a:lnSpc>
                          <a:spcPct val="115000"/>
                        </a:lnSpc>
                        <a:spcAft>
                          <a:spcPts val="800"/>
                        </a:spcAft>
                      </a:pPr>
                      <a:r>
                        <a:rPr lang="en-US" sz="1000" kern="100">
                          <a:effectLst/>
                          <a:highlight>
                            <a:srgbClr val="4472C4"/>
                          </a:highlight>
                        </a:rPr>
                        <a:t>4</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tr-TR" sz="1000" kern="100">
                          <a:effectLst/>
                          <a:highlight>
                            <a:srgbClr val="E9EBF5"/>
                          </a:highlight>
                        </a:rPr>
                        <a:t>Zeka kullanma (doğru anlama, dinleme, doğru algılama vb.)</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extLst>
                  <a:ext uri="{0D108BD9-81ED-4DB2-BD59-A6C34878D82A}">
                    <a16:rowId xmlns:a16="http://schemas.microsoft.com/office/drawing/2014/main" val="1261471374"/>
                  </a:ext>
                </a:extLst>
              </a:tr>
              <a:tr h="425846">
                <a:tc>
                  <a:txBody>
                    <a:bodyPr/>
                    <a:lstStyle/>
                    <a:p>
                      <a:pPr>
                        <a:lnSpc>
                          <a:spcPct val="115000"/>
                        </a:lnSpc>
                        <a:spcAft>
                          <a:spcPts val="800"/>
                        </a:spcAft>
                      </a:pPr>
                      <a:r>
                        <a:rPr lang="en-US" sz="1000" kern="100">
                          <a:effectLst/>
                          <a:highlight>
                            <a:srgbClr val="4472C4"/>
                          </a:highlight>
                        </a:rPr>
                        <a:t>5</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tr-TR" sz="1000" kern="100">
                          <a:effectLst/>
                          <a:highlight>
                            <a:srgbClr val="CFD5EA"/>
                          </a:highlight>
                        </a:rPr>
                        <a:t>Öğrenme arzusu, öğrenmeye açıklık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extLst>
                  <a:ext uri="{0D108BD9-81ED-4DB2-BD59-A6C34878D82A}">
                    <a16:rowId xmlns:a16="http://schemas.microsoft.com/office/drawing/2014/main" val="737059501"/>
                  </a:ext>
                </a:extLst>
              </a:tr>
              <a:tr h="361421">
                <a:tc>
                  <a:txBody>
                    <a:bodyPr/>
                    <a:lstStyle/>
                    <a:p>
                      <a:pPr>
                        <a:lnSpc>
                          <a:spcPct val="115000"/>
                        </a:lnSpc>
                        <a:spcAft>
                          <a:spcPts val="800"/>
                        </a:spcAft>
                      </a:pPr>
                      <a:r>
                        <a:rPr lang="en-US" sz="1000" kern="100">
                          <a:effectLst/>
                          <a:highlight>
                            <a:srgbClr val="4472C4"/>
                          </a:highlight>
                        </a:rPr>
                        <a:t>6</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tr-TR" sz="1000" kern="100">
                          <a:effectLst/>
                          <a:highlight>
                            <a:srgbClr val="E9EBF5"/>
                          </a:highlight>
                        </a:rPr>
                        <a:t>Düşündüğünü ifade edebilme,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extLst>
                  <a:ext uri="{0D108BD9-81ED-4DB2-BD59-A6C34878D82A}">
                    <a16:rowId xmlns:a16="http://schemas.microsoft.com/office/drawing/2014/main" val="3824308712"/>
                  </a:ext>
                </a:extLst>
              </a:tr>
              <a:tr h="425846">
                <a:tc>
                  <a:txBody>
                    <a:bodyPr/>
                    <a:lstStyle/>
                    <a:p>
                      <a:pPr>
                        <a:lnSpc>
                          <a:spcPct val="115000"/>
                        </a:lnSpc>
                        <a:spcAft>
                          <a:spcPts val="800"/>
                        </a:spcAft>
                      </a:pPr>
                      <a:r>
                        <a:rPr lang="en-US" sz="1000" kern="100">
                          <a:effectLst/>
                          <a:highlight>
                            <a:srgbClr val="4472C4"/>
                          </a:highlight>
                        </a:rPr>
                        <a:t>7</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tr-TR" sz="1000" kern="100">
                          <a:effectLst/>
                          <a:highlight>
                            <a:srgbClr val="CFD5EA"/>
                          </a:highlight>
                        </a:rPr>
                        <a:t>Çalışma alanında tertip düzene uyması</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extLst>
                  <a:ext uri="{0D108BD9-81ED-4DB2-BD59-A6C34878D82A}">
                    <a16:rowId xmlns:a16="http://schemas.microsoft.com/office/drawing/2014/main" val="2371623208"/>
                  </a:ext>
                </a:extLst>
              </a:tr>
              <a:tr h="309237">
                <a:tc>
                  <a:txBody>
                    <a:bodyPr/>
                    <a:lstStyle/>
                    <a:p>
                      <a:pPr>
                        <a:lnSpc>
                          <a:spcPct val="115000"/>
                        </a:lnSpc>
                        <a:spcAft>
                          <a:spcPts val="800"/>
                        </a:spcAft>
                      </a:pPr>
                      <a:r>
                        <a:rPr lang="en-US" sz="1000" kern="100">
                          <a:effectLst/>
                          <a:highlight>
                            <a:srgbClr val="4472C4"/>
                          </a:highlight>
                        </a:rPr>
                        <a:t>8</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tr-TR" sz="1000" kern="100">
                          <a:effectLst/>
                          <a:highlight>
                            <a:srgbClr val="E9EBF5"/>
                          </a:highlight>
                        </a:rPr>
                        <a:t>Zaman yönetimi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extLst>
                  <a:ext uri="{0D108BD9-81ED-4DB2-BD59-A6C34878D82A}">
                    <a16:rowId xmlns:a16="http://schemas.microsoft.com/office/drawing/2014/main" val="3757340483"/>
                  </a:ext>
                </a:extLst>
              </a:tr>
              <a:tr h="619119">
                <a:tc>
                  <a:txBody>
                    <a:bodyPr/>
                    <a:lstStyle/>
                    <a:p>
                      <a:pPr>
                        <a:lnSpc>
                          <a:spcPct val="115000"/>
                        </a:lnSpc>
                        <a:spcAft>
                          <a:spcPts val="800"/>
                        </a:spcAft>
                      </a:pPr>
                      <a:r>
                        <a:rPr lang="en-US" sz="1000" kern="100">
                          <a:effectLst/>
                          <a:highlight>
                            <a:srgbClr val="4472C4"/>
                          </a:highlight>
                        </a:rPr>
                        <a:t>9</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tr-TR" sz="1000" kern="100">
                          <a:effectLst/>
                          <a:highlight>
                            <a:srgbClr val="CFD5EA"/>
                          </a:highlight>
                        </a:rPr>
                        <a:t>Beden Dilini Olumlu Kullanma Ve Konuşmada Düzgünlük</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extLst>
                  <a:ext uri="{0D108BD9-81ED-4DB2-BD59-A6C34878D82A}">
                    <a16:rowId xmlns:a16="http://schemas.microsoft.com/office/drawing/2014/main" val="374943113"/>
                  </a:ext>
                </a:extLst>
              </a:tr>
              <a:tr h="425846">
                <a:tc>
                  <a:txBody>
                    <a:bodyPr/>
                    <a:lstStyle/>
                    <a:p>
                      <a:pPr>
                        <a:lnSpc>
                          <a:spcPct val="115000"/>
                        </a:lnSpc>
                        <a:spcAft>
                          <a:spcPts val="800"/>
                        </a:spcAft>
                      </a:pPr>
                      <a:r>
                        <a:rPr lang="en-US" sz="1000" kern="100">
                          <a:effectLst/>
                          <a:highlight>
                            <a:srgbClr val="4472C4"/>
                          </a:highlight>
                        </a:rPr>
                        <a:t>10</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nchor="ctr"/>
                </a:tc>
                <a:tc>
                  <a:txBody>
                    <a:bodyPr/>
                    <a:lstStyle/>
                    <a:p>
                      <a:pPr>
                        <a:lnSpc>
                          <a:spcPct val="115000"/>
                        </a:lnSpc>
                        <a:spcAft>
                          <a:spcPts val="800"/>
                        </a:spcAft>
                      </a:pPr>
                      <a:r>
                        <a:rPr lang="tr-TR" sz="1000" kern="100">
                          <a:effectLst/>
                          <a:highlight>
                            <a:srgbClr val="E9EBF5"/>
                          </a:highlight>
                        </a:rPr>
                        <a:t>İş güvenliği kurallarına uyum süreci</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tc>
                  <a:txBody>
                    <a:bodyPr/>
                    <a:lstStyle/>
                    <a:p>
                      <a:pPr>
                        <a:lnSpc>
                          <a:spcPct val="115000"/>
                        </a:lnSpc>
                        <a:spcAft>
                          <a:spcPts val="800"/>
                        </a:spcAft>
                      </a:pPr>
                      <a:r>
                        <a:rPr lang="en-US" sz="1000" kern="100" dirty="0">
                          <a:effectLst/>
                          <a:highlight>
                            <a:srgbClr val="E9EBF5"/>
                          </a:highlight>
                        </a:rPr>
                        <a:t> </a:t>
                      </a:r>
                      <a:endParaRPr lang="tr-TR" sz="1000" kern="100" dirty="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7697" marR="57697" marT="8014" marB="0"/>
                </a:tc>
                <a:extLst>
                  <a:ext uri="{0D108BD9-81ED-4DB2-BD59-A6C34878D82A}">
                    <a16:rowId xmlns:a16="http://schemas.microsoft.com/office/drawing/2014/main" val="898002663"/>
                  </a:ext>
                </a:extLst>
              </a:tr>
            </a:tbl>
          </a:graphicData>
        </a:graphic>
      </p:graphicFrame>
      <p:graphicFrame>
        <p:nvGraphicFramePr>
          <p:cNvPr id="6" name="Table 5">
            <a:extLst>
              <a:ext uri="{FF2B5EF4-FFF2-40B4-BE49-F238E27FC236}">
                <a16:creationId xmlns:a16="http://schemas.microsoft.com/office/drawing/2014/main" id="{96C07574-A765-F0BD-DD75-F4E096FE6694}"/>
              </a:ext>
            </a:extLst>
          </p:cNvPr>
          <p:cNvGraphicFramePr>
            <a:graphicFrameLocks noGrp="1"/>
          </p:cNvGraphicFramePr>
          <p:nvPr>
            <p:extLst>
              <p:ext uri="{D42A27DB-BD31-4B8C-83A1-F6EECF244321}">
                <p14:modId xmlns:p14="http://schemas.microsoft.com/office/powerpoint/2010/main" val="2618662861"/>
              </p:ext>
            </p:extLst>
          </p:nvPr>
        </p:nvGraphicFramePr>
        <p:xfrm>
          <a:off x="6665270" y="174172"/>
          <a:ext cx="4601444" cy="5247371"/>
        </p:xfrm>
        <a:graphic>
          <a:graphicData uri="http://schemas.openxmlformats.org/drawingml/2006/table">
            <a:tbl>
              <a:tblPr firstRow="1" firstCol="1" bandRow="1">
                <a:tableStyleId>{5C22544A-7EE6-4342-B048-85BDC9FD1C3A}</a:tableStyleId>
              </a:tblPr>
              <a:tblGrid>
                <a:gridCol w="379500">
                  <a:extLst>
                    <a:ext uri="{9D8B030D-6E8A-4147-A177-3AD203B41FA5}">
                      <a16:colId xmlns:a16="http://schemas.microsoft.com/office/drawing/2014/main" val="3589882227"/>
                    </a:ext>
                  </a:extLst>
                </a:gridCol>
                <a:gridCol w="2146551">
                  <a:extLst>
                    <a:ext uri="{9D8B030D-6E8A-4147-A177-3AD203B41FA5}">
                      <a16:colId xmlns:a16="http://schemas.microsoft.com/office/drawing/2014/main" val="3282983090"/>
                    </a:ext>
                  </a:extLst>
                </a:gridCol>
                <a:gridCol w="415079">
                  <a:extLst>
                    <a:ext uri="{9D8B030D-6E8A-4147-A177-3AD203B41FA5}">
                      <a16:colId xmlns:a16="http://schemas.microsoft.com/office/drawing/2014/main" val="4191147941"/>
                    </a:ext>
                  </a:extLst>
                </a:gridCol>
                <a:gridCol w="426938">
                  <a:extLst>
                    <a:ext uri="{9D8B030D-6E8A-4147-A177-3AD203B41FA5}">
                      <a16:colId xmlns:a16="http://schemas.microsoft.com/office/drawing/2014/main" val="951733105"/>
                    </a:ext>
                  </a:extLst>
                </a:gridCol>
                <a:gridCol w="426938">
                  <a:extLst>
                    <a:ext uri="{9D8B030D-6E8A-4147-A177-3AD203B41FA5}">
                      <a16:colId xmlns:a16="http://schemas.microsoft.com/office/drawing/2014/main" val="2714789679"/>
                    </a:ext>
                  </a:extLst>
                </a:gridCol>
                <a:gridCol w="426938">
                  <a:extLst>
                    <a:ext uri="{9D8B030D-6E8A-4147-A177-3AD203B41FA5}">
                      <a16:colId xmlns:a16="http://schemas.microsoft.com/office/drawing/2014/main" val="1840239586"/>
                    </a:ext>
                  </a:extLst>
                </a:gridCol>
                <a:gridCol w="379500">
                  <a:extLst>
                    <a:ext uri="{9D8B030D-6E8A-4147-A177-3AD203B41FA5}">
                      <a16:colId xmlns:a16="http://schemas.microsoft.com/office/drawing/2014/main" val="1335785949"/>
                    </a:ext>
                  </a:extLst>
                </a:gridCol>
              </a:tblGrid>
              <a:tr h="647516">
                <a:tc>
                  <a:txBody>
                    <a:bodyPr/>
                    <a:lstStyle/>
                    <a:p>
                      <a:pPr>
                        <a:lnSpc>
                          <a:spcPct val="115000"/>
                        </a:lnSpc>
                        <a:spcAft>
                          <a:spcPts val="800"/>
                        </a:spcAft>
                      </a:pPr>
                      <a:r>
                        <a:rPr lang="tr-TR" sz="1000" kern="100">
                          <a:effectLst/>
                          <a:highlight>
                            <a:srgbClr val="4472C4"/>
                          </a:highlight>
                        </a:rPr>
                        <a:t>NO</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4472C4"/>
                          </a:highlight>
                        </a:rPr>
                        <a:t>BEKLENİLEN BECERİLER</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4472C4"/>
                          </a:highlight>
                        </a:rPr>
                        <a:t>Çok İyi</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4472C4"/>
                          </a:highlight>
                        </a:rPr>
                        <a:t>İyi</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4472C4"/>
                          </a:highlight>
                        </a:rPr>
                        <a:t>Orta </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4472C4"/>
                          </a:highlight>
                        </a:rPr>
                        <a:t>Zayıf</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4472C4"/>
                          </a:highlight>
                        </a:rPr>
                        <a:t>Çok zayıf</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extLst>
                  <a:ext uri="{0D108BD9-81ED-4DB2-BD59-A6C34878D82A}">
                    <a16:rowId xmlns:a16="http://schemas.microsoft.com/office/drawing/2014/main" val="1436037720"/>
                  </a:ext>
                </a:extLst>
              </a:tr>
              <a:tr h="485477">
                <a:tc>
                  <a:txBody>
                    <a:bodyPr/>
                    <a:lstStyle/>
                    <a:p>
                      <a:pPr>
                        <a:lnSpc>
                          <a:spcPct val="115000"/>
                        </a:lnSpc>
                        <a:spcAft>
                          <a:spcPts val="800"/>
                        </a:spcAft>
                      </a:pPr>
                      <a:r>
                        <a:rPr lang="tr-TR" sz="1000" kern="100">
                          <a:effectLst/>
                          <a:highlight>
                            <a:srgbClr val="4472C4"/>
                          </a:highlight>
                        </a:rPr>
                        <a:t>1</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CFD5EA"/>
                          </a:highlight>
                        </a:rPr>
                        <a:t>Verilen görevi alma, uygulama ve sonuçlandırma isteği</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extLst>
                  <a:ext uri="{0D108BD9-81ED-4DB2-BD59-A6C34878D82A}">
                    <a16:rowId xmlns:a16="http://schemas.microsoft.com/office/drawing/2014/main" val="2718785490"/>
                  </a:ext>
                </a:extLst>
              </a:tr>
              <a:tr h="421683">
                <a:tc>
                  <a:txBody>
                    <a:bodyPr/>
                    <a:lstStyle/>
                    <a:p>
                      <a:pPr>
                        <a:lnSpc>
                          <a:spcPct val="115000"/>
                        </a:lnSpc>
                        <a:spcAft>
                          <a:spcPts val="800"/>
                        </a:spcAft>
                      </a:pPr>
                      <a:r>
                        <a:rPr lang="tr-TR" sz="1000" kern="100">
                          <a:effectLst/>
                          <a:highlight>
                            <a:srgbClr val="4472C4"/>
                          </a:highlight>
                        </a:rPr>
                        <a:t>2</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E9EBF5"/>
                          </a:highlight>
                        </a:rPr>
                        <a:t>Kendini sınama isteği (ben yapabilirim duygusu)</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extLst>
                  <a:ext uri="{0D108BD9-81ED-4DB2-BD59-A6C34878D82A}">
                    <a16:rowId xmlns:a16="http://schemas.microsoft.com/office/drawing/2014/main" val="3835823635"/>
                  </a:ext>
                </a:extLst>
              </a:tr>
              <a:tr h="421683">
                <a:tc>
                  <a:txBody>
                    <a:bodyPr/>
                    <a:lstStyle/>
                    <a:p>
                      <a:pPr>
                        <a:lnSpc>
                          <a:spcPct val="115000"/>
                        </a:lnSpc>
                        <a:spcAft>
                          <a:spcPts val="800"/>
                        </a:spcAft>
                      </a:pPr>
                      <a:r>
                        <a:rPr lang="tr-TR" sz="1000" kern="100">
                          <a:effectLst/>
                          <a:highlight>
                            <a:srgbClr val="4472C4"/>
                          </a:highlight>
                        </a:rPr>
                        <a:t>3</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CFD5EA"/>
                          </a:highlight>
                        </a:rPr>
                        <a:t>Makinaları, aletleri ve ekipmanları tanıma</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extLst>
                  <a:ext uri="{0D108BD9-81ED-4DB2-BD59-A6C34878D82A}">
                    <a16:rowId xmlns:a16="http://schemas.microsoft.com/office/drawing/2014/main" val="1895767402"/>
                  </a:ext>
                </a:extLst>
              </a:tr>
              <a:tr h="421683">
                <a:tc>
                  <a:txBody>
                    <a:bodyPr/>
                    <a:lstStyle/>
                    <a:p>
                      <a:pPr>
                        <a:lnSpc>
                          <a:spcPct val="115000"/>
                        </a:lnSpc>
                        <a:spcAft>
                          <a:spcPts val="800"/>
                        </a:spcAft>
                      </a:pPr>
                      <a:r>
                        <a:rPr lang="tr-TR" sz="1000" kern="100">
                          <a:effectLst/>
                          <a:highlight>
                            <a:srgbClr val="4472C4"/>
                          </a:highlight>
                        </a:rPr>
                        <a:t>4</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E9EBF5"/>
                          </a:highlight>
                        </a:rPr>
                        <a:t>İşi ve iş yerini sahiplenme, işe adapte olma</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extLst>
                  <a:ext uri="{0D108BD9-81ED-4DB2-BD59-A6C34878D82A}">
                    <a16:rowId xmlns:a16="http://schemas.microsoft.com/office/drawing/2014/main" val="2967626187"/>
                  </a:ext>
                </a:extLst>
              </a:tr>
              <a:tr h="632972">
                <a:tc>
                  <a:txBody>
                    <a:bodyPr/>
                    <a:lstStyle/>
                    <a:p>
                      <a:pPr>
                        <a:lnSpc>
                          <a:spcPct val="115000"/>
                        </a:lnSpc>
                        <a:spcAft>
                          <a:spcPts val="800"/>
                        </a:spcAft>
                      </a:pPr>
                      <a:r>
                        <a:rPr lang="tr-TR" sz="1000" kern="100">
                          <a:effectLst/>
                          <a:highlight>
                            <a:srgbClr val="4472C4"/>
                          </a:highlight>
                        </a:rPr>
                        <a:t>5</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CFD5EA"/>
                          </a:highlight>
                        </a:rPr>
                        <a:t>Dikkatli çalışma; İSG kişisel koruyucu donanım kullanmada özen ve beceri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extLst>
                  <a:ext uri="{0D108BD9-81ED-4DB2-BD59-A6C34878D82A}">
                    <a16:rowId xmlns:a16="http://schemas.microsoft.com/office/drawing/2014/main" val="544579281"/>
                  </a:ext>
                </a:extLst>
              </a:tr>
              <a:tr h="254541">
                <a:tc>
                  <a:txBody>
                    <a:bodyPr/>
                    <a:lstStyle/>
                    <a:p>
                      <a:pPr>
                        <a:lnSpc>
                          <a:spcPct val="115000"/>
                        </a:lnSpc>
                        <a:spcAft>
                          <a:spcPts val="800"/>
                        </a:spcAft>
                      </a:pPr>
                      <a:r>
                        <a:rPr lang="tr-TR" sz="1000" kern="100">
                          <a:effectLst/>
                          <a:highlight>
                            <a:srgbClr val="4472C4"/>
                          </a:highlight>
                        </a:rPr>
                        <a:t>6</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E9EBF5"/>
                          </a:highlight>
                        </a:rPr>
                        <a:t>Verilen işin önemini kavrama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extLst>
                  <a:ext uri="{0D108BD9-81ED-4DB2-BD59-A6C34878D82A}">
                    <a16:rowId xmlns:a16="http://schemas.microsoft.com/office/drawing/2014/main" val="2271005322"/>
                  </a:ext>
                </a:extLst>
              </a:tr>
              <a:tr h="485477">
                <a:tc>
                  <a:txBody>
                    <a:bodyPr/>
                    <a:lstStyle/>
                    <a:p>
                      <a:pPr>
                        <a:lnSpc>
                          <a:spcPct val="115000"/>
                        </a:lnSpc>
                        <a:spcAft>
                          <a:spcPts val="800"/>
                        </a:spcAft>
                      </a:pPr>
                      <a:r>
                        <a:rPr lang="tr-TR" sz="1000" kern="100">
                          <a:effectLst/>
                          <a:highlight>
                            <a:srgbClr val="4472C4"/>
                          </a:highlight>
                        </a:rPr>
                        <a:t>7</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dirty="0">
                          <a:effectLst/>
                          <a:highlight>
                            <a:srgbClr val="CFD5EA"/>
                          </a:highlight>
                        </a:rPr>
                        <a:t>Bir sorunu fark etme, çözme arzusu ve sorumluluk alma isteği</a:t>
                      </a:r>
                      <a:endParaRPr lang="tr-TR" sz="1000" kern="100" dirty="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extLst>
                  <a:ext uri="{0D108BD9-81ED-4DB2-BD59-A6C34878D82A}">
                    <a16:rowId xmlns:a16="http://schemas.microsoft.com/office/drawing/2014/main" val="4094839350"/>
                  </a:ext>
                </a:extLst>
              </a:tr>
              <a:tr h="632972">
                <a:tc>
                  <a:txBody>
                    <a:bodyPr/>
                    <a:lstStyle/>
                    <a:p>
                      <a:pPr>
                        <a:lnSpc>
                          <a:spcPct val="115000"/>
                        </a:lnSpc>
                        <a:spcAft>
                          <a:spcPts val="800"/>
                        </a:spcAft>
                      </a:pPr>
                      <a:r>
                        <a:rPr lang="tr-TR" sz="1000" kern="100">
                          <a:effectLst/>
                          <a:highlight>
                            <a:srgbClr val="4472C4"/>
                          </a:highlight>
                        </a:rPr>
                        <a:t>8</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E9EBF5"/>
                          </a:highlight>
                        </a:rPr>
                        <a:t>Okulda veya iş yerinde edindiği mesleki becerileri kullanma arzusu</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extLst>
                  <a:ext uri="{0D108BD9-81ED-4DB2-BD59-A6C34878D82A}">
                    <a16:rowId xmlns:a16="http://schemas.microsoft.com/office/drawing/2014/main" val="4053037679"/>
                  </a:ext>
                </a:extLst>
              </a:tr>
              <a:tr h="632972">
                <a:tc>
                  <a:txBody>
                    <a:bodyPr/>
                    <a:lstStyle/>
                    <a:p>
                      <a:pPr>
                        <a:lnSpc>
                          <a:spcPct val="115000"/>
                        </a:lnSpc>
                        <a:spcAft>
                          <a:spcPts val="800"/>
                        </a:spcAft>
                      </a:pPr>
                      <a:r>
                        <a:rPr lang="tr-TR" sz="1000" kern="100">
                          <a:effectLst/>
                          <a:highlight>
                            <a:srgbClr val="4472C4"/>
                          </a:highlight>
                        </a:rPr>
                        <a:t>9</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CFD5EA"/>
                          </a:highlight>
                        </a:rPr>
                        <a:t>İşletme kültürüne veya kurallara, ast-üst ilişkilerine karşı duyarlı oluş</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dirty="0">
                          <a:effectLst/>
                          <a:highlight>
                            <a:srgbClr val="CFD5EA"/>
                          </a:highlight>
                        </a:rPr>
                        <a:t> </a:t>
                      </a:r>
                      <a:endParaRPr lang="tr-TR" sz="1000" kern="100" dirty="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CFD5EA"/>
                          </a:highlight>
                        </a:rPr>
                        <a:t> </a:t>
                      </a:r>
                      <a:endParaRPr lang="tr-TR" sz="10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extLst>
                  <a:ext uri="{0D108BD9-81ED-4DB2-BD59-A6C34878D82A}">
                    <a16:rowId xmlns:a16="http://schemas.microsoft.com/office/drawing/2014/main" val="876448515"/>
                  </a:ext>
                </a:extLst>
              </a:tr>
              <a:tr h="210395">
                <a:tc>
                  <a:txBody>
                    <a:bodyPr/>
                    <a:lstStyle/>
                    <a:p>
                      <a:pPr>
                        <a:lnSpc>
                          <a:spcPct val="115000"/>
                        </a:lnSpc>
                        <a:spcAft>
                          <a:spcPts val="800"/>
                        </a:spcAft>
                      </a:pPr>
                      <a:r>
                        <a:rPr lang="tr-TR" sz="1000" kern="100">
                          <a:effectLst/>
                          <a:highlight>
                            <a:srgbClr val="4472C4"/>
                          </a:highlight>
                        </a:rPr>
                        <a:t>10</a:t>
                      </a:r>
                      <a:endParaRPr lang="tr-TR" sz="10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nchor="ctr"/>
                </a:tc>
                <a:tc>
                  <a:txBody>
                    <a:bodyPr/>
                    <a:lstStyle/>
                    <a:p>
                      <a:pPr>
                        <a:lnSpc>
                          <a:spcPct val="115000"/>
                        </a:lnSpc>
                        <a:spcAft>
                          <a:spcPts val="800"/>
                        </a:spcAft>
                      </a:pPr>
                      <a:r>
                        <a:rPr lang="tr-TR" sz="1000" kern="100">
                          <a:effectLst/>
                          <a:highlight>
                            <a:srgbClr val="E9EBF5"/>
                          </a:highlight>
                        </a:rPr>
                        <a:t>Zaman yönetimi alışkanlığı</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a:effectLst/>
                          <a:highlight>
                            <a:srgbClr val="E9EBF5"/>
                          </a:highlight>
                        </a:rPr>
                        <a:t> </a:t>
                      </a:r>
                      <a:endParaRPr lang="tr-TR" sz="10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tc>
                  <a:txBody>
                    <a:bodyPr/>
                    <a:lstStyle/>
                    <a:p>
                      <a:pPr>
                        <a:lnSpc>
                          <a:spcPct val="115000"/>
                        </a:lnSpc>
                        <a:spcAft>
                          <a:spcPts val="800"/>
                        </a:spcAft>
                      </a:pPr>
                      <a:r>
                        <a:rPr lang="tr-TR" sz="1000" kern="100" dirty="0">
                          <a:effectLst/>
                          <a:highlight>
                            <a:srgbClr val="E9EBF5"/>
                          </a:highlight>
                        </a:rPr>
                        <a:t> </a:t>
                      </a:r>
                      <a:endParaRPr lang="tr-TR" sz="1000" kern="100" dirty="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55017" marR="55017" marT="7935" marB="0"/>
                </a:tc>
                <a:extLst>
                  <a:ext uri="{0D108BD9-81ED-4DB2-BD59-A6C34878D82A}">
                    <a16:rowId xmlns:a16="http://schemas.microsoft.com/office/drawing/2014/main" val="213275758"/>
                  </a:ext>
                </a:extLst>
              </a:tr>
            </a:tbl>
          </a:graphicData>
        </a:graphic>
      </p:graphicFrame>
    </p:spTree>
    <p:extLst>
      <p:ext uri="{BB962C8B-B14F-4D97-AF65-F5344CB8AC3E}">
        <p14:creationId xmlns:p14="http://schemas.microsoft.com/office/powerpoint/2010/main" val="1454612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E54364F-C483-7E2C-B3ED-8AB30920669D}"/>
              </a:ext>
            </a:extLst>
          </p:cNvPr>
          <p:cNvGraphicFramePr>
            <a:graphicFrameLocks noGrp="1"/>
          </p:cNvGraphicFramePr>
          <p:nvPr>
            <p:ph idx="1"/>
            <p:extLst>
              <p:ext uri="{D42A27DB-BD31-4B8C-83A1-F6EECF244321}">
                <p14:modId xmlns:p14="http://schemas.microsoft.com/office/powerpoint/2010/main" val="49626581"/>
              </p:ext>
            </p:extLst>
          </p:nvPr>
        </p:nvGraphicFramePr>
        <p:xfrm>
          <a:off x="2645229" y="163286"/>
          <a:ext cx="6814456" cy="5708810"/>
        </p:xfrm>
        <a:graphic>
          <a:graphicData uri="http://schemas.openxmlformats.org/drawingml/2006/table">
            <a:tbl>
              <a:tblPr firstRow="1" firstCol="1" bandRow="1">
                <a:tableStyleId>{5C22544A-7EE6-4342-B048-85BDC9FD1C3A}</a:tableStyleId>
              </a:tblPr>
              <a:tblGrid>
                <a:gridCol w="559312">
                  <a:extLst>
                    <a:ext uri="{9D8B030D-6E8A-4147-A177-3AD203B41FA5}">
                      <a16:colId xmlns:a16="http://schemas.microsoft.com/office/drawing/2014/main" val="3816718255"/>
                    </a:ext>
                  </a:extLst>
                </a:gridCol>
                <a:gridCol w="2956356">
                  <a:extLst>
                    <a:ext uri="{9D8B030D-6E8A-4147-A177-3AD203B41FA5}">
                      <a16:colId xmlns:a16="http://schemas.microsoft.com/office/drawing/2014/main" val="4152610330"/>
                    </a:ext>
                  </a:extLst>
                </a:gridCol>
                <a:gridCol w="719114">
                  <a:extLst>
                    <a:ext uri="{9D8B030D-6E8A-4147-A177-3AD203B41FA5}">
                      <a16:colId xmlns:a16="http://schemas.microsoft.com/office/drawing/2014/main" val="3054924792"/>
                    </a:ext>
                  </a:extLst>
                </a:gridCol>
                <a:gridCol w="616384">
                  <a:extLst>
                    <a:ext uri="{9D8B030D-6E8A-4147-A177-3AD203B41FA5}">
                      <a16:colId xmlns:a16="http://schemas.microsoft.com/office/drawing/2014/main" val="611715158"/>
                    </a:ext>
                  </a:extLst>
                </a:gridCol>
                <a:gridCol w="513651">
                  <a:extLst>
                    <a:ext uri="{9D8B030D-6E8A-4147-A177-3AD203B41FA5}">
                      <a16:colId xmlns:a16="http://schemas.microsoft.com/office/drawing/2014/main" val="1652660760"/>
                    </a:ext>
                  </a:extLst>
                </a:gridCol>
                <a:gridCol w="513651">
                  <a:extLst>
                    <a:ext uri="{9D8B030D-6E8A-4147-A177-3AD203B41FA5}">
                      <a16:colId xmlns:a16="http://schemas.microsoft.com/office/drawing/2014/main" val="2317240997"/>
                    </a:ext>
                  </a:extLst>
                </a:gridCol>
                <a:gridCol w="935988">
                  <a:extLst>
                    <a:ext uri="{9D8B030D-6E8A-4147-A177-3AD203B41FA5}">
                      <a16:colId xmlns:a16="http://schemas.microsoft.com/office/drawing/2014/main" val="340707831"/>
                    </a:ext>
                  </a:extLst>
                </a:gridCol>
              </a:tblGrid>
              <a:tr h="394339">
                <a:tc>
                  <a:txBody>
                    <a:bodyPr/>
                    <a:lstStyle/>
                    <a:p>
                      <a:pPr>
                        <a:lnSpc>
                          <a:spcPct val="115000"/>
                        </a:lnSpc>
                        <a:spcAft>
                          <a:spcPts val="800"/>
                        </a:spcAft>
                      </a:pPr>
                      <a:r>
                        <a:rPr lang="tr-TR" sz="900" kern="100">
                          <a:effectLst/>
                          <a:highlight>
                            <a:srgbClr val="4472C4"/>
                          </a:highlight>
                        </a:rPr>
                        <a:t>NO&lt;&lt;c&lt;c</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4472C4"/>
                          </a:highlight>
                        </a:rPr>
                        <a:t>BEKLENİLEN YETKİNLİKLER</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4472C4"/>
                          </a:highlight>
                        </a:rPr>
                        <a:t>Çok İyi</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4472C4"/>
                          </a:highlight>
                        </a:rPr>
                        <a:t>İyi</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4472C4"/>
                          </a:highlight>
                        </a:rPr>
                        <a:t>Orta </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4472C4"/>
                          </a:highlight>
                        </a:rPr>
                        <a:t>Zayıf</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4472C4"/>
                          </a:highlight>
                        </a:rPr>
                        <a:t>Çok zayıf</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extLst>
                  <a:ext uri="{0D108BD9-81ED-4DB2-BD59-A6C34878D82A}">
                    <a16:rowId xmlns:a16="http://schemas.microsoft.com/office/drawing/2014/main" val="1277241920"/>
                  </a:ext>
                </a:extLst>
              </a:tr>
              <a:tr h="592334">
                <a:tc>
                  <a:txBody>
                    <a:bodyPr/>
                    <a:lstStyle/>
                    <a:p>
                      <a:pPr>
                        <a:lnSpc>
                          <a:spcPct val="115000"/>
                        </a:lnSpc>
                        <a:spcAft>
                          <a:spcPts val="800"/>
                        </a:spcAft>
                      </a:pPr>
                      <a:r>
                        <a:rPr lang="tr-TR" sz="900" kern="100">
                          <a:effectLst/>
                          <a:highlight>
                            <a:srgbClr val="4472C4"/>
                          </a:highlight>
                        </a:rPr>
                        <a:t>1</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CFD5EA"/>
                          </a:highlight>
                        </a:rPr>
                        <a:t>İşletmede sorumluluk  alma (liderlik becerisi, iş yerini sahiplenme, karar verme, ekiple uyum, ast-üst ilişkileri)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extLst>
                  <a:ext uri="{0D108BD9-81ED-4DB2-BD59-A6C34878D82A}">
                    <a16:rowId xmlns:a16="http://schemas.microsoft.com/office/drawing/2014/main" val="2613666245"/>
                  </a:ext>
                </a:extLst>
              </a:tr>
              <a:tr h="845910">
                <a:tc>
                  <a:txBody>
                    <a:bodyPr/>
                    <a:lstStyle/>
                    <a:p>
                      <a:pPr>
                        <a:lnSpc>
                          <a:spcPct val="115000"/>
                        </a:lnSpc>
                        <a:spcAft>
                          <a:spcPts val="800"/>
                        </a:spcAft>
                      </a:pPr>
                      <a:r>
                        <a:rPr lang="tr-TR" sz="900" kern="100">
                          <a:effectLst/>
                          <a:highlight>
                            <a:srgbClr val="4472C4"/>
                          </a:highlight>
                        </a:rPr>
                        <a:t>2</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dirty="0">
                          <a:effectLst/>
                          <a:highlight>
                            <a:srgbClr val="E9EBF5"/>
                          </a:highlight>
                        </a:rPr>
                        <a:t>Yaptığı işlerde beceri kazanma çabası </a:t>
                      </a:r>
                    </a:p>
                    <a:p>
                      <a:pPr>
                        <a:lnSpc>
                          <a:spcPct val="115000"/>
                        </a:lnSpc>
                        <a:spcAft>
                          <a:spcPts val="800"/>
                        </a:spcAft>
                      </a:pPr>
                      <a:r>
                        <a:rPr lang="tr-TR" sz="900" kern="100" dirty="0">
                          <a:effectLst/>
                          <a:highlight>
                            <a:srgbClr val="E9EBF5"/>
                          </a:highlight>
                        </a:rPr>
                        <a:t>(işle bütünleşme, daha iyisini araştırma, ekipmanı doğru kullanma, çıkan arızaları bildirme)</a:t>
                      </a:r>
                      <a:endParaRPr lang="tr-TR" sz="900" kern="100" dirty="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extLst>
                  <a:ext uri="{0D108BD9-81ED-4DB2-BD59-A6C34878D82A}">
                    <a16:rowId xmlns:a16="http://schemas.microsoft.com/office/drawing/2014/main" val="2765105236"/>
                  </a:ext>
                </a:extLst>
              </a:tr>
              <a:tr h="592334">
                <a:tc>
                  <a:txBody>
                    <a:bodyPr/>
                    <a:lstStyle/>
                    <a:p>
                      <a:pPr>
                        <a:lnSpc>
                          <a:spcPct val="115000"/>
                        </a:lnSpc>
                        <a:spcAft>
                          <a:spcPts val="800"/>
                        </a:spcAft>
                      </a:pPr>
                      <a:r>
                        <a:rPr lang="tr-TR" sz="900" kern="100">
                          <a:effectLst/>
                          <a:highlight>
                            <a:srgbClr val="4472C4"/>
                          </a:highlight>
                        </a:rPr>
                        <a:t>3</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CFD5EA"/>
                          </a:highlight>
                        </a:rPr>
                        <a:t>Takım çalışmasına uyum (bildiğini paylaşma, olası hataları fark etme, işin gidişatını tahmin etme, kararlı olma vb.)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extLst>
                  <a:ext uri="{0D108BD9-81ED-4DB2-BD59-A6C34878D82A}">
                    <a16:rowId xmlns:a16="http://schemas.microsoft.com/office/drawing/2014/main" val="4082708468"/>
                  </a:ext>
                </a:extLst>
              </a:tr>
              <a:tr h="196344">
                <a:tc>
                  <a:txBody>
                    <a:bodyPr/>
                    <a:lstStyle/>
                    <a:p>
                      <a:pPr>
                        <a:lnSpc>
                          <a:spcPct val="115000"/>
                        </a:lnSpc>
                        <a:spcAft>
                          <a:spcPts val="800"/>
                        </a:spcAft>
                      </a:pPr>
                      <a:r>
                        <a:rPr lang="tr-TR" sz="900" kern="100">
                          <a:effectLst/>
                          <a:highlight>
                            <a:srgbClr val="4472C4"/>
                          </a:highlight>
                        </a:rPr>
                        <a:t>4</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E9EBF5"/>
                          </a:highlight>
                        </a:rPr>
                        <a:t>Becerilerini kullanma farkındalığı</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extLst>
                  <a:ext uri="{0D108BD9-81ED-4DB2-BD59-A6C34878D82A}">
                    <a16:rowId xmlns:a16="http://schemas.microsoft.com/office/drawing/2014/main" val="3442029348"/>
                  </a:ext>
                </a:extLst>
              </a:tr>
              <a:tr h="790327">
                <a:tc>
                  <a:txBody>
                    <a:bodyPr/>
                    <a:lstStyle/>
                    <a:p>
                      <a:pPr>
                        <a:lnSpc>
                          <a:spcPct val="115000"/>
                        </a:lnSpc>
                        <a:spcAft>
                          <a:spcPts val="800"/>
                        </a:spcAft>
                      </a:pPr>
                      <a:r>
                        <a:rPr lang="tr-TR" sz="900" kern="100">
                          <a:effectLst/>
                          <a:highlight>
                            <a:srgbClr val="4472C4"/>
                          </a:highlight>
                        </a:rPr>
                        <a:t>5</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CFD5EA"/>
                          </a:highlight>
                        </a:rPr>
                        <a:t>İletişim kurmada yetkinlik (ekip arkadaşlarıyla veya müşterilerle kolay ve doğru iletişim kurma, kendini doğru ve anlaşılır ifade edebilme, dil kullanımı)</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extLst>
                  <a:ext uri="{0D108BD9-81ED-4DB2-BD59-A6C34878D82A}">
                    <a16:rowId xmlns:a16="http://schemas.microsoft.com/office/drawing/2014/main" val="1218670738"/>
                  </a:ext>
                </a:extLst>
              </a:tr>
              <a:tr h="394339">
                <a:tc>
                  <a:txBody>
                    <a:bodyPr/>
                    <a:lstStyle/>
                    <a:p>
                      <a:pPr>
                        <a:lnSpc>
                          <a:spcPct val="115000"/>
                        </a:lnSpc>
                        <a:spcAft>
                          <a:spcPts val="800"/>
                        </a:spcAft>
                      </a:pPr>
                      <a:r>
                        <a:rPr lang="tr-TR" sz="900" kern="100">
                          <a:effectLst/>
                          <a:highlight>
                            <a:srgbClr val="4472C4"/>
                          </a:highlight>
                        </a:rPr>
                        <a:t>6</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E9EBF5"/>
                          </a:highlight>
                        </a:rPr>
                        <a:t>İnisiyatif alma ve yenilikçi düşünme, bilgi üretme ve uygulama, kendi işini kurma beklentisi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extLst>
                  <a:ext uri="{0D108BD9-81ED-4DB2-BD59-A6C34878D82A}">
                    <a16:rowId xmlns:a16="http://schemas.microsoft.com/office/drawing/2014/main" val="223818166"/>
                  </a:ext>
                </a:extLst>
              </a:tr>
              <a:tr h="592334">
                <a:tc>
                  <a:txBody>
                    <a:bodyPr/>
                    <a:lstStyle/>
                    <a:p>
                      <a:pPr>
                        <a:lnSpc>
                          <a:spcPct val="115000"/>
                        </a:lnSpc>
                        <a:spcAft>
                          <a:spcPts val="800"/>
                        </a:spcAft>
                      </a:pPr>
                      <a:r>
                        <a:rPr lang="tr-TR" sz="900" kern="100">
                          <a:effectLst/>
                          <a:highlight>
                            <a:srgbClr val="4472C4"/>
                          </a:highlight>
                        </a:rPr>
                        <a:t>7</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CFD5EA"/>
                          </a:highlight>
                        </a:rPr>
                        <a:t>Mesleğiyle ilgili teknik verileri/teknik resmi okuma, yorumlama ve sonuçlar çıkarma basit matematiksel işlemleri yapabilme</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extLst>
                  <a:ext uri="{0D108BD9-81ED-4DB2-BD59-A6C34878D82A}">
                    <a16:rowId xmlns:a16="http://schemas.microsoft.com/office/drawing/2014/main" val="1354221747"/>
                  </a:ext>
                </a:extLst>
              </a:tr>
              <a:tr h="394339">
                <a:tc>
                  <a:txBody>
                    <a:bodyPr/>
                    <a:lstStyle/>
                    <a:p>
                      <a:pPr>
                        <a:lnSpc>
                          <a:spcPct val="115000"/>
                        </a:lnSpc>
                        <a:spcAft>
                          <a:spcPts val="800"/>
                        </a:spcAft>
                      </a:pPr>
                      <a:r>
                        <a:rPr lang="tr-TR" sz="900" kern="100">
                          <a:effectLst/>
                          <a:highlight>
                            <a:srgbClr val="4472C4"/>
                          </a:highlight>
                        </a:rPr>
                        <a:t>8</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E9EBF5"/>
                          </a:highlight>
                        </a:rPr>
                        <a:t>Alan dal ile ilgili gelecek hayali kurabilme beklentisi</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extLst>
                  <a:ext uri="{0D108BD9-81ED-4DB2-BD59-A6C34878D82A}">
                    <a16:rowId xmlns:a16="http://schemas.microsoft.com/office/drawing/2014/main" val="3091347529"/>
                  </a:ext>
                </a:extLst>
              </a:tr>
              <a:tr h="521871">
                <a:tc>
                  <a:txBody>
                    <a:bodyPr/>
                    <a:lstStyle/>
                    <a:p>
                      <a:pPr>
                        <a:lnSpc>
                          <a:spcPct val="115000"/>
                        </a:lnSpc>
                        <a:spcAft>
                          <a:spcPts val="800"/>
                        </a:spcAft>
                      </a:pPr>
                      <a:r>
                        <a:rPr lang="tr-TR" sz="900" kern="100">
                          <a:effectLst/>
                          <a:highlight>
                            <a:srgbClr val="4472C4"/>
                          </a:highlight>
                        </a:rPr>
                        <a:t>9</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CFD5EA"/>
                          </a:highlight>
                        </a:rPr>
                        <a:t>Usta öğreticisi ile Uy</a:t>
                      </a:r>
                    </a:p>
                    <a:p>
                      <a:pPr>
                        <a:lnSpc>
                          <a:spcPct val="115000"/>
                        </a:lnSpc>
                        <a:spcAft>
                          <a:spcPts val="800"/>
                        </a:spcAft>
                      </a:pPr>
                      <a:r>
                        <a:rPr lang="tr-TR" sz="900" kern="100">
                          <a:effectLst/>
                          <a:highlight>
                            <a:srgbClr val="CFD5EA"/>
                          </a:highlight>
                        </a:rPr>
                        <a:t>um içinde çalışma</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CFD5EA"/>
                          </a:highlight>
                        </a:rPr>
                        <a:t> </a:t>
                      </a:r>
                      <a:endParaRPr lang="tr-TR" sz="900" kern="100">
                        <a:effectLst/>
                        <a:highlight>
                          <a:srgbClr val="CFD5EA"/>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extLst>
                  <a:ext uri="{0D108BD9-81ED-4DB2-BD59-A6C34878D82A}">
                    <a16:rowId xmlns:a16="http://schemas.microsoft.com/office/drawing/2014/main" val="1527814947"/>
                  </a:ext>
                </a:extLst>
              </a:tr>
              <a:tr h="394339">
                <a:tc>
                  <a:txBody>
                    <a:bodyPr/>
                    <a:lstStyle/>
                    <a:p>
                      <a:pPr>
                        <a:lnSpc>
                          <a:spcPct val="115000"/>
                        </a:lnSpc>
                        <a:spcAft>
                          <a:spcPts val="800"/>
                        </a:spcAft>
                      </a:pPr>
                      <a:r>
                        <a:rPr lang="tr-TR" sz="900" kern="100">
                          <a:effectLst/>
                          <a:highlight>
                            <a:srgbClr val="4472C4"/>
                          </a:highlight>
                        </a:rPr>
                        <a:t>10</a:t>
                      </a:r>
                      <a:endParaRPr lang="tr-TR" sz="900" kern="100">
                        <a:effectLst/>
                        <a:highlight>
                          <a:srgbClr val="4472C4"/>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nchor="ctr"/>
                </a:tc>
                <a:tc>
                  <a:txBody>
                    <a:bodyPr/>
                    <a:lstStyle/>
                    <a:p>
                      <a:pPr>
                        <a:lnSpc>
                          <a:spcPct val="115000"/>
                        </a:lnSpc>
                        <a:spcAft>
                          <a:spcPts val="800"/>
                        </a:spcAft>
                      </a:pPr>
                      <a:r>
                        <a:rPr lang="tr-TR" sz="900" kern="100">
                          <a:effectLst/>
                          <a:highlight>
                            <a:srgbClr val="E9EBF5"/>
                          </a:highlight>
                        </a:rPr>
                        <a:t>Ahlaki değerleri (adaletli olma, dürüstlük, saygı vb.)</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a:effectLst/>
                          <a:highlight>
                            <a:srgbClr val="E9EBF5"/>
                          </a:highlight>
                        </a:rPr>
                        <a:t> </a:t>
                      </a:r>
                      <a:endParaRPr lang="tr-TR" sz="900" kern="10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tc>
                  <a:txBody>
                    <a:bodyPr/>
                    <a:lstStyle/>
                    <a:p>
                      <a:pPr>
                        <a:lnSpc>
                          <a:spcPct val="115000"/>
                        </a:lnSpc>
                        <a:spcAft>
                          <a:spcPts val="800"/>
                        </a:spcAft>
                      </a:pPr>
                      <a:r>
                        <a:rPr lang="tr-TR" sz="900" kern="100" dirty="0">
                          <a:effectLst/>
                          <a:highlight>
                            <a:srgbClr val="E9EBF5"/>
                          </a:highlight>
                        </a:rPr>
                        <a:t> </a:t>
                      </a:r>
                      <a:endParaRPr lang="tr-TR" sz="900" kern="100" dirty="0">
                        <a:effectLst/>
                        <a:highlight>
                          <a:srgbClr val="E9EBF5"/>
                        </a:highlight>
                        <a:latin typeface="Aptos" panose="020B0004020202020204" pitchFamily="34" charset="0"/>
                        <a:ea typeface="Aptos" panose="020B0004020202020204" pitchFamily="34" charset="0"/>
                        <a:cs typeface="Times New Roman" panose="02020603050405020304" pitchFamily="18" charset="0"/>
                      </a:endParaRPr>
                    </a:p>
                  </a:txBody>
                  <a:tcPr marL="30438" marR="30438" marT="6814" marB="0"/>
                </a:tc>
                <a:extLst>
                  <a:ext uri="{0D108BD9-81ED-4DB2-BD59-A6C34878D82A}">
                    <a16:rowId xmlns:a16="http://schemas.microsoft.com/office/drawing/2014/main" val="3969980071"/>
                  </a:ext>
                </a:extLst>
              </a:tr>
            </a:tbl>
          </a:graphicData>
        </a:graphic>
      </p:graphicFrame>
    </p:spTree>
    <p:extLst>
      <p:ext uri="{BB962C8B-B14F-4D97-AF65-F5344CB8AC3E}">
        <p14:creationId xmlns:p14="http://schemas.microsoft.com/office/powerpoint/2010/main" val="4259657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0808" y="3984899"/>
            <a:ext cx="6096000" cy="523220"/>
          </a:xfrm>
          <a:prstGeom prst="rect">
            <a:avLst/>
          </a:prstGeom>
        </p:spPr>
        <p:txBody>
          <a:bodyPr>
            <a:spAutoFit/>
          </a:bodyPr>
          <a:lstStyle/>
          <a:p>
            <a:pPr algn="r"/>
            <a:r>
              <a:rPr lang="en-US" sz="2800" dirty="0" err="1">
                <a:solidFill>
                  <a:schemeClr val="accent1">
                    <a:lumMod val="75000"/>
                  </a:schemeClr>
                </a:solidFill>
              </a:rPr>
              <a:t>Dinlediğiniz</a:t>
            </a:r>
            <a:r>
              <a:rPr lang="en-US" sz="2800" dirty="0">
                <a:solidFill>
                  <a:schemeClr val="accent1">
                    <a:lumMod val="75000"/>
                  </a:schemeClr>
                </a:solidFill>
              </a:rPr>
              <a:t> </a:t>
            </a:r>
            <a:r>
              <a:rPr lang="en-US" sz="2800" dirty="0" err="1">
                <a:solidFill>
                  <a:schemeClr val="accent1">
                    <a:lumMod val="75000"/>
                  </a:schemeClr>
                </a:solidFill>
              </a:rPr>
              <a:t>için</a:t>
            </a:r>
            <a:r>
              <a:rPr lang="en-US" sz="2800" dirty="0">
                <a:solidFill>
                  <a:schemeClr val="accent1">
                    <a:lumMod val="75000"/>
                  </a:schemeClr>
                </a:solidFill>
              </a:rPr>
              <a:t> </a:t>
            </a:r>
            <a:r>
              <a:rPr lang="en-US" sz="2800" dirty="0" err="1">
                <a:solidFill>
                  <a:schemeClr val="accent1">
                    <a:lumMod val="75000"/>
                  </a:schemeClr>
                </a:solidFill>
              </a:rPr>
              <a:t>teşekkürler</a:t>
            </a:r>
            <a:endParaRPr lang="tr-TR" sz="2800" dirty="0">
              <a:solidFill>
                <a:schemeClr val="accent1">
                  <a:lumMod val="75000"/>
                </a:schemeClr>
              </a:solidFill>
            </a:endParaRPr>
          </a:p>
        </p:txBody>
      </p:sp>
    </p:spTree>
    <p:extLst>
      <p:ext uri="{BB962C8B-B14F-4D97-AF65-F5344CB8AC3E}">
        <p14:creationId xmlns:p14="http://schemas.microsoft.com/office/powerpoint/2010/main" val="3671197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05"/>
            <a:ext cx="10515600" cy="1325563"/>
          </a:xfrm>
        </p:spPr>
        <p:txBody>
          <a:bodyPr>
            <a:normAutofit/>
          </a:bodyPr>
          <a:lstStyle/>
          <a:p>
            <a:r>
              <a:rPr lang="tr-TR" sz="2800" dirty="0">
                <a:solidFill>
                  <a:schemeClr val="accent1"/>
                </a:solidFill>
                <a:latin typeface="+mn-lt"/>
              </a:rPr>
              <a:t>12 Yıl Zorunlu Eğitim</a:t>
            </a:r>
            <a:endParaRPr lang="en-US" sz="2800" dirty="0">
              <a:solidFill>
                <a:schemeClr val="accent1"/>
              </a:solidFill>
              <a:latin typeface="+mn-lt"/>
            </a:endParaRPr>
          </a:p>
        </p:txBody>
      </p:sp>
      <p:sp>
        <p:nvSpPr>
          <p:cNvPr id="4" name="Dikdörtgen 9">
            <a:extLst>
              <a:ext uri="{FF2B5EF4-FFF2-40B4-BE49-F238E27FC236}">
                <a16:creationId xmlns:a16="http://schemas.microsoft.com/office/drawing/2014/main" id="{953DCD72-BCB3-ADF7-6E5E-4C0550B538EF}"/>
              </a:ext>
            </a:extLst>
          </p:cNvPr>
          <p:cNvSpPr>
            <a:spLocks noGrp="1"/>
          </p:cNvSpPr>
          <p:nvPr>
            <p:ph idx="1"/>
          </p:nvPr>
        </p:nvSpPr>
        <p:spPr>
          <a:xfrm>
            <a:off x="881743" y="949133"/>
            <a:ext cx="1061903" cy="473029"/>
          </a:xfrm>
          <a:prstGeom prst="rect">
            <a:avLst/>
          </a:prstGeom>
          <a:solidFill>
            <a:schemeClr val="bg1">
              <a:lumMod val="95000"/>
            </a:schemeClr>
          </a:solidFill>
          <a:ln w="12700" cap="flat" cmpd="sng" algn="ctr">
            <a:noFill/>
            <a:prstDash val="solid"/>
            <a:miter lim="800000"/>
          </a:ln>
          <a:effectLst/>
        </p:spPr>
        <p:txBody>
          <a:bodyPr anchor="ctr">
            <a:normAutofit/>
          </a:bodyPr>
          <a:lstStyle/>
          <a:p>
            <a:pPr algn="ctr" fontAlgn="auto">
              <a:spcBef>
                <a:spcPts val="0"/>
              </a:spcBef>
              <a:spcAft>
                <a:spcPts val="0"/>
              </a:spcAft>
              <a:defRPr/>
            </a:pPr>
            <a:r>
              <a:rPr lang="tr-TR" sz="2000" kern="0" dirty="0">
                <a:latin typeface="Cambria" panose="02040503050406030204" pitchFamily="18" charset="0"/>
                <a:cs typeface="Arial"/>
              </a:rPr>
              <a:t>4 yıl</a:t>
            </a:r>
            <a:endParaRPr lang="tr-TR" sz="1400" kern="0" dirty="0">
              <a:latin typeface="Cambria" panose="02040503050406030204" pitchFamily="18" charset="0"/>
              <a:cs typeface="Arial"/>
            </a:endParaRPr>
          </a:p>
        </p:txBody>
      </p:sp>
      <p:sp>
        <p:nvSpPr>
          <p:cNvPr id="5" name="Dikdörtgen 10">
            <a:extLst>
              <a:ext uri="{FF2B5EF4-FFF2-40B4-BE49-F238E27FC236}">
                <a16:creationId xmlns:a16="http://schemas.microsoft.com/office/drawing/2014/main" id="{474B067E-264C-9FE6-B7AC-FCA2C50A51D5}"/>
              </a:ext>
            </a:extLst>
          </p:cNvPr>
          <p:cNvSpPr/>
          <p:nvPr/>
        </p:nvSpPr>
        <p:spPr>
          <a:xfrm>
            <a:off x="2030732" y="964780"/>
            <a:ext cx="1066800" cy="473029"/>
          </a:xfrm>
          <a:prstGeom prst="rect">
            <a:avLst/>
          </a:prstGeom>
          <a:solidFill>
            <a:schemeClr val="bg1">
              <a:lumMod val="95000"/>
            </a:schemeClr>
          </a:solidFill>
          <a:ln w="12700" cap="flat" cmpd="sng" algn="ctr">
            <a:noFill/>
            <a:prstDash val="solid"/>
            <a:miter lim="800000"/>
          </a:ln>
          <a:effectLst/>
        </p:spPr>
        <p:txBody>
          <a:bodyPr anchor="ctr"/>
          <a:lstStyle/>
          <a:p>
            <a:pPr algn="ctr" fontAlgn="auto">
              <a:spcBef>
                <a:spcPts val="0"/>
              </a:spcBef>
              <a:spcAft>
                <a:spcPts val="0"/>
              </a:spcAft>
              <a:defRPr/>
            </a:pPr>
            <a:r>
              <a:rPr lang="tr-TR" sz="2000" kern="0" dirty="0">
                <a:latin typeface="Cambria" panose="02040503050406030204" pitchFamily="18" charset="0"/>
                <a:cs typeface="Arial"/>
              </a:rPr>
              <a:t>4 yıl</a:t>
            </a:r>
            <a:endParaRPr lang="tr-TR" sz="1400" kern="0" dirty="0">
              <a:latin typeface="Cambria" panose="02040503050406030204" pitchFamily="18" charset="0"/>
              <a:cs typeface="Arial"/>
            </a:endParaRPr>
          </a:p>
        </p:txBody>
      </p:sp>
      <p:sp>
        <p:nvSpPr>
          <p:cNvPr id="6" name="Dikdörtgen 11">
            <a:extLst>
              <a:ext uri="{FF2B5EF4-FFF2-40B4-BE49-F238E27FC236}">
                <a16:creationId xmlns:a16="http://schemas.microsoft.com/office/drawing/2014/main" id="{26184545-6D9A-2BC2-EA9D-921B55AC762C}"/>
              </a:ext>
            </a:extLst>
          </p:cNvPr>
          <p:cNvSpPr/>
          <p:nvPr/>
        </p:nvSpPr>
        <p:spPr>
          <a:xfrm>
            <a:off x="4074158" y="917373"/>
            <a:ext cx="4511040" cy="473029"/>
          </a:xfrm>
          <a:prstGeom prst="rect">
            <a:avLst/>
          </a:prstGeom>
          <a:solidFill>
            <a:schemeClr val="bg1">
              <a:lumMod val="95000"/>
            </a:schemeClr>
          </a:solidFill>
          <a:ln w="12700" cap="flat" cmpd="sng" algn="ctr">
            <a:noFill/>
            <a:prstDash val="solid"/>
            <a:miter lim="800000"/>
          </a:ln>
          <a:effectLst/>
        </p:spPr>
        <p:txBody>
          <a:bodyPr anchor="ctr"/>
          <a:lstStyle/>
          <a:p>
            <a:pPr algn="ctr" fontAlgn="auto">
              <a:spcBef>
                <a:spcPts val="0"/>
              </a:spcBef>
              <a:spcAft>
                <a:spcPts val="0"/>
              </a:spcAft>
              <a:defRPr/>
            </a:pPr>
            <a:r>
              <a:rPr lang="tr-TR" sz="2000" kern="0" dirty="0">
                <a:latin typeface="Cambria" panose="02040503050406030204" pitchFamily="18" charset="0"/>
                <a:cs typeface="Arial"/>
              </a:rPr>
              <a:t>4 yıl</a:t>
            </a:r>
            <a:endParaRPr lang="tr-TR" sz="1400" kern="0" dirty="0">
              <a:latin typeface="Cambria" panose="02040503050406030204" pitchFamily="18" charset="0"/>
              <a:cs typeface="Arial"/>
            </a:endParaRPr>
          </a:p>
        </p:txBody>
      </p:sp>
      <p:sp>
        <p:nvSpPr>
          <p:cNvPr id="7" name="Dikdörtgen 7">
            <a:extLst>
              <a:ext uri="{FF2B5EF4-FFF2-40B4-BE49-F238E27FC236}">
                <a16:creationId xmlns:a16="http://schemas.microsoft.com/office/drawing/2014/main" id="{419A4CE4-2733-6641-8674-4C25F6616D67}"/>
              </a:ext>
            </a:extLst>
          </p:cNvPr>
          <p:cNvSpPr/>
          <p:nvPr/>
        </p:nvSpPr>
        <p:spPr>
          <a:xfrm>
            <a:off x="1144635" y="1513341"/>
            <a:ext cx="799011" cy="31566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tr-TR" dirty="0">
                <a:solidFill>
                  <a:schemeClr val="tx1"/>
                </a:solidFill>
              </a:rPr>
              <a:t>İlkokul </a:t>
            </a:r>
          </a:p>
        </p:txBody>
      </p:sp>
      <p:sp>
        <p:nvSpPr>
          <p:cNvPr id="9" name="Dikdörtgen 8">
            <a:extLst>
              <a:ext uri="{FF2B5EF4-FFF2-40B4-BE49-F238E27FC236}">
                <a16:creationId xmlns:a16="http://schemas.microsoft.com/office/drawing/2014/main" id="{293C5FCC-6067-E9B9-D02B-4C627725E746}"/>
              </a:ext>
            </a:extLst>
          </p:cNvPr>
          <p:cNvSpPr/>
          <p:nvPr/>
        </p:nvSpPr>
        <p:spPr>
          <a:xfrm>
            <a:off x="2069920" y="1513341"/>
            <a:ext cx="1066800" cy="31566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tr-TR" sz="1600" dirty="0">
                <a:solidFill>
                  <a:schemeClr val="tx1"/>
                </a:solidFill>
              </a:rPr>
              <a:t>Ortaoku</a:t>
            </a:r>
            <a:r>
              <a:rPr lang="tr-TR" dirty="0">
                <a:solidFill>
                  <a:schemeClr val="tx1"/>
                </a:solidFill>
              </a:rPr>
              <a:t>l </a:t>
            </a:r>
          </a:p>
        </p:txBody>
      </p:sp>
      <p:graphicFrame>
        <p:nvGraphicFramePr>
          <p:cNvPr id="13" name="Tablo 12">
            <a:extLst>
              <a:ext uri="{FF2B5EF4-FFF2-40B4-BE49-F238E27FC236}">
                <a16:creationId xmlns:a16="http://schemas.microsoft.com/office/drawing/2014/main" id="{26458561-9F9B-180C-20DF-008FA4940C94}"/>
              </a:ext>
            </a:extLst>
          </p:cNvPr>
          <p:cNvGraphicFramePr>
            <a:graphicFrameLocks noGrp="1"/>
          </p:cNvGraphicFramePr>
          <p:nvPr>
            <p:extLst>
              <p:ext uri="{D42A27DB-BD31-4B8C-83A1-F6EECF244321}">
                <p14:modId xmlns:p14="http://schemas.microsoft.com/office/powerpoint/2010/main" val="2269682245"/>
              </p:ext>
            </p:extLst>
          </p:nvPr>
        </p:nvGraphicFramePr>
        <p:xfrm>
          <a:off x="3317423" y="1535190"/>
          <a:ext cx="8869680" cy="4013200"/>
        </p:xfrm>
        <a:graphic>
          <a:graphicData uri="http://schemas.openxmlformats.org/drawingml/2006/table">
            <a:tbl>
              <a:tblPr/>
              <a:tblGrid>
                <a:gridCol w="8869680">
                  <a:extLst>
                    <a:ext uri="{9D8B030D-6E8A-4147-A177-3AD203B41FA5}">
                      <a16:colId xmlns:a16="http://schemas.microsoft.com/office/drawing/2014/main" val="1339307914"/>
                    </a:ext>
                  </a:extLst>
                </a:gridCol>
              </a:tblGrid>
              <a:tr h="4013200">
                <a:tc>
                  <a:txBody>
                    <a:bodyPr/>
                    <a:lstStyle/>
                    <a:p>
                      <a:endParaRPr lang="tr-TR"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426487792"/>
                  </a:ext>
                </a:extLst>
              </a:tr>
            </a:tbl>
          </a:graphicData>
        </a:graphic>
      </p:graphicFrame>
      <p:sp>
        <p:nvSpPr>
          <p:cNvPr id="14" name="Rectangle 13">
            <a:extLst>
              <a:ext uri="{FF2B5EF4-FFF2-40B4-BE49-F238E27FC236}">
                <a16:creationId xmlns:a16="http://schemas.microsoft.com/office/drawing/2014/main" id="{2645BED7-BF68-3425-480A-0E1418141679}"/>
              </a:ext>
            </a:extLst>
          </p:cNvPr>
          <p:cNvSpPr/>
          <p:nvPr/>
        </p:nvSpPr>
        <p:spPr>
          <a:xfrm>
            <a:off x="3286939" y="2111910"/>
            <a:ext cx="1774370" cy="449990"/>
          </a:xfrm>
          <a:prstGeom prst="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9.Sınıf(Ortak Program)</a:t>
            </a:r>
          </a:p>
        </p:txBody>
      </p:sp>
      <p:sp>
        <p:nvSpPr>
          <p:cNvPr id="15" name="Rectangle 14">
            <a:extLst>
              <a:ext uri="{FF2B5EF4-FFF2-40B4-BE49-F238E27FC236}">
                <a16:creationId xmlns:a16="http://schemas.microsoft.com/office/drawing/2014/main" id="{88BD7574-C4DC-8A50-92BF-21EB0CB4F783}"/>
              </a:ext>
            </a:extLst>
          </p:cNvPr>
          <p:cNvSpPr/>
          <p:nvPr/>
        </p:nvSpPr>
        <p:spPr>
          <a:xfrm>
            <a:off x="5923643" y="1662578"/>
            <a:ext cx="3458029" cy="449990"/>
          </a:xfrm>
          <a:prstGeom prst="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Genel Ortaöğretim</a:t>
            </a:r>
          </a:p>
        </p:txBody>
      </p:sp>
      <p:sp>
        <p:nvSpPr>
          <p:cNvPr id="16" name="Rectangle 15">
            <a:extLst>
              <a:ext uri="{FF2B5EF4-FFF2-40B4-BE49-F238E27FC236}">
                <a16:creationId xmlns:a16="http://schemas.microsoft.com/office/drawing/2014/main" id="{26624AC9-ECBB-8BAB-6F6F-D42B1B652E73}"/>
              </a:ext>
            </a:extLst>
          </p:cNvPr>
          <p:cNvSpPr/>
          <p:nvPr/>
        </p:nvSpPr>
        <p:spPr>
          <a:xfrm>
            <a:off x="5930901" y="2232000"/>
            <a:ext cx="3458029" cy="627697"/>
          </a:xfrm>
          <a:prstGeom prst="rect">
            <a:avLst/>
          </a:prstGeom>
          <a:solidFill>
            <a:schemeClr val="accent3">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Mesleki ve Teknik Ortaöğretim</a:t>
            </a:r>
          </a:p>
        </p:txBody>
      </p:sp>
      <p:sp>
        <p:nvSpPr>
          <p:cNvPr id="17" name="Rectangle 16">
            <a:extLst>
              <a:ext uri="{FF2B5EF4-FFF2-40B4-BE49-F238E27FC236}">
                <a16:creationId xmlns:a16="http://schemas.microsoft.com/office/drawing/2014/main" id="{EA43BD5A-32FC-5CBD-0884-3BCB384CECA5}"/>
              </a:ext>
            </a:extLst>
          </p:cNvPr>
          <p:cNvSpPr/>
          <p:nvPr/>
        </p:nvSpPr>
        <p:spPr>
          <a:xfrm>
            <a:off x="10292083" y="1662578"/>
            <a:ext cx="1330958" cy="449990"/>
          </a:xfrm>
          <a:prstGeom prst="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Diploma</a:t>
            </a:r>
          </a:p>
        </p:txBody>
      </p:sp>
      <p:sp>
        <p:nvSpPr>
          <p:cNvPr id="18" name="Rectangle 17">
            <a:extLst>
              <a:ext uri="{FF2B5EF4-FFF2-40B4-BE49-F238E27FC236}">
                <a16:creationId xmlns:a16="http://schemas.microsoft.com/office/drawing/2014/main" id="{965D3228-E6B7-8640-42C1-397EB575F10C}"/>
              </a:ext>
            </a:extLst>
          </p:cNvPr>
          <p:cNvSpPr/>
          <p:nvPr/>
        </p:nvSpPr>
        <p:spPr>
          <a:xfrm>
            <a:off x="10292083" y="2283571"/>
            <a:ext cx="1330958" cy="503132"/>
          </a:xfrm>
          <a:prstGeom prst="rect">
            <a:avLst/>
          </a:prstGeom>
          <a:solidFill>
            <a:schemeClr val="accent3">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Diploma</a:t>
            </a:r>
          </a:p>
        </p:txBody>
      </p:sp>
      <p:sp>
        <p:nvSpPr>
          <p:cNvPr id="19" name="Rectangle 18">
            <a:extLst>
              <a:ext uri="{FF2B5EF4-FFF2-40B4-BE49-F238E27FC236}">
                <a16:creationId xmlns:a16="http://schemas.microsoft.com/office/drawing/2014/main" id="{69671872-966E-0E5C-2F30-9E96E8E147C7}"/>
              </a:ext>
            </a:extLst>
          </p:cNvPr>
          <p:cNvSpPr/>
          <p:nvPr/>
        </p:nvSpPr>
        <p:spPr>
          <a:xfrm>
            <a:off x="3397252" y="4038599"/>
            <a:ext cx="1678577" cy="631371"/>
          </a:xfrm>
          <a:prstGeom prst="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Meslek Eğitim Merkezi</a:t>
            </a:r>
          </a:p>
        </p:txBody>
      </p:sp>
      <p:sp>
        <p:nvSpPr>
          <p:cNvPr id="20" name="Rectangle 19">
            <a:extLst>
              <a:ext uri="{FF2B5EF4-FFF2-40B4-BE49-F238E27FC236}">
                <a16:creationId xmlns:a16="http://schemas.microsoft.com/office/drawing/2014/main" id="{87A26F67-7F8C-6810-1F23-EE4BF6AD1A80}"/>
              </a:ext>
            </a:extLst>
          </p:cNvPr>
          <p:cNvSpPr/>
          <p:nvPr/>
        </p:nvSpPr>
        <p:spPr>
          <a:xfrm>
            <a:off x="5222927" y="4027712"/>
            <a:ext cx="1351463" cy="627697"/>
          </a:xfrm>
          <a:prstGeom prst="rect">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9.Sınıf Dal Eğiitmi</a:t>
            </a:r>
          </a:p>
        </p:txBody>
      </p:sp>
      <p:sp>
        <p:nvSpPr>
          <p:cNvPr id="21" name="Rectangle 20">
            <a:extLst>
              <a:ext uri="{FF2B5EF4-FFF2-40B4-BE49-F238E27FC236}">
                <a16:creationId xmlns:a16="http://schemas.microsoft.com/office/drawing/2014/main" id="{9D83B86C-E9C7-FE38-5804-9664F8B61EC2}"/>
              </a:ext>
            </a:extLst>
          </p:cNvPr>
          <p:cNvSpPr/>
          <p:nvPr/>
        </p:nvSpPr>
        <p:spPr>
          <a:xfrm>
            <a:off x="6752231" y="4074448"/>
            <a:ext cx="1351463" cy="537954"/>
          </a:xfrm>
          <a:prstGeom prst="rect">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10.Sıınıf Dal Eğitimi</a:t>
            </a:r>
          </a:p>
        </p:txBody>
      </p:sp>
      <p:sp>
        <p:nvSpPr>
          <p:cNvPr id="22" name="Rectangle 21">
            <a:extLst>
              <a:ext uri="{FF2B5EF4-FFF2-40B4-BE49-F238E27FC236}">
                <a16:creationId xmlns:a16="http://schemas.microsoft.com/office/drawing/2014/main" id="{E6C9DBD6-D11B-A705-ED82-8F9CC66EC12C}"/>
              </a:ext>
            </a:extLst>
          </p:cNvPr>
          <p:cNvSpPr/>
          <p:nvPr/>
        </p:nvSpPr>
        <p:spPr>
          <a:xfrm>
            <a:off x="8261176" y="4080839"/>
            <a:ext cx="1265460" cy="531563"/>
          </a:xfrm>
          <a:prstGeom prst="rect">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11.Sınıf Dal Eğitimi</a:t>
            </a:r>
          </a:p>
        </p:txBody>
      </p:sp>
      <p:sp>
        <p:nvSpPr>
          <p:cNvPr id="23" name="Rectangle 22">
            <a:extLst>
              <a:ext uri="{FF2B5EF4-FFF2-40B4-BE49-F238E27FC236}">
                <a16:creationId xmlns:a16="http://schemas.microsoft.com/office/drawing/2014/main" id="{08C6246C-4FEB-B74A-4A94-4E9E3BD222FB}"/>
              </a:ext>
            </a:extLst>
          </p:cNvPr>
          <p:cNvSpPr/>
          <p:nvPr/>
        </p:nvSpPr>
        <p:spPr>
          <a:xfrm>
            <a:off x="9755681" y="4089351"/>
            <a:ext cx="1184544" cy="531563"/>
          </a:xfrm>
          <a:prstGeom prst="rect">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12.Sınıf Dal Eğitimi</a:t>
            </a:r>
          </a:p>
        </p:txBody>
      </p:sp>
      <p:sp>
        <p:nvSpPr>
          <p:cNvPr id="24" name="Rectangle 23">
            <a:extLst>
              <a:ext uri="{FF2B5EF4-FFF2-40B4-BE49-F238E27FC236}">
                <a16:creationId xmlns:a16="http://schemas.microsoft.com/office/drawing/2014/main" id="{C8F38FC0-2818-6F2E-9016-8E7BB7B16497}"/>
              </a:ext>
            </a:extLst>
          </p:cNvPr>
          <p:cNvSpPr/>
          <p:nvPr/>
        </p:nvSpPr>
        <p:spPr>
          <a:xfrm>
            <a:off x="8714775" y="4827234"/>
            <a:ext cx="863600" cy="627697"/>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Kalfalık Blegesi</a:t>
            </a:r>
          </a:p>
        </p:txBody>
      </p:sp>
      <p:sp>
        <p:nvSpPr>
          <p:cNvPr id="25" name="Rectangle 24">
            <a:extLst>
              <a:ext uri="{FF2B5EF4-FFF2-40B4-BE49-F238E27FC236}">
                <a16:creationId xmlns:a16="http://schemas.microsoft.com/office/drawing/2014/main" id="{22801472-DB25-75B3-538B-84FEAAE3508B}"/>
              </a:ext>
            </a:extLst>
          </p:cNvPr>
          <p:cNvSpPr/>
          <p:nvPr/>
        </p:nvSpPr>
        <p:spPr>
          <a:xfrm>
            <a:off x="9793209" y="4814465"/>
            <a:ext cx="853442" cy="627698"/>
          </a:xfrm>
          <a:prstGeom prst="rect">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Ustalık Belgesi</a:t>
            </a:r>
          </a:p>
        </p:txBody>
      </p:sp>
      <p:sp>
        <p:nvSpPr>
          <p:cNvPr id="26" name="Rectangle 25">
            <a:extLst>
              <a:ext uri="{FF2B5EF4-FFF2-40B4-BE49-F238E27FC236}">
                <a16:creationId xmlns:a16="http://schemas.microsoft.com/office/drawing/2014/main" id="{A06CE6B9-4035-09B0-6D72-5D1C2BD2724C}"/>
              </a:ext>
            </a:extLst>
          </p:cNvPr>
          <p:cNvSpPr/>
          <p:nvPr/>
        </p:nvSpPr>
        <p:spPr>
          <a:xfrm>
            <a:off x="10974253" y="4920423"/>
            <a:ext cx="1297575" cy="605382"/>
          </a:xfrm>
          <a:prstGeom prst="rect">
            <a:avLst/>
          </a:prstGeom>
          <a:solidFill>
            <a:schemeClr val="accent4">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Diploma</a:t>
            </a:r>
          </a:p>
        </p:txBody>
      </p:sp>
      <p:sp>
        <p:nvSpPr>
          <p:cNvPr id="27" name="Rectangle 26">
            <a:extLst>
              <a:ext uri="{FF2B5EF4-FFF2-40B4-BE49-F238E27FC236}">
                <a16:creationId xmlns:a16="http://schemas.microsoft.com/office/drawing/2014/main" id="{2099D56F-0A35-7BA6-10EC-B8E6D5F2DA95}"/>
              </a:ext>
            </a:extLst>
          </p:cNvPr>
          <p:cNvSpPr/>
          <p:nvPr/>
        </p:nvSpPr>
        <p:spPr>
          <a:xfrm>
            <a:off x="11179512" y="2917726"/>
            <a:ext cx="955042" cy="1810777"/>
          </a:xfrm>
          <a:prstGeom prst="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Mesleki yeterliliğe sahip iş hayatı</a:t>
            </a:r>
          </a:p>
        </p:txBody>
      </p:sp>
      <p:sp>
        <p:nvSpPr>
          <p:cNvPr id="28" name="Arrow: Right 27">
            <a:extLst>
              <a:ext uri="{FF2B5EF4-FFF2-40B4-BE49-F238E27FC236}">
                <a16:creationId xmlns:a16="http://schemas.microsoft.com/office/drawing/2014/main" id="{8D32D937-ECBC-6912-B8B3-F164847B185C}"/>
              </a:ext>
            </a:extLst>
          </p:cNvPr>
          <p:cNvSpPr/>
          <p:nvPr/>
        </p:nvSpPr>
        <p:spPr>
          <a:xfrm flipV="1">
            <a:off x="5242012" y="1880854"/>
            <a:ext cx="538670" cy="273860"/>
          </a:xfrm>
          <a:prstGeom prst="rightArrow">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31" name="Rectangle 30">
            <a:extLst>
              <a:ext uri="{FF2B5EF4-FFF2-40B4-BE49-F238E27FC236}">
                <a16:creationId xmlns:a16="http://schemas.microsoft.com/office/drawing/2014/main" id="{28957883-9078-EAA9-E88F-209EC823B068}"/>
              </a:ext>
            </a:extLst>
          </p:cNvPr>
          <p:cNvSpPr/>
          <p:nvPr/>
        </p:nvSpPr>
        <p:spPr>
          <a:xfrm>
            <a:off x="5434743" y="3246389"/>
            <a:ext cx="1535337" cy="465037"/>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10.Sınıf Alan Eğitimi</a:t>
            </a:r>
          </a:p>
        </p:txBody>
      </p:sp>
      <p:sp>
        <p:nvSpPr>
          <p:cNvPr id="32" name="Rectangle 31">
            <a:extLst>
              <a:ext uri="{FF2B5EF4-FFF2-40B4-BE49-F238E27FC236}">
                <a16:creationId xmlns:a16="http://schemas.microsoft.com/office/drawing/2014/main" id="{7E868D08-0A99-7665-0AFA-B202316FDB19}"/>
              </a:ext>
            </a:extLst>
          </p:cNvPr>
          <p:cNvSpPr/>
          <p:nvPr/>
        </p:nvSpPr>
        <p:spPr>
          <a:xfrm>
            <a:off x="7056665" y="3235875"/>
            <a:ext cx="1351463" cy="429293"/>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11.Sınıf Alan Eğitimi</a:t>
            </a:r>
          </a:p>
        </p:txBody>
      </p:sp>
      <p:sp>
        <p:nvSpPr>
          <p:cNvPr id="33" name="Rectangle 32">
            <a:extLst>
              <a:ext uri="{FF2B5EF4-FFF2-40B4-BE49-F238E27FC236}">
                <a16:creationId xmlns:a16="http://schemas.microsoft.com/office/drawing/2014/main" id="{C9044329-94EF-589B-C4BA-A958CF89FEEB}"/>
              </a:ext>
            </a:extLst>
          </p:cNvPr>
          <p:cNvSpPr/>
          <p:nvPr/>
        </p:nvSpPr>
        <p:spPr>
          <a:xfrm>
            <a:off x="8585198" y="3218585"/>
            <a:ext cx="1360170" cy="465037"/>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12.Sınıf Alan Eğitimi</a:t>
            </a:r>
          </a:p>
        </p:txBody>
      </p:sp>
      <p:sp>
        <p:nvSpPr>
          <p:cNvPr id="34" name="Arrow: Right 33">
            <a:extLst>
              <a:ext uri="{FF2B5EF4-FFF2-40B4-BE49-F238E27FC236}">
                <a16:creationId xmlns:a16="http://schemas.microsoft.com/office/drawing/2014/main" id="{FEBEE43A-4AB4-C13A-3046-AC5F4338A3F4}"/>
              </a:ext>
            </a:extLst>
          </p:cNvPr>
          <p:cNvSpPr/>
          <p:nvPr/>
        </p:nvSpPr>
        <p:spPr>
          <a:xfrm>
            <a:off x="5242012" y="2475496"/>
            <a:ext cx="506648" cy="273860"/>
          </a:xfrm>
          <a:prstGeom prst="rightArrow">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35" name="Arrow: Right 34">
            <a:extLst>
              <a:ext uri="{FF2B5EF4-FFF2-40B4-BE49-F238E27FC236}">
                <a16:creationId xmlns:a16="http://schemas.microsoft.com/office/drawing/2014/main" id="{144F531B-D202-BBC5-5AAA-2B0F3C63E04E}"/>
              </a:ext>
            </a:extLst>
          </p:cNvPr>
          <p:cNvSpPr/>
          <p:nvPr/>
        </p:nvSpPr>
        <p:spPr>
          <a:xfrm>
            <a:off x="9503229" y="1880854"/>
            <a:ext cx="618851" cy="231056"/>
          </a:xfrm>
          <a:prstGeom prst="rightArrow">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36" name="Arrow: Right 35">
            <a:extLst>
              <a:ext uri="{FF2B5EF4-FFF2-40B4-BE49-F238E27FC236}">
                <a16:creationId xmlns:a16="http://schemas.microsoft.com/office/drawing/2014/main" id="{2AC3A381-1160-0047-C550-BB9B213773D4}"/>
              </a:ext>
            </a:extLst>
          </p:cNvPr>
          <p:cNvSpPr/>
          <p:nvPr/>
        </p:nvSpPr>
        <p:spPr>
          <a:xfrm>
            <a:off x="9503229" y="2475496"/>
            <a:ext cx="618851" cy="196910"/>
          </a:xfrm>
          <a:prstGeom prst="rightArrow">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37" name="Arrow: Right 36">
            <a:extLst>
              <a:ext uri="{FF2B5EF4-FFF2-40B4-BE49-F238E27FC236}">
                <a16:creationId xmlns:a16="http://schemas.microsoft.com/office/drawing/2014/main" id="{A181A291-008C-BC2C-2716-F970AF3F9A63}"/>
              </a:ext>
            </a:extLst>
          </p:cNvPr>
          <p:cNvSpPr/>
          <p:nvPr/>
        </p:nvSpPr>
        <p:spPr>
          <a:xfrm>
            <a:off x="4963886" y="4302157"/>
            <a:ext cx="340988" cy="1936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Arrow: Right 37">
            <a:extLst>
              <a:ext uri="{FF2B5EF4-FFF2-40B4-BE49-F238E27FC236}">
                <a16:creationId xmlns:a16="http://schemas.microsoft.com/office/drawing/2014/main" id="{5D3EC25A-A442-9A81-9929-A1C69588D87E}"/>
              </a:ext>
            </a:extLst>
          </p:cNvPr>
          <p:cNvSpPr/>
          <p:nvPr/>
        </p:nvSpPr>
        <p:spPr>
          <a:xfrm>
            <a:off x="6411686" y="4296101"/>
            <a:ext cx="391749" cy="1936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Arrow: Right 38">
            <a:extLst>
              <a:ext uri="{FF2B5EF4-FFF2-40B4-BE49-F238E27FC236}">
                <a16:creationId xmlns:a16="http://schemas.microsoft.com/office/drawing/2014/main" id="{CC6F8ADD-B34E-C554-A3C7-DFDF00ED4F33}"/>
              </a:ext>
            </a:extLst>
          </p:cNvPr>
          <p:cNvSpPr/>
          <p:nvPr/>
        </p:nvSpPr>
        <p:spPr>
          <a:xfrm>
            <a:off x="7833303" y="4296101"/>
            <a:ext cx="534447" cy="1936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Arrow: Right 39">
            <a:extLst>
              <a:ext uri="{FF2B5EF4-FFF2-40B4-BE49-F238E27FC236}">
                <a16:creationId xmlns:a16="http://schemas.microsoft.com/office/drawing/2014/main" id="{60A9BA9C-636C-0FBD-1AAD-CC855FCF19DB}"/>
              </a:ext>
            </a:extLst>
          </p:cNvPr>
          <p:cNvSpPr/>
          <p:nvPr/>
        </p:nvSpPr>
        <p:spPr>
          <a:xfrm>
            <a:off x="9362607" y="4275644"/>
            <a:ext cx="431536" cy="1936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Arrow: Right 40">
            <a:extLst>
              <a:ext uri="{FF2B5EF4-FFF2-40B4-BE49-F238E27FC236}">
                <a16:creationId xmlns:a16="http://schemas.microsoft.com/office/drawing/2014/main" id="{1F5FFC15-8C79-34B9-19F6-B698A413D308}"/>
              </a:ext>
            </a:extLst>
          </p:cNvPr>
          <p:cNvSpPr/>
          <p:nvPr/>
        </p:nvSpPr>
        <p:spPr>
          <a:xfrm>
            <a:off x="6803435" y="3429000"/>
            <a:ext cx="343715" cy="1275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Arrow: Right 41">
            <a:extLst>
              <a:ext uri="{FF2B5EF4-FFF2-40B4-BE49-F238E27FC236}">
                <a16:creationId xmlns:a16="http://schemas.microsoft.com/office/drawing/2014/main" id="{51040628-8550-AE16-1C13-159CCE8E9E22}"/>
              </a:ext>
            </a:extLst>
          </p:cNvPr>
          <p:cNvSpPr/>
          <p:nvPr/>
        </p:nvSpPr>
        <p:spPr>
          <a:xfrm>
            <a:off x="8261176" y="3464434"/>
            <a:ext cx="390405" cy="2007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Arrow: Down 43">
            <a:extLst>
              <a:ext uri="{FF2B5EF4-FFF2-40B4-BE49-F238E27FC236}">
                <a16:creationId xmlns:a16="http://schemas.microsoft.com/office/drawing/2014/main" id="{8EF16424-7316-1014-0327-39CE4787FBD2}"/>
              </a:ext>
            </a:extLst>
          </p:cNvPr>
          <p:cNvSpPr/>
          <p:nvPr/>
        </p:nvSpPr>
        <p:spPr>
          <a:xfrm>
            <a:off x="8893906" y="4543092"/>
            <a:ext cx="293637" cy="4272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Arrow: Down 44">
            <a:extLst>
              <a:ext uri="{FF2B5EF4-FFF2-40B4-BE49-F238E27FC236}">
                <a16:creationId xmlns:a16="http://schemas.microsoft.com/office/drawing/2014/main" id="{3340E1B8-1578-48CB-8471-3E8A45B1E695}"/>
              </a:ext>
            </a:extLst>
          </p:cNvPr>
          <p:cNvSpPr/>
          <p:nvPr/>
        </p:nvSpPr>
        <p:spPr>
          <a:xfrm>
            <a:off x="10122080" y="4543092"/>
            <a:ext cx="246507" cy="4272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Arrow: Right 45">
            <a:extLst>
              <a:ext uri="{FF2B5EF4-FFF2-40B4-BE49-F238E27FC236}">
                <a16:creationId xmlns:a16="http://schemas.microsoft.com/office/drawing/2014/main" id="{101BE9A0-CB07-7334-91B7-98EBF7B07457}"/>
              </a:ext>
            </a:extLst>
          </p:cNvPr>
          <p:cNvSpPr/>
          <p:nvPr/>
        </p:nvSpPr>
        <p:spPr>
          <a:xfrm>
            <a:off x="11623040" y="2475496"/>
            <a:ext cx="511514" cy="196910"/>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Arrow: Down 46">
            <a:extLst>
              <a:ext uri="{FF2B5EF4-FFF2-40B4-BE49-F238E27FC236}">
                <a16:creationId xmlns:a16="http://schemas.microsoft.com/office/drawing/2014/main" id="{34EC1776-D9E7-3B91-C1D8-1ABD43213923}"/>
              </a:ext>
            </a:extLst>
          </p:cNvPr>
          <p:cNvSpPr/>
          <p:nvPr/>
        </p:nvSpPr>
        <p:spPr>
          <a:xfrm>
            <a:off x="11789229" y="2672406"/>
            <a:ext cx="213179" cy="6276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Arrow: Right 47">
            <a:extLst>
              <a:ext uri="{FF2B5EF4-FFF2-40B4-BE49-F238E27FC236}">
                <a16:creationId xmlns:a16="http://schemas.microsoft.com/office/drawing/2014/main" id="{63F79782-0503-6A59-4A0E-5B1DBB2B05F0}"/>
              </a:ext>
            </a:extLst>
          </p:cNvPr>
          <p:cNvSpPr/>
          <p:nvPr/>
        </p:nvSpPr>
        <p:spPr>
          <a:xfrm>
            <a:off x="10646651" y="5141082"/>
            <a:ext cx="327602" cy="181728"/>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18012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5D4E03D6-D58B-9173-FEAD-9BBBCA2DCF20}"/>
              </a:ext>
            </a:extLst>
          </p:cNvPr>
          <p:cNvPicPr>
            <a:picLocks noGrp="1" noChangeAspect="1"/>
          </p:cNvPicPr>
          <p:nvPr>
            <p:ph idx="1"/>
          </p:nvPr>
        </p:nvPicPr>
        <p:blipFill>
          <a:blip r:embed="rId2"/>
          <a:stretch>
            <a:fillRect/>
          </a:stretch>
        </p:blipFill>
        <p:spPr>
          <a:xfrm>
            <a:off x="4137886" y="239486"/>
            <a:ext cx="4078580" cy="4922423"/>
          </a:xfrm>
          <a:prstGeom prst="rect">
            <a:avLst/>
          </a:prstGeom>
        </p:spPr>
      </p:pic>
    </p:spTree>
    <p:extLst>
      <p:ext uri="{BB962C8B-B14F-4D97-AF65-F5344CB8AC3E}">
        <p14:creationId xmlns:p14="http://schemas.microsoft.com/office/powerpoint/2010/main" val="3881720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349B-0F0C-4A56-945C-0672F787DD3C}"/>
              </a:ext>
            </a:extLst>
          </p:cNvPr>
          <p:cNvSpPr>
            <a:spLocks noGrp="1"/>
          </p:cNvSpPr>
          <p:nvPr>
            <p:ph type="title"/>
          </p:nvPr>
        </p:nvSpPr>
        <p:spPr/>
        <p:txBody>
          <a:bodyPr>
            <a:normAutofit/>
          </a:bodyPr>
          <a:lstStyle/>
          <a:p>
            <a:r>
              <a:rPr lang="tr-TR" sz="2000" b="1" dirty="0">
                <a:solidFill>
                  <a:schemeClr val="accent1"/>
                </a:solidFill>
                <a:latin typeface="+mn-lt"/>
              </a:rPr>
              <a:t>Çıraklık Eğitimi Kanunu</a:t>
            </a:r>
          </a:p>
        </p:txBody>
      </p:sp>
      <p:sp>
        <p:nvSpPr>
          <p:cNvPr id="3" name="Content Placeholder 2">
            <a:extLst>
              <a:ext uri="{FF2B5EF4-FFF2-40B4-BE49-F238E27FC236}">
                <a16:creationId xmlns:a16="http://schemas.microsoft.com/office/drawing/2014/main" id="{C3249A0D-85FC-E7D1-351E-5A3A2C9A980C}"/>
              </a:ext>
            </a:extLst>
          </p:cNvPr>
          <p:cNvSpPr>
            <a:spLocks noGrp="1"/>
          </p:cNvSpPr>
          <p:nvPr>
            <p:ph idx="1"/>
          </p:nvPr>
        </p:nvSpPr>
        <p:spPr/>
        <p:txBody>
          <a:bodyPr/>
          <a:lstStyle/>
          <a:p>
            <a:pPr marL="0" indent="0" algn="ctr">
              <a:lnSpc>
                <a:spcPct val="150000"/>
              </a:lnSpc>
              <a:buNone/>
            </a:pPr>
            <a:r>
              <a:rPr lang="tr-TR" b="1" dirty="0"/>
              <a:t>Çıraklık eğitimi </a:t>
            </a:r>
          </a:p>
          <a:p>
            <a:pPr marL="0" indent="0" algn="ctr">
              <a:lnSpc>
                <a:spcPct val="150000"/>
              </a:lnSpc>
              <a:buNone/>
            </a:pPr>
            <a:r>
              <a:rPr lang="tr-TR" sz="2800" b="1" dirty="0">
                <a:solidFill>
                  <a:prstClr val="black"/>
                </a:solidFill>
                <a:latin typeface="Calibri"/>
              </a:rPr>
              <a:t>6764 sayılı Kanun ile zorunlu eğitim kapsamına alınmış ve</a:t>
            </a:r>
          </a:p>
          <a:p>
            <a:pPr marL="0" indent="0" algn="ctr">
              <a:lnSpc>
                <a:spcPct val="150000"/>
              </a:lnSpc>
              <a:buNone/>
            </a:pPr>
            <a:r>
              <a:rPr lang="tr-TR" sz="2800" b="1" dirty="0">
                <a:solidFill>
                  <a:prstClr val="black"/>
                </a:solidFill>
                <a:latin typeface="Calibri"/>
              </a:rPr>
              <a:t>Mesleki Eğitim Merkezleri</a:t>
            </a:r>
          </a:p>
          <a:p>
            <a:pPr marL="0" indent="0" algn="ctr">
              <a:lnSpc>
                <a:spcPct val="150000"/>
              </a:lnSpc>
              <a:buNone/>
            </a:pPr>
            <a:r>
              <a:rPr lang="tr-TR" sz="2800" b="1" dirty="0">
                <a:solidFill>
                  <a:prstClr val="black"/>
                </a:solidFill>
                <a:latin typeface="Calibri"/>
              </a:rPr>
              <a:t>Mesleki ve Teknik </a:t>
            </a:r>
            <a:r>
              <a:rPr lang="tr-TR" sz="2800" b="1" dirty="0">
                <a:solidFill>
                  <a:srgbClr val="FF0000"/>
                </a:solidFill>
                <a:latin typeface="Calibri"/>
              </a:rPr>
              <a:t>Ortaöğretim</a:t>
            </a:r>
            <a:r>
              <a:rPr lang="tr-TR" sz="2800" b="1" dirty="0">
                <a:solidFill>
                  <a:prstClr val="black"/>
                </a:solidFill>
                <a:latin typeface="Calibri"/>
              </a:rPr>
              <a:t> Kurumu</a:t>
            </a:r>
          </a:p>
          <a:p>
            <a:pPr marL="0" indent="0" algn="ctr">
              <a:lnSpc>
                <a:spcPct val="150000"/>
              </a:lnSpc>
              <a:buNone/>
            </a:pPr>
            <a:r>
              <a:rPr lang="tr-TR" sz="2800" b="1" dirty="0">
                <a:solidFill>
                  <a:prstClr val="black"/>
                </a:solidFill>
                <a:latin typeface="Calibri"/>
              </a:rPr>
              <a:t>olarak yapılandırılmıştır.</a:t>
            </a:r>
          </a:p>
          <a:p>
            <a:endParaRPr lang="tr-TR" dirty="0"/>
          </a:p>
        </p:txBody>
      </p:sp>
    </p:spTree>
    <p:extLst>
      <p:ext uri="{BB962C8B-B14F-4D97-AF65-F5344CB8AC3E}">
        <p14:creationId xmlns:p14="http://schemas.microsoft.com/office/powerpoint/2010/main" val="3713768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DD40-483F-8775-8182-1F2CC79DEAB0}"/>
              </a:ext>
            </a:extLst>
          </p:cNvPr>
          <p:cNvSpPr>
            <a:spLocks noGrp="1"/>
          </p:cNvSpPr>
          <p:nvPr>
            <p:ph type="title"/>
          </p:nvPr>
        </p:nvSpPr>
        <p:spPr/>
        <p:txBody>
          <a:bodyPr>
            <a:normAutofit/>
          </a:bodyPr>
          <a:lstStyle/>
          <a:p>
            <a:r>
              <a:rPr lang="tr-TR" sz="2000" b="1" dirty="0">
                <a:solidFill>
                  <a:schemeClr val="accent1"/>
                </a:solidFill>
                <a:latin typeface="+mn-lt"/>
              </a:rPr>
              <a:t>Çıraklık Eğitimi Kanunu</a:t>
            </a:r>
          </a:p>
        </p:txBody>
      </p:sp>
      <p:sp>
        <p:nvSpPr>
          <p:cNvPr id="3" name="Content Placeholder 2">
            <a:extLst>
              <a:ext uri="{FF2B5EF4-FFF2-40B4-BE49-F238E27FC236}">
                <a16:creationId xmlns:a16="http://schemas.microsoft.com/office/drawing/2014/main" id="{86BAD29C-AFDF-704D-6330-2F2EA4F71E32}"/>
              </a:ext>
            </a:extLst>
          </p:cNvPr>
          <p:cNvSpPr>
            <a:spLocks noGrp="1"/>
          </p:cNvSpPr>
          <p:nvPr>
            <p:ph idx="1"/>
          </p:nvPr>
        </p:nvSpPr>
        <p:spPr/>
        <p:txBody>
          <a:bodyPr/>
          <a:lstStyle/>
          <a:p>
            <a:r>
              <a:rPr kumimoji="0" lang="tr-TR" sz="2800" b="1" i="0" u="none" strike="noStrike" kern="1200" cap="none" spc="0" normalizeH="0" baseline="0" noProof="0" dirty="0">
                <a:ln>
                  <a:noFill/>
                </a:ln>
                <a:solidFill>
                  <a:srgbClr val="FF0000"/>
                </a:solidFill>
                <a:effectLst/>
                <a:uLnTx/>
                <a:uFillTx/>
                <a:latin typeface="Calibri"/>
                <a:ea typeface="+mn-ea"/>
                <a:cs typeface="+mn-cs"/>
              </a:rPr>
              <a:t>Ortaöğretim;</a:t>
            </a:r>
            <a:r>
              <a:rPr kumimoji="0" lang="tr-TR" sz="2800" b="1" i="0" u="none" strike="noStrike" kern="1200" cap="none" spc="0" normalizeH="0" baseline="0" noProof="0" dirty="0">
                <a:ln>
                  <a:noFill/>
                </a:ln>
                <a:solidFill>
                  <a:prstClr val="black"/>
                </a:solidFill>
                <a:effectLst/>
                <a:uLnTx/>
                <a:uFillTx/>
                <a:latin typeface="Calibri"/>
                <a:ea typeface="+mn-ea"/>
                <a:cs typeface="+mn-cs"/>
              </a:rPr>
              <a:t> ilköğretime dayalı dört yıllık zorunlu örgün veya yaygın öğrenim veren genel, mesleki ve teknik öğretim kurumları ile </a:t>
            </a:r>
            <a:r>
              <a:rPr kumimoji="0" lang="tr-TR" sz="2800" b="1" i="0" u="none" strike="noStrike" kern="1200" cap="none" spc="0" normalizeH="0" baseline="0" noProof="0" dirty="0">
                <a:ln>
                  <a:noFill/>
                </a:ln>
                <a:solidFill>
                  <a:srgbClr val="FF0000"/>
                </a:solidFill>
                <a:effectLst/>
                <a:uLnTx/>
                <a:uFillTx/>
                <a:latin typeface="Calibri"/>
                <a:ea typeface="+mn-ea"/>
                <a:cs typeface="+mn-cs"/>
              </a:rPr>
              <a:t>mesleki eğitim merkezlerinin tümünü kapsar.</a:t>
            </a:r>
            <a:r>
              <a:rPr kumimoji="0" lang="tr-TR" sz="2800" b="1" i="0" u="none" strike="noStrike" kern="1200" cap="none" spc="0" normalizeH="0" baseline="0" noProof="0" dirty="0">
                <a:ln>
                  <a:noFill/>
                </a:ln>
                <a:solidFill>
                  <a:prstClr val="black"/>
                </a:solidFill>
                <a:effectLst/>
                <a:uLnTx/>
                <a:uFillTx/>
                <a:latin typeface="Calibri"/>
                <a:ea typeface="+mn-ea"/>
                <a:cs typeface="+mn-cs"/>
              </a:rPr>
              <a:t> Bu okul ve kurumları bitirenlere, bitirdikleri programın özelliğine göre diploma verilir. </a:t>
            </a:r>
            <a:r>
              <a:rPr kumimoji="0" lang="tr-TR" sz="2800" b="1" i="0" u="sng" strike="noStrike" kern="1200" cap="none" spc="0" normalizeH="0" baseline="0" noProof="0" dirty="0">
                <a:ln>
                  <a:noFill/>
                </a:ln>
                <a:solidFill>
                  <a:prstClr val="black"/>
                </a:solidFill>
                <a:effectLst/>
                <a:uLnTx/>
                <a:uFillTx/>
                <a:latin typeface="Calibri"/>
                <a:ea typeface="+mn-ea"/>
                <a:cs typeface="+mn-cs"/>
              </a:rPr>
              <a:t>Ancak mesleki eğitim merkezi öğrencilerinin diploma alabilmeleri için Millî Eğitim Bakanlığınca belirlenen fark derslerini tamamlaması zorunludur.</a:t>
            </a:r>
            <a:endParaRPr lang="tr-TR" dirty="0"/>
          </a:p>
          <a:p>
            <a:endParaRPr lang="tr-TR" dirty="0"/>
          </a:p>
        </p:txBody>
      </p:sp>
    </p:spTree>
    <p:extLst>
      <p:ext uri="{BB962C8B-B14F-4D97-AF65-F5344CB8AC3E}">
        <p14:creationId xmlns:p14="http://schemas.microsoft.com/office/powerpoint/2010/main" val="452844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9507C-D8F1-122F-4A69-3FABE1492148}"/>
              </a:ext>
            </a:extLst>
          </p:cNvPr>
          <p:cNvSpPr>
            <a:spLocks noGrp="1"/>
          </p:cNvSpPr>
          <p:nvPr>
            <p:ph type="title"/>
          </p:nvPr>
        </p:nvSpPr>
        <p:spPr/>
        <p:txBody>
          <a:bodyPr>
            <a:normAutofit/>
          </a:bodyPr>
          <a:lstStyle/>
          <a:p>
            <a:r>
              <a:rPr lang="tr-TR" sz="2000" b="1" dirty="0">
                <a:solidFill>
                  <a:schemeClr val="accent1"/>
                </a:solidFill>
                <a:latin typeface="+mn-lt"/>
              </a:rPr>
              <a:t>Çıraklık Eğitimi Kanunu</a:t>
            </a:r>
          </a:p>
        </p:txBody>
      </p:sp>
      <p:sp>
        <p:nvSpPr>
          <p:cNvPr id="3" name="Content Placeholder 2">
            <a:extLst>
              <a:ext uri="{FF2B5EF4-FFF2-40B4-BE49-F238E27FC236}">
                <a16:creationId xmlns:a16="http://schemas.microsoft.com/office/drawing/2014/main" id="{38851A40-9D76-8B6D-1D82-C135A5FA3EED}"/>
              </a:ext>
            </a:extLst>
          </p:cNvPr>
          <p:cNvSpPr>
            <a:spLocks noGrp="1"/>
          </p:cNvSpPr>
          <p:nvPr>
            <p:ph idx="1"/>
          </p:nvPr>
        </p:nvSpPr>
        <p:spPr>
          <a:xfrm>
            <a:off x="838200" y="1447800"/>
            <a:ext cx="10515600" cy="4729163"/>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600" b="1" i="0" u="none" strike="noStrike" kern="1200" cap="none" spc="0" normalizeH="0" baseline="0" noProof="0" dirty="0">
                <a:ln>
                  <a:noFill/>
                </a:ln>
                <a:solidFill>
                  <a:srgbClr val="FF0000"/>
                </a:solidFill>
                <a:effectLst/>
                <a:uLnTx/>
                <a:uFillTx/>
                <a:latin typeface="Calibri"/>
                <a:ea typeface="+mn-ea"/>
                <a:cs typeface="+mn-cs"/>
              </a:rPr>
              <a:t>Çıraklık eğitimi zorunlu eğitim kapsamına alınmıştır.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600" b="1" i="0" u="none" strike="noStrike" kern="1200" cap="none" spc="0" normalizeH="0" baseline="0" noProof="0" dirty="0">
                <a:ln>
                  <a:noFill/>
                </a:ln>
                <a:effectLst/>
                <a:uLnTx/>
                <a:uFillTx/>
                <a:latin typeface="Calibri"/>
                <a:ea typeface="+mn-ea"/>
                <a:cs typeface="+mn-cs"/>
              </a:rPr>
              <a:t>Ekonomimizin temel taşı olan esnaf ve sanatkârların çırak ihtiyacının karşılanması, öğrencilerimizin ahilik kültüründen gelen usta çırak ilişkisiyle iş başı eğitimi ile usta olarak yetiştirilmesi amacıyla mesleki eğitim merkezleri (çıraklık eğitimi) zorunlu eğitim kapsamına alınmıştır.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600" b="1" i="0" u="none" strike="noStrike" kern="1200" cap="none" spc="0" normalizeH="0" baseline="0" noProof="0" dirty="0">
              <a:ln>
                <a:noFill/>
              </a:ln>
              <a:solidFill>
                <a:srgbClr val="FF0000"/>
              </a:solidFill>
              <a:effectLst/>
              <a:uLnTx/>
              <a:uFillTx/>
              <a:latin typeface="Calibri"/>
              <a:ea typeface="+mn-ea"/>
              <a:cs typeface="+mn-cs"/>
            </a:endParaRPr>
          </a:p>
          <a:p>
            <a:pPr marL="0" indent="0">
              <a:buNone/>
              <a:defRPr/>
            </a:pPr>
            <a:r>
              <a:rPr lang="tr-TR" sz="2600" b="1" dirty="0">
                <a:solidFill>
                  <a:srgbClr val="FF0000"/>
                </a:solidFill>
                <a:latin typeface="Calibri"/>
              </a:rPr>
              <a:t>Mesleki Eğitim Merkezi Programlarının Eğitim Süresi, </a:t>
            </a:r>
          </a:p>
          <a:p>
            <a:pPr marL="0" indent="0">
              <a:buNone/>
              <a:defRPr/>
            </a:pPr>
            <a:r>
              <a:rPr lang="tr-TR" sz="2600" b="1" dirty="0">
                <a:latin typeface="Calibri"/>
              </a:rPr>
              <a:t>34 meslek alanı ve 184 meslek dalında 4 yıl olarak</a:t>
            </a:r>
            <a:r>
              <a:rPr lang="tr-TR" sz="2600" b="1" dirty="0"/>
              <a:t> haftada;</a:t>
            </a:r>
          </a:p>
          <a:p>
            <a:pPr marL="0" indent="0">
              <a:buNone/>
              <a:defRPr/>
            </a:pPr>
            <a:r>
              <a:rPr lang="tr-TR" sz="2600" b="1" dirty="0"/>
              <a:t>1 veya 2 gün okulda teorik eğitim, 4 veya 5 gün işletmelerde pratik eğitim alırlar.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tr-TR" sz="2600" b="1" dirty="0">
                <a:solidFill>
                  <a:srgbClr val="FF0000"/>
                </a:solidFill>
                <a:latin typeface="Calibri"/>
              </a:rPr>
              <a:t> </a:t>
            </a:r>
            <a:endParaRPr kumimoji="0" lang="tr-TR"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tr-TR" dirty="0"/>
          </a:p>
        </p:txBody>
      </p:sp>
    </p:spTree>
    <p:extLst>
      <p:ext uri="{BB962C8B-B14F-4D97-AF65-F5344CB8AC3E}">
        <p14:creationId xmlns:p14="http://schemas.microsoft.com/office/powerpoint/2010/main" val="391376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1BDF-49DD-5571-5941-28E73BE42A2C}"/>
              </a:ext>
            </a:extLst>
          </p:cNvPr>
          <p:cNvSpPr>
            <a:spLocks noGrp="1"/>
          </p:cNvSpPr>
          <p:nvPr>
            <p:ph type="title"/>
          </p:nvPr>
        </p:nvSpPr>
        <p:spPr/>
        <p:txBody>
          <a:bodyPr>
            <a:normAutofit/>
          </a:bodyPr>
          <a:lstStyle/>
          <a:p>
            <a:r>
              <a:rPr lang="tr-TR" sz="2000" b="1" dirty="0">
                <a:solidFill>
                  <a:schemeClr val="accent1"/>
                </a:solidFill>
                <a:latin typeface="+mn-lt"/>
              </a:rPr>
              <a:t>Çıraklık Eğitimi</a:t>
            </a:r>
          </a:p>
        </p:txBody>
      </p:sp>
      <p:sp>
        <p:nvSpPr>
          <p:cNvPr id="3" name="Content Placeholder 2">
            <a:extLst>
              <a:ext uri="{FF2B5EF4-FFF2-40B4-BE49-F238E27FC236}">
                <a16:creationId xmlns:a16="http://schemas.microsoft.com/office/drawing/2014/main" id="{86E0682C-530B-195B-0A4E-EB74057EAC70}"/>
              </a:ext>
            </a:extLst>
          </p:cNvPr>
          <p:cNvSpPr>
            <a:spLocks noGrp="1"/>
          </p:cNvSpPr>
          <p:nvPr>
            <p:ph idx="1"/>
          </p:nvPr>
        </p:nvSpPr>
        <p:spPr>
          <a:xfrm>
            <a:off x="838200" y="1390197"/>
            <a:ext cx="10308771" cy="3878489"/>
          </a:xfrm>
        </p:spPr>
        <p:txBody>
          <a:bodyPr>
            <a:normAutofit/>
          </a:bodyPr>
          <a:lstStyle/>
          <a:p>
            <a:pPr marL="0" indent="0">
              <a:buNone/>
            </a:pPr>
            <a:r>
              <a:rPr lang="tr-TR" sz="2400" b="1" dirty="0">
                <a:solidFill>
                  <a:srgbClr val="FF0000"/>
                </a:solidFill>
              </a:rPr>
              <a:t>MESLEKİ EĞİTİM MERKEZİ PROGRAMLARI </a:t>
            </a:r>
          </a:p>
          <a:p>
            <a:pPr marL="0" marR="0" lvl="0" indent="0" algn="just" defTabSz="457200" rtl="0" eaLnBrk="1" fontAlgn="auto" latinLnBrk="0" hangingPunct="1">
              <a:lnSpc>
                <a:spcPct val="100000"/>
              </a:lnSpc>
              <a:spcBef>
                <a:spcPts val="1000"/>
              </a:spcBef>
              <a:spcAft>
                <a:spcPts val="0"/>
              </a:spcAft>
              <a:buClr>
                <a:srgbClr val="A53010"/>
              </a:buClr>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black"/>
                </a:solidFill>
                <a:effectLst/>
                <a:uLnTx/>
                <a:uFillTx/>
                <a:latin typeface="Calibri"/>
                <a:ea typeface="+mn-ea"/>
                <a:cs typeface="+mn-cs"/>
              </a:rPr>
              <a:t>Mesleki eğitim merkezi programı; Okulda verilen teorik eğitim ile işletmelerde yapılan pratik eğitimin bir bütünlük içerisinde uygulandığı, bireyleri bir mesleğe hazırlayan, mesleklerinde gelişmelerine olanak sağlayan, </a:t>
            </a:r>
            <a:r>
              <a:rPr kumimoji="0" lang="tr-TR" altLang="tr-TR" sz="2400" b="1" i="0" u="sng" strike="noStrike" kern="1200" cap="none" spc="0" normalizeH="0" baseline="0" noProof="0" dirty="0">
                <a:ln>
                  <a:noFill/>
                </a:ln>
                <a:solidFill>
                  <a:srgbClr val="FF0000"/>
                </a:solidFill>
                <a:effectLst/>
                <a:uLnTx/>
                <a:uFillTx/>
                <a:latin typeface="Calibri"/>
                <a:ea typeface="+mn-ea"/>
                <a:cs typeface="+mn-cs"/>
              </a:rPr>
              <a:t>Kalfalık/Ustalık belgesine ve diplomaya</a:t>
            </a:r>
            <a:r>
              <a:rPr kumimoji="0" lang="tr-TR" altLang="tr-TR" sz="2400" b="1" i="0" u="none" strike="noStrike" kern="1200" cap="none" spc="0" normalizeH="0" baseline="0" noProof="0" dirty="0">
                <a:ln>
                  <a:noFill/>
                </a:ln>
                <a:solidFill>
                  <a:prstClr val="black"/>
                </a:solidFill>
                <a:effectLst/>
                <a:uLnTx/>
                <a:uFillTx/>
                <a:latin typeface="Calibri"/>
                <a:ea typeface="+mn-ea"/>
                <a:cs typeface="+mn-cs"/>
              </a:rPr>
              <a:t> götüren program türüdür.</a:t>
            </a:r>
          </a:p>
          <a:p>
            <a:pPr>
              <a:buFontTx/>
              <a:buChar char="-"/>
            </a:pPr>
            <a:r>
              <a:rPr lang="tr-TR" sz="2400" b="1" dirty="0"/>
              <a:t>Ustalık Eğitimi Programı</a:t>
            </a:r>
          </a:p>
          <a:p>
            <a:pPr>
              <a:buFontTx/>
              <a:buChar char="-"/>
            </a:pPr>
            <a:r>
              <a:rPr lang="tr-TR" sz="2400" b="1" dirty="0"/>
              <a:t>Diploma Telafi Programı</a:t>
            </a:r>
          </a:p>
          <a:p>
            <a:pPr>
              <a:buFontTx/>
              <a:buChar char="-"/>
            </a:pPr>
            <a:r>
              <a:rPr lang="tr-TR" sz="2400" b="1" dirty="0"/>
              <a:t>Telafi Programı</a:t>
            </a:r>
          </a:p>
          <a:p>
            <a:endParaRPr lang="tr-TR" dirty="0"/>
          </a:p>
        </p:txBody>
      </p:sp>
    </p:spTree>
    <p:extLst>
      <p:ext uri="{BB962C8B-B14F-4D97-AF65-F5344CB8AC3E}">
        <p14:creationId xmlns:p14="http://schemas.microsoft.com/office/powerpoint/2010/main" val="647384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1929</Words>
  <Application>Microsoft Office PowerPoint</Application>
  <PresentationFormat>Widescreen</PresentationFormat>
  <Paragraphs>411</Paragraphs>
  <Slides>36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Aptos</vt:lpstr>
      <vt:lpstr>Arial</vt:lpstr>
      <vt:lpstr>Calibri</vt:lpstr>
      <vt:lpstr>Calibri Light</vt:lpstr>
      <vt:lpstr>Cambria</vt:lpstr>
      <vt:lpstr>Corbel</vt:lpstr>
      <vt:lpstr>Franklin Gothic Heavy</vt:lpstr>
      <vt:lpstr>Google Sans</vt:lpstr>
      <vt:lpstr>Wingdings</vt:lpstr>
      <vt:lpstr>Office Theme</vt:lpstr>
      <vt:lpstr>TESK UNICEF ÇOCUK HAKLARI VE İŞ İLKELERİ PROGRAMI </vt:lpstr>
      <vt:lpstr>ESNAF TEŞKİLATI VE MESLEKİ EĞİTİM </vt:lpstr>
      <vt:lpstr>ESNAF TEŞKİLATI VE MESLEKİ EĞİTİM</vt:lpstr>
      <vt:lpstr>12 Yıl Zorunlu Eğitim</vt:lpstr>
      <vt:lpstr>PowerPoint Presentation</vt:lpstr>
      <vt:lpstr>Çıraklık Eğitimi Kanunu</vt:lpstr>
      <vt:lpstr>Çıraklık Eğitimi Kanunu</vt:lpstr>
      <vt:lpstr>Çıraklık Eğitimi Kanunu</vt:lpstr>
      <vt:lpstr>Çıraklık Eğitimi</vt:lpstr>
      <vt:lpstr>Çıraklık Eğitimi</vt:lpstr>
      <vt:lpstr>Çıraklık Eğitimi</vt:lpstr>
      <vt:lpstr>Çıraklık Eğitimi</vt:lpstr>
      <vt:lpstr>Çıraklık Eğitimi </vt:lpstr>
      <vt:lpstr>PowerPoint Presentation</vt:lpstr>
      <vt:lpstr>Çıraklık Eğitimi </vt:lpstr>
      <vt:lpstr>Çıraklık Eğitiminin sağladığı faydalar</vt:lpstr>
      <vt:lpstr>Çıraklık Eğitiminin sağladığı faydalar</vt:lpstr>
      <vt:lpstr>Çıraklık Eğitiminin sağladığı faydalar</vt:lpstr>
      <vt:lpstr>PowerPoint Presentation</vt:lpstr>
      <vt:lpstr>PowerPoint Presentation</vt:lpstr>
      <vt:lpstr>PowerPoint Presentation</vt:lpstr>
      <vt:lpstr>Lise çağındaki bir genç neden mesleki eğitime gelsin ?</vt:lpstr>
      <vt:lpstr>Lise çağındaki bir genç neden mesleki eğitime gelsin ?</vt:lpstr>
      <vt:lpstr>Lise çağındaki bir genç neden mesleki eğitime gelsin ?</vt:lpstr>
      <vt:lpstr>Doğru çırak adaylarına ulaşmak için; </vt:lpstr>
      <vt:lpstr>Mesleki yönlendirmede okullar ve ailenin önemi </vt:lpstr>
      <vt:lpstr>Çırak adayı neden mesleki eğitime gelsin ?</vt:lpstr>
      <vt:lpstr>Mesleki yönlendirmede okullar ve ailenin önemi </vt:lpstr>
      <vt:lpstr>Mesleki yönlendirmede okullar ve ailenin önemi </vt:lpstr>
      <vt:lpstr>PowerPoint Presentation</vt:lpstr>
      <vt:lpstr>Sonuçta elde edilecek kazanımlar</vt:lpstr>
      <vt:lpstr>PowerPoint Presentation</vt:lpstr>
      <vt:lpstr>Stajyer öğrenci yönlendirmede okullar ve öğretmenin önemi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TESK UNICEF ÇOCUK HAKLARI VE İŞ İLKELERİ PROGRAMI</dc:title>
  <dc:creator>Neslihan Körpe</dc:creator>
  <cp:lastModifiedBy>Bensu Üstünel</cp:lastModifiedBy>
  <cp:revision>18</cp:revision>
  <dcterms:created xsi:type="dcterms:W3CDTF">2023-11-07T12:10:49Z</dcterms:created>
  <dcterms:modified xsi:type="dcterms:W3CDTF">2024-08-12T11:16:19Z</dcterms:modified>
</cp:coreProperties>
</file>