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3"/>
  </p:notesMasterIdLst>
  <p:sldIdLst>
    <p:sldId id="256" r:id="rId2"/>
    <p:sldId id="257" r:id="rId3"/>
    <p:sldId id="302" r:id="rId4"/>
    <p:sldId id="281" r:id="rId5"/>
    <p:sldId id="286" r:id="rId6"/>
    <p:sldId id="285" r:id="rId7"/>
    <p:sldId id="283"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3" r:id="rId24"/>
    <p:sldId id="305" r:id="rId25"/>
    <p:sldId id="304" r:id="rId26"/>
    <p:sldId id="306" r:id="rId27"/>
    <p:sldId id="307" r:id="rId28"/>
    <p:sldId id="308" r:id="rId29"/>
    <p:sldId id="309" r:id="rId30"/>
    <p:sldId id="310" r:id="rId31"/>
    <p:sldId id="311" r:id="rId32"/>
    <p:sldId id="312" r:id="rId33"/>
    <p:sldId id="313" r:id="rId34"/>
    <p:sldId id="314" r:id="rId35"/>
    <p:sldId id="316" r:id="rId36"/>
    <p:sldId id="364" r:id="rId37"/>
    <p:sldId id="365" r:id="rId38"/>
    <p:sldId id="366" r:id="rId39"/>
    <p:sldId id="340" r:id="rId40"/>
    <p:sldId id="341" r:id="rId41"/>
    <p:sldId id="342" r:id="rId42"/>
    <p:sldId id="315" r:id="rId43"/>
    <p:sldId id="317" r:id="rId44"/>
    <p:sldId id="318" r:id="rId45"/>
    <p:sldId id="319" r:id="rId46"/>
    <p:sldId id="320" r:id="rId47"/>
    <p:sldId id="321" r:id="rId48"/>
    <p:sldId id="337" r:id="rId49"/>
    <p:sldId id="338" r:id="rId50"/>
    <p:sldId id="339" r:id="rId51"/>
    <p:sldId id="322" r:id="rId52"/>
    <p:sldId id="323" r:id="rId53"/>
    <p:sldId id="324" r:id="rId54"/>
    <p:sldId id="325" r:id="rId55"/>
    <p:sldId id="326" r:id="rId56"/>
    <p:sldId id="327" r:id="rId57"/>
    <p:sldId id="328" r:id="rId58"/>
    <p:sldId id="329" r:id="rId59"/>
    <p:sldId id="331" r:id="rId60"/>
    <p:sldId id="330" r:id="rId61"/>
    <p:sldId id="332" r:id="rId62"/>
    <p:sldId id="333" r:id="rId63"/>
    <p:sldId id="334" r:id="rId64"/>
    <p:sldId id="335" r:id="rId65"/>
    <p:sldId id="336" r:id="rId66"/>
    <p:sldId id="343" r:id="rId67"/>
    <p:sldId id="344" r:id="rId68"/>
    <p:sldId id="345" r:id="rId69"/>
    <p:sldId id="346" r:id="rId70"/>
    <p:sldId id="347" r:id="rId71"/>
    <p:sldId id="349" r:id="rId72"/>
    <p:sldId id="350" r:id="rId73"/>
    <p:sldId id="351" r:id="rId74"/>
    <p:sldId id="352" r:id="rId75"/>
    <p:sldId id="353" r:id="rId76"/>
    <p:sldId id="354" r:id="rId77"/>
    <p:sldId id="355" r:id="rId78"/>
    <p:sldId id="356" r:id="rId79"/>
    <p:sldId id="357" r:id="rId80"/>
    <p:sldId id="360" r:id="rId81"/>
    <p:sldId id="359" r:id="rId82"/>
    <p:sldId id="358" r:id="rId83"/>
    <p:sldId id="361" r:id="rId84"/>
    <p:sldId id="362" r:id="rId85"/>
    <p:sldId id="363" r:id="rId86"/>
    <p:sldId id="367" r:id="rId87"/>
    <p:sldId id="368" r:id="rId88"/>
    <p:sldId id="369" r:id="rId89"/>
    <p:sldId id="370" r:id="rId90"/>
    <p:sldId id="371" r:id="rId91"/>
    <p:sldId id="280" r:id="rId92"/>
  </p:sldIdLst>
  <p:sldSz cx="12192000" cy="6858000"/>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0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74" autoAdjust="0"/>
    <p:restoredTop sz="94626"/>
  </p:normalViewPr>
  <p:slideViewPr>
    <p:cSldViewPr snapToGrid="0">
      <p:cViewPr varScale="1">
        <p:scale>
          <a:sx n="48" d="100"/>
          <a:sy n="48" d="100"/>
        </p:scale>
        <p:origin x="29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su Üstünel" userId="dec4a044-72b0-49fc-abe8-e252092274e4" providerId="ADAL" clId="{F5B85029-48EC-48B6-8260-65FDAADDD354}"/>
    <pc:docChg chg="modSld">
      <pc:chgData name="Bensu Üstünel" userId="dec4a044-72b0-49fc-abe8-e252092274e4" providerId="ADAL" clId="{F5B85029-48EC-48B6-8260-65FDAADDD354}" dt="2024-08-12T11:42:46.073" v="0" actId="1076"/>
      <pc:docMkLst>
        <pc:docMk/>
      </pc:docMkLst>
      <pc:sldChg chg="modSp mod">
        <pc:chgData name="Bensu Üstünel" userId="dec4a044-72b0-49fc-abe8-e252092274e4" providerId="ADAL" clId="{F5B85029-48EC-48B6-8260-65FDAADDD354}" dt="2024-08-12T11:42:46.073" v="0" actId="1076"/>
        <pc:sldMkLst>
          <pc:docMk/>
          <pc:sldMk cId="3692154978" sldId="256"/>
        </pc:sldMkLst>
        <pc:spChg chg="mod">
          <ac:chgData name="Bensu Üstünel" userId="dec4a044-72b0-49fc-abe8-e252092274e4" providerId="ADAL" clId="{F5B85029-48EC-48B6-8260-65FDAADDD354}" dt="2024-08-12T11:42:46.073" v="0" actId="1076"/>
          <ac:spMkLst>
            <pc:docMk/>
            <pc:sldMk cId="3692154978" sldId="256"/>
            <ac:spMk id="6" creationId="{F04C815B-2722-974D-A31B-931114F5643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D14E95-2BAA-2C43-8756-CC790E5E71E9}" type="datetimeFigureOut">
              <a:rPr lang="en-TR" smtClean="0"/>
              <a:t>08/12/2024</a:t>
            </a:fld>
            <a:endParaRPr lang="en-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2E3F0-B9A2-FD44-B5D4-CCD5D9868235}" type="slidenum">
              <a:rPr lang="en-TR" smtClean="0"/>
              <a:t>‹#›</a:t>
            </a:fld>
            <a:endParaRPr lang="en-TR"/>
          </a:p>
        </p:txBody>
      </p:sp>
    </p:spTree>
    <p:extLst>
      <p:ext uri="{BB962C8B-B14F-4D97-AF65-F5344CB8AC3E}">
        <p14:creationId xmlns:p14="http://schemas.microsoft.com/office/powerpoint/2010/main" val="4255404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2</a:t>
            </a:fld>
            <a:endParaRPr lang="en-TR"/>
          </a:p>
        </p:txBody>
      </p:sp>
    </p:spTree>
    <p:extLst>
      <p:ext uri="{BB962C8B-B14F-4D97-AF65-F5344CB8AC3E}">
        <p14:creationId xmlns:p14="http://schemas.microsoft.com/office/powerpoint/2010/main" val="3921768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23</a:t>
            </a:fld>
            <a:endParaRPr lang="en-TR"/>
          </a:p>
        </p:txBody>
      </p:sp>
    </p:spTree>
    <p:extLst>
      <p:ext uri="{BB962C8B-B14F-4D97-AF65-F5344CB8AC3E}">
        <p14:creationId xmlns:p14="http://schemas.microsoft.com/office/powerpoint/2010/main" val="1346602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24</a:t>
            </a:fld>
            <a:endParaRPr lang="en-TR"/>
          </a:p>
        </p:txBody>
      </p:sp>
    </p:spTree>
    <p:extLst>
      <p:ext uri="{BB962C8B-B14F-4D97-AF65-F5344CB8AC3E}">
        <p14:creationId xmlns:p14="http://schemas.microsoft.com/office/powerpoint/2010/main" val="3433075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27</a:t>
            </a:fld>
            <a:endParaRPr lang="en-TR"/>
          </a:p>
        </p:txBody>
      </p:sp>
    </p:spTree>
    <p:extLst>
      <p:ext uri="{BB962C8B-B14F-4D97-AF65-F5344CB8AC3E}">
        <p14:creationId xmlns:p14="http://schemas.microsoft.com/office/powerpoint/2010/main" val="2395907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29</a:t>
            </a:fld>
            <a:endParaRPr lang="en-TR"/>
          </a:p>
        </p:txBody>
      </p:sp>
    </p:spTree>
    <p:extLst>
      <p:ext uri="{BB962C8B-B14F-4D97-AF65-F5344CB8AC3E}">
        <p14:creationId xmlns:p14="http://schemas.microsoft.com/office/powerpoint/2010/main" val="698116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32</a:t>
            </a:fld>
            <a:endParaRPr lang="en-TR"/>
          </a:p>
        </p:txBody>
      </p:sp>
    </p:spTree>
    <p:extLst>
      <p:ext uri="{BB962C8B-B14F-4D97-AF65-F5344CB8AC3E}">
        <p14:creationId xmlns:p14="http://schemas.microsoft.com/office/powerpoint/2010/main" val="2595638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42</a:t>
            </a:fld>
            <a:endParaRPr lang="en-TR"/>
          </a:p>
        </p:txBody>
      </p:sp>
    </p:spTree>
    <p:extLst>
      <p:ext uri="{BB962C8B-B14F-4D97-AF65-F5344CB8AC3E}">
        <p14:creationId xmlns:p14="http://schemas.microsoft.com/office/powerpoint/2010/main" val="1742390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45</a:t>
            </a:fld>
            <a:endParaRPr lang="en-TR"/>
          </a:p>
        </p:txBody>
      </p:sp>
    </p:spTree>
    <p:extLst>
      <p:ext uri="{BB962C8B-B14F-4D97-AF65-F5344CB8AC3E}">
        <p14:creationId xmlns:p14="http://schemas.microsoft.com/office/powerpoint/2010/main" val="4188965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51</a:t>
            </a:fld>
            <a:endParaRPr lang="en-TR"/>
          </a:p>
        </p:txBody>
      </p:sp>
    </p:spTree>
    <p:extLst>
      <p:ext uri="{BB962C8B-B14F-4D97-AF65-F5344CB8AC3E}">
        <p14:creationId xmlns:p14="http://schemas.microsoft.com/office/powerpoint/2010/main" val="4272111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55</a:t>
            </a:fld>
            <a:endParaRPr lang="en-TR"/>
          </a:p>
        </p:txBody>
      </p:sp>
    </p:spTree>
    <p:extLst>
      <p:ext uri="{BB962C8B-B14F-4D97-AF65-F5344CB8AC3E}">
        <p14:creationId xmlns:p14="http://schemas.microsoft.com/office/powerpoint/2010/main" val="3313297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60</a:t>
            </a:fld>
            <a:endParaRPr lang="en-TR"/>
          </a:p>
        </p:txBody>
      </p:sp>
    </p:spTree>
    <p:extLst>
      <p:ext uri="{BB962C8B-B14F-4D97-AF65-F5344CB8AC3E}">
        <p14:creationId xmlns:p14="http://schemas.microsoft.com/office/powerpoint/2010/main" val="3734664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3</a:t>
            </a:fld>
            <a:endParaRPr lang="en-TR"/>
          </a:p>
        </p:txBody>
      </p:sp>
    </p:spTree>
    <p:extLst>
      <p:ext uri="{BB962C8B-B14F-4D97-AF65-F5344CB8AC3E}">
        <p14:creationId xmlns:p14="http://schemas.microsoft.com/office/powerpoint/2010/main" val="754114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62</a:t>
            </a:fld>
            <a:endParaRPr lang="en-TR"/>
          </a:p>
        </p:txBody>
      </p:sp>
    </p:spTree>
    <p:extLst>
      <p:ext uri="{BB962C8B-B14F-4D97-AF65-F5344CB8AC3E}">
        <p14:creationId xmlns:p14="http://schemas.microsoft.com/office/powerpoint/2010/main" val="3733140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66</a:t>
            </a:fld>
            <a:endParaRPr lang="en-TR"/>
          </a:p>
        </p:txBody>
      </p:sp>
    </p:spTree>
    <p:extLst>
      <p:ext uri="{BB962C8B-B14F-4D97-AF65-F5344CB8AC3E}">
        <p14:creationId xmlns:p14="http://schemas.microsoft.com/office/powerpoint/2010/main" val="4111312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70</a:t>
            </a:fld>
            <a:endParaRPr lang="en-TR"/>
          </a:p>
        </p:txBody>
      </p:sp>
    </p:spTree>
    <p:extLst>
      <p:ext uri="{BB962C8B-B14F-4D97-AF65-F5344CB8AC3E}">
        <p14:creationId xmlns:p14="http://schemas.microsoft.com/office/powerpoint/2010/main" val="3196196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75</a:t>
            </a:fld>
            <a:endParaRPr lang="en-TR"/>
          </a:p>
        </p:txBody>
      </p:sp>
    </p:spTree>
    <p:extLst>
      <p:ext uri="{BB962C8B-B14F-4D97-AF65-F5344CB8AC3E}">
        <p14:creationId xmlns:p14="http://schemas.microsoft.com/office/powerpoint/2010/main" val="283293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81</a:t>
            </a:fld>
            <a:endParaRPr lang="en-TR"/>
          </a:p>
        </p:txBody>
      </p:sp>
    </p:spTree>
    <p:extLst>
      <p:ext uri="{BB962C8B-B14F-4D97-AF65-F5344CB8AC3E}">
        <p14:creationId xmlns:p14="http://schemas.microsoft.com/office/powerpoint/2010/main" val="2305455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84</a:t>
            </a:fld>
            <a:endParaRPr lang="en-TR"/>
          </a:p>
        </p:txBody>
      </p:sp>
    </p:spTree>
    <p:extLst>
      <p:ext uri="{BB962C8B-B14F-4D97-AF65-F5344CB8AC3E}">
        <p14:creationId xmlns:p14="http://schemas.microsoft.com/office/powerpoint/2010/main" val="2952361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86</a:t>
            </a:fld>
            <a:endParaRPr lang="en-TR"/>
          </a:p>
        </p:txBody>
      </p:sp>
    </p:spTree>
    <p:extLst>
      <p:ext uri="{BB962C8B-B14F-4D97-AF65-F5344CB8AC3E}">
        <p14:creationId xmlns:p14="http://schemas.microsoft.com/office/powerpoint/2010/main" val="2151289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5</a:t>
            </a:fld>
            <a:endParaRPr lang="en-TR"/>
          </a:p>
        </p:txBody>
      </p:sp>
    </p:spTree>
    <p:extLst>
      <p:ext uri="{BB962C8B-B14F-4D97-AF65-F5344CB8AC3E}">
        <p14:creationId xmlns:p14="http://schemas.microsoft.com/office/powerpoint/2010/main" val="383276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8</a:t>
            </a:fld>
            <a:endParaRPr lang="en-TR"/>
          </a:p>
        </p:txBody>
      </p:sp>
    </p:spTree>
    <p:extLst>
      <p:ext uri="{BB962C8B-B14F-4D97-AF65-F5344CB8AC3E}">
        <p14:creationId xmlns:p14="http://schemas.microsoft.com/office/powerpoint/2010/main" val="546617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11</a:t>
            </a:fld>
            <a:endParaRPr lang="en-TR"/>
          </a:p>
        </p:txBody>
      </p:sp>
    </p:spTree>
    <p:extLst>
      <p:ext uri="{BB962C8B-B14F-4D97-AF65-F5344CB8AC3E}">
        <p14:creationId xmlns:p14="http://schemas.microsoft.com/office/powerpoint/2010/main" val="3897490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14</a:t>
            </a:fld>
            <a:endParaRPr lang="en-TR"/>
          </a:p>
        </p:txBody>
      </p:sp>
    </p:spTree>
    <p:extLst>
      <p:ext uri="{BB962C8B-B14F-4D97-AF65-F5344CB8AC3E}">
        <p14:creationId xmlns:p14="http://schemas.microsoft.com/office/powerpoint/2010/main" val="1877220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16</a:t>
            </a:fld>
            <a:endParaRPr lang="en-TR"/>
          </a:p>
        </p:txBody>
      </p:sp>
    </p:spTree>
    <p:extLst>
      <p:ext uri="{BB962C8B-B14F-4D97-AF65-F5344CB8AC3E}">
        <p14:creationId xmlns:p14="http://schemas.microsoft.com/office/powerpoint/2010/main" val="2512039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19</a:t>
            </a:fld>
            <a:endParaRPr lang="en-TR"/>
          </a:p>
        </p:txBody>
      </p:sp>
    </p:spTree>
    <p:extLst>
      <p:ext uri="{BB962C8B-B14F-4D97-AF65-F5344CB8AC3E}">
        <p14:creationId xmlns:p14="http://schemas.microsoft.com/office/powerpoint/2010/main" val="3270491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2D2E3F0-B9A2-FD44-B5D4-CCD5D9868235}" type="slidenum">
              <a:rPr lang="en-TR" smtClean="0"/>
              <a:t>21</a:t>
            </a:fld>
            <a:endParaRPr lang="en-TR"/>
          </a:p>
        </p:txBody>
      </p:sp>
    </p:spTree>
    <p:extLst>
      <p:ext uri="{BB962C8B-B14F-4D97-AF65-F5344CB8AC3E}">
        <p14:creationId xmlns:p14="http://schemas.microsoft.com/office/powerpoint/2010/main" val="3036599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6401-1B6C-D546-E238-7FA239EB99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R"/>
          </a:p>
        </p:txBody>
      </p:sp>
      <p:sp>
        <p:nvSpPr>
          <p:cNvPr id="3" name="Subtitle 2">
            <a:extLst>
              <a:ext uri="{FF2B5EF4-FFF2-40B4-BE49-F238E27FC236}">
                <a16:creationId xmlns:a16="http://schemas.microsoft.com/office/drawing/2014/main" id="{A5D7FBC9-127A-144D-D567-8D1DB856BE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TR" dirty="0"/>
          </a:p>
        </p:txBody>
      </p:sp>
      <p:sp>
        <p:nvSpPr>
          <p:cNvPr id="4" name="Date Placeholder 3">
            <a:extLst>
              <a:ext uri="{FF2B5EF4-FFF2-40B4-BE49-F238E27FC236}">
                <a16:creationId xmlns:a16="http://schemas.microsoft.com/office/drawing/2014/main" id="{C8199978-3577-B3CD-4C01-B14ED0DBAB8A}"/>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5" name="Footer Placeholder 4">
            <a:extLst>
              <a:ext uri="{FF2B5EF4-FFF2-40B4-BE49-F238E27FC236}">
                <a16:creationId xmlns:a16="http://schemas.microsoft.com/office/drawing/2014/main" id="{41CDCCF2-5700-3B56-4C1E-FF79A45BCDFC}"/>
              </a:ext>
            </a:extLst>
          </p:cNvPr>
          <p:cNvSpPr>
            <a:spLocks noGrp="1"/>
          </p:cNvSpPr>
          <p:nvPr>
            <p:ph type="ftr" sz="quarter" idx="11"/>
          </p:nvPr>
        </p:nvSpPr>
        <p:spPr/>
        <p:txBody>
          <a:bodyPr/>
          <a:lstStyle/>
          <a:p>
            <a:endParaRPr lang="en-TR" dirty="0"/>
          </a:p>
        </p:txBody>
      </p:sp>
      <p:sp>
        <p:nvSpPr>
          <p:cNvPr id="6" name="Slide Number Placeholder 5">
            <a:extLst>
              <a:ext uri="{FF2B5EF4-FFF2-40B4-BE49-F238E27FC236}">
                <a16:creationId xmlns:a16="http://schemas.microsoft.com/office/drawing/2014/main" id="{9B59009F-EE94-F2AF-2E6D-73AE14CE32DF}"/>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2399733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2FBF-30D3-4B82-8492-1E0806DCE10D}"/>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63BE2C4B-EEBC-05B4-6625-68AB134ADD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882B287D-7EAD-E44D-47A0-3BE575EC9C0C}"/>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5" name="Footer Placeholder 4">
            <a:extLst>
              <a:ext uri="{FF2B5EF4-FFF2-40B4-BE49-F238E27FC236}">
                <a16:creationId xmlns:a16="http://schemas.microsoft.com/office/drawing/2014/main" id="{F22F892C-41B0-804A-F006-E74E4D95C708}"/>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5E3CB936-CAC3-7968-E096-B9BD2864924C}"/>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381295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12A92-ECC5-4B88-3EEE-48B3EF5851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9E047898-E30A-ACF0-44F0-23ABFA3659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27B14B4F-D940-7429-86E8-B40A394FC4A2}"/>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5" name="Footer Placeholder 4">
            <a:extLst>
              <a:ext uri="{FF2B5EF4-FFF2-40B4-BE49-F238E27FC236}">
                <a16:creationId xmlns:a16="http://schemas.microsoft.com/office/drawing/2014/main" id="{D72BEE22-B8B2-2B12-D45D-FE4BFD36C1BE}"/>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75C2D10B-21CE-6309-EBA6-0BC297A54B0D}"/>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2263080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212F7-1A40-F7CA-44A4-4D9D3DBBA109}"/>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88CE287C-4FEB-A813-8238-0681EF04DA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C17C739F-FE0C-C552-3F11-D4CC13940F19}"/>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5" name="Footer Placeholder 4">
            <a:extLst>
              <a:ext uri="{FF2B5EF4-FFF2-40B4-BE49-F238E27FC236}">
                <a16:creationId xmlns:a16="http://schemas.microsoft.com/office/drawing/2014/main" id="{94D12D34-C3D2-97FA-8DD5-A9CC69B92DA4}"/>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A5ED06F9-6822-BB21-7BD1-2F817E87E5F6}"/>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1593823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07C0927-96F6-AB19-D4B2-34F8C79B5CB5}"/>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6" name="Footer Placeholder 5">
            <a:extLst>
              <a:ext uri="{FF2B5EF4-FFF2-40B4-BE49-F238E27FC236}">
                <a16:creationId xmlns:a16="http://schemas.microsoft.com/office/drawing/2014/main" id="{B6A867E7-C4A7-ADB6-4AE8-64E8DC51F4EE}"/>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0351065F-8E43-14DA-B803-077B09F08473}"/>
              </a:ext>
            </a:extLst>
          </p:cNvPr>
          <p:cNvSpPr>
            <a:spLocks noGrp="1"/>
          </p:cNvSpPr>
          <p:nvPr>
            <p:ph type="sldNum" sz="quarter" idx="12"/>
          </p:nvPr>
        </p:nvSpPr>
        <p:spPr/>
        <p:txBody>
          <a:bodyPr/>
          <a:lstStyle/>
          <a:p>
            <a:fld id="{57D59C66-4626-414B-BCA8-AABC4EAE95C1}" type="slidenum">
              <a:rPr lang="en-TR" smtClean="0"/>
              <a:t>‹#›</a:t>
            </a:fld>
            <a:endParaRPr lang="en-TR"/>
          </a:p>
        </p:txBody>
      </p:sp>
      <p:sp>
        <p:nvSpPr>
          <p:cNvPr id="8" name="Title 1">
            <a:extLst>
              <a:ext uri="{FF2B5EF4-FFF2-40B4-BE49-F238E27FC236}">
                <a16:creationId xmlns:a16="http://schemas.microsoft.com/office/drawing/2014/main" id="{8AA33C54-7A93-B481-8D79-756B33FAABD9}"/>
              </a:ext>
            </a:extLst>
          </p:cNvPr>
          <p:cNvSpPr>
            <a:spLocks noGrp="1"/>
          </p:cNvSpPr>
          <p:nvPr>
            <p:ph type="title"/>
          </p:nvPr>
        </p:nvSpPr>
        <p:spPr>
          <a:xfrm>
            <a:off x="2209800" y="1543262"/>
            <a:ext cx="8382000" cy="3995208"/>
          </a:xfrm>
        </p:spPr>
        <p:txBody>
          <a:bodyPr>
            <a:noAutofit/>
          </a:bodyPr>
          <a:lstStyle/>
          <a:p>
            <a:r>
              <a:rPr lang="en-US" sz="2400" dirty="0"/>
              <a:t>LOREM IPSUM</a:t>
            </a:r>
            <a:br>
              <a:rPr lang="en-US" sz="2400" dirty="0"/>
            </a:br>
            <a:r>
              <a:rPr lang="en-US" sz="2400" dirty="0"/>
              <a:t>Lorem ipsum dolor sit </a:t>
            </a:r>
            <a:r>
              <a:rPr lang="en-US" sz="2400" dirty="0" err="1"/>
              <a:t>amet</a:t>
            </a:r>
            <a:br>
              <a:rPr lang="en-US" sz="2400" dirty="0"/>
            </a:br>
            <a:r>
              <a:rPr lang="en-US" sz="2400" dirty="0" err="1"/>
              <a:t>Consectetur</a:t>
            </a:r>
            <a:r>
              <a:rPr lang="en-US" sz="2400" dirty="0"/>
              <a:t> </a:t>
            </a:r>
            <a:r>
              <a:rPr lang="en-US" sz="2400" dirty="0" err="1"/>
              <a:t>adipiscing</a:t>
            </a:r>
            <a:r>
              <a:rPr lang="en-US" sz="2400" dirty="0"/>
              <a:t> </a:t>
            </a:r>
            <a:r>
              <a:rPr lang="en-US" sz="2400" dirty="0" err="1"/>
              <a:t>elit</a:t>
            </a:r>
            <a:br>
              <a:rPr lang="en-US" sz="2400" dirty="0"/>
            </a:br>
            <a:r>
              <a:rPr lang="en-US" sz="2400" dirty="0"/>
              <a:t>Donec </a:t>
            </a:r>
            <a:r>
              <a:rPr lang="en-US" sz="2400" dirty="0" err="1"/>
              <a:t>faucibus</a:t>
            </a:r>
            <a:r>
              <a:rPr lang="en-US" sz="2400" dirty="0"/>
              <a:t>, </a:t>
            </a:r>
            <a:r>
              <a:rPr lang="en-US" sz="2400" dirty="0" err="1"/>
              <a:t>metus</a:t>
            </a:r>
            <a:r>
              <a:rPr lang="en-US" sz="2400" dirty="0"/>
              <a:t> vel</a:t>
            </a:r>
            <a:br>
              <a:rPr lang="en-US" sz="2400" dirty="0"/>
            </a:br>
            <a:r>
              <a:rPr lang="en-US" sz="2400" dirty="0" err="1"/>
              <a:t>Aliquam</a:t>
            </a:r>
            <a:r>
              <a:rPr lang="en-US" sz="2400" dirty="0"/>
              <a:t> vestibulum ligula</a:t>
            </a:r>
            <a:br>
              <a:rPr lang="en-US" sz="2400" dirty="0"/>
            </a:br>
            <a:br>
              <a:rPr lang="en-US" sz="2400" dirty="0"/>
            </a:br>
            <a:r>
              <a:rPr lang="en-US" sz="2400" dirty="0"/>
              <a:t>LOREM IPSUM</a:t>
            </a:r>
            <a:br>
              <a:rPr lang="en-US" sz="2400" dirty="0"/>
            </a:br>
            <a:r>
              <a:rPr lang="en-US" sz="2400" dirty="0" err="1"/>
              <a:t>Pellentesque</a:t>
            </a:r>
            <a:r>
              <a:rPr lang="en-US" sz="2400" dirty="0"/>
              <a:t> habitant </a:t>
            </a:r>
            <a:r>
              <a:rPr lang="en-US" sz="2400" dirty="0" err="1"/>
              <a:t>morbi</a:t>
            </a:r>
            <a:br>
              <a:rPr lang="en-US" sz="2400" dirty="0"/>
            </a:br>
            <a:r>
              <a:rPr lang="en-US" sz="2400" dirty="0"/>
              <a:t>Donec </a:t>
            </a:r>
            <a:r>
              <a:rPr lang="en-US" sz="2400" dirty="0" err="1"/>
              <a:t>ut</a:t>
            </a:r>
            <a:r>
              <a:rPr lang="en-US" sz="2400" dirty="0"/>
              <a:t> </a:t>
            </a:r>
            <a:r>
              <a:rPr lang="en-US" sz="2400" dirty="0" err="1"/>
              <a:t>risus</a:t>
            </a:r>
            <a:r>
              <a:rPr lang="en-US" sz="2400" dirty="0"/>
              <a:t> </a:t>
            </a:r>
            <a:r>
              <a:rPr lang="en-US" sz="2400" dirty="0" err="1"/>
              <a:t>velit</a:t>
            </a:r>
            <a:br>
              <a:rPr lang="en-US" sz="2400" dirty="0"/>
            </a:br>
            <a:r>
              <a:rPr lang="en-US" sz="2400" dirty="0" err="1"/>
              <a:t>Nulla</a:t>
            </a:r>
            <a:r>
              <a:rPr lang="en-US" sz="2400" dirty="0"/>
              <a:t> </a:t>
            </a:r>
            <a:r>
              <a:rPr lang="en-US" sz="2400" dirty="0" err="1"/>
              <a:t>ut</a:t>
            </a:r>
            <a:r>
              <a:rPr lang="en-US" sz="2400" dirty="0"/>
              <a:t> </a:t>
            </a:r>
            <a:r>
              <a:rPr lang="en-US" sz="2400" dirty="0" err="1"/>
              <a:t>egestas</a:t>
            </a:r>
            <a:r>
              <a:rPr lang="en-US" sz="2400" dirty="0"/>
              <a:t> mi</a:t>
            </a:r>
            <a:br>
              <a:rPr lang="en-US" sz="2400" dirty="0"/>
            </a:br>
            <a:r>
              <a:rPr lang="en-US" sz="2400" dirty="0" err="1"/>
              <a:t>Nullam</a:t>
            </a:r>
            <a:r>
              <a:rPr lang="en-US" sz="2400" dirty="0"/>
              <a:t> sed </a:t>
            </a:r>
            <a:r>
              <a:rPr lang="en-US" sz="2400" dirty="0" err="1"/>
              <a:t>lacus</a:t>
            </a:r>
            <a:r>
              <a:rPr lang="en-US" sz="2400" dirty="0"/>
              <a:t> </a:t>
            </a:r>
            <a:r>
              <a:rPr lang="en-US" sz="2400" dirty="0" err="1"/>
              <a:t>rutrum</a:t>
            </a:r>
            <a:endParaRPr lang="en-TR" sz="2400" dirty="0"/>
          </a:p>
        </p:txBody>
      </p:sp>
    </p:spTree>
    <p:extLst>
      <p:ext uri="{BB962C8B-B14F-4D97-AF65-F5344CB8AC3E}">
        <p14:creationId xmlns:p14="http://schemas.microsoft.com/office/powerpoint/2010/main" val="3911152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752CF-545C-85DD-4EAB-12D63D1FF3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R"/>
          </a:p>
        </p:txBody>
      </p:sp>
      <p:sp>
        <p:nvSpPr>
          <p:cNvPr id="3" name="Text Placeholder 2">
            <a:extLst>
              <a:ext uri="{FF2B5EF4-FFF2-40B4-BE49-F238E27FC236}">
                <a16:creationId xmlns:a16="http://schemas.microsoft.com/office/drawing/2014/main" id="{D6AFE593-F44F-54EB-9C5B-590A1CE60C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334A5-0A9B-C04A-4E41-FBCD53C8BBF6}"/>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5" name="Footer Placeholder 4">
            <a:extLst>
              <a:ext uri="{FF2B5EF4-FFF2-40B4-BE49-F238E27FC236}">
                <a16:creationId xmlns:a16="http://schemas.microsoft.com/office/drawing/2014/main" id="{90661ED3-0BDF-9757-A55B-5B9FEC4083E7}"/>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7275ABFC-993D-7857-F96F-FD0EFDCD2A55}"/>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718949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3A58F-C775-F33D-18EB-013DC275D31C}"/>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10C923B5-910A-96F4-A54E-6C1270B4F3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Content Placeholder 3">
            <a:extLst>
              <a:ext uri="{FF2B5EF4-FFF2-40B4-BE49-F238E27FC236}">
                <a16:creationId xmlns:a16="http://schemas.microsoft.com/office/drawing/2014/main" id="{9E35D1B5-B4AF-33B6-E49F-06B75F92EC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Date Placeholder 4">
            <a:extLst>
              <a:ext uri="{FF2B5EF4-FFF2-40B4-BE49-F238E27FC236}">
                <a16:creationId xmlns:a16="http://schemas.microsoft.com/office/drawing/2014/main" id="{E0398F1D-84E9-B42F-97CC-EC78C23D1AF2}"/>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6" name="Footer Placeholder 5">
            <a:extLst>
              <a:ext uri="{FF2B5EF4-FFF2-40B4-BE49-F238E27FC236}">
                <a16:creationId xmlns:a16="http://schemas.microsoft.com/office/drawing/2014/main" id="{7DF81BB3-C009-251F-F06D-67E86631C8DE}"/>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4A0F1536-9FC8-EEDE-8EED-043A7DFC7CC2}"/>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4018143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83BC-2A7B-8FBC-5222-3AA3BF2908E6}"/>
              </a:ext>
            </a:extLst>
          </p:cNvPr>
          <p:cNvSpPr>
            <a:spLocks noGrp="1"/>
          </p:cNvSpPr>
          <p:nvPr>
            <p:ph type="title"/>
          </p:nvPr>
        </p:nvSpPr>
        <p:spPr>
          <a:xfrm>
            <a:off x="839788" y="365125"/>
            <a:ext cx="10515600" cy="1325563"/>
          </a:xfrm>
        </p:spPr>
        <p:txBody>
          <a:bodyPr/>
          <a:lstStyle/>
          <a:p>
            <a:r>
              <a:rPr lang="en-US"/>
              <a:t>Click to edit Master title style</a:t>
            </a:r>
            <a:endParaRPr lang="en-TR"/>
          </a:p>
        </p:txBody>
      </p:sp>
      <p:sp>
        <p:nvSpPr>
          <p:cNvPr id="3" name="Text Placeholder 2">
            <a:extLst>
              <a:ext uri="{FF2B5EF4-FFF2-40B4-BE49-F238E27FC236}">
                <a16:creationId xmlns:a16="http://schemas.microsoft.com/office/drawing/2014/main" id="{43DE539C-D77B-A7D5-79E1-D7173B60F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05BAE2-71D7-6090-D9F9-B6189C3B37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67B74E8C-02FD-15EF-2F3E-142CF32990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38189F-49D8-BB00-F757-0379FFFF49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7" name="Date Placeholder 6">
            <a:extLst>
              <a:ext uri="{FF2B5EF4-FFF2-40B4-BE49-F238E27FC236}">
                <a16:creationId xmlns:a16="http://schemas.microsoft.com/office/drawing/2014/main" id="{FC03F19D-12E8-9845-3444-B4B3A74769A1}"/>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8" name="Footer Placeholder 7">
            <a:extLst>
              <a:ext uri="{FF2B5EF4-FFF2-40B4-BE49-F238E27FC236}">
                <a16:creationId xmlns:a16="http://schemas.microsoft.com/office/drawing/2014/main" id="{F1EBC4E5-8DA2-1052-5FDE-412628E3D902}"/>
              </a:ext>
            </a:extLst>
          </p:cNvPr>
          <p:cNvSpPr>
            <a:spLocks noGrp="1"/>
          </p:cNvSpPr>
          <p:nvPr>
            <p:ph type="ftr" sz="quarter" idx="11"/>
          </p:nvPr>
        </p:nvSpPr>
        <p:spPr/>
        <p:txBody>
          <a:bodyPr/>
          <a:lstStyle/>
          <a:p>
            <a:endParaRPr lang="en-TR"/>
          </a:p>
        </p:txBody>
      </p:sp>
      <p:sp>
        <p:nvSpPr>
          <p:cNvPr id="9" name="Slide Number Placeholder 8">
            <a:extLst>
              <a:ext uri="{FF2B5EF4-FFF2-40B4-BE49-F238E27FC236}">
                <a16:creationId xmlns:a16="http://schemas.microsoft.com/office/drawing/2014/main" id="{7E1A8EB2-ECA1-3B62-CB03-21E13B1D6962}"/>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222769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41ADF-2865-C7BF-6159-238A62F4AC85}"/>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51DEA1FC-188B-3BCE-7FEE-1DC4426EC586}"/>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4" name="Footer Placeholder 3">
            <a:extLst>
              <a:ext uri="{FF2B5EF4-FFF2-40B4-BE49-F238E27FC236}">
                <a16:creationId xmlns:a16="http://schemas.microsoft.com/office/drawing/2014/main" id="{5BD55940-E0D9-A381-F3A7-01731A7EED75}"/>
              </a:ext>
            </a:extLst>
          </p:cNvPr>
          <p:cNvSpPr>
            <a:spLocks noGrp="1"/>
          </p:cNvSpPr>
          <p:nvPr>
            <p:ph type="ftr" sz="quarter" idx="11"/>
          </p:nvPr>
        </p:nvSpPr>
        <p:spPr/>
        <p:txBody>
          <a:bodyPr/>
          <a:lstStyle/>
          <a:p>
            <a:endParaRPr lang="en-TR"/>
          </a:p>
        </p:txBody>
      </p:sp>
      <p:sp>
        <p:nvSpPr>
          <p:cNvPr id="5" name="Slide Number Placeholder 4">
            <a:extLst>
              <a:ext uri="{FF2B5EF4-FFF2-40B4-BE49-F238E27FC236}">
                <a16:creationId xmlns:a16="http://schemas.microsoft.com/office/drawing/2014/main" id="{7BF040AA-72EF-9BA7-8E7B-7440A95BF809}"/>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3037022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1882C7-F975-6E2E-2398-27A49C2B1433}"/>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3" name="Footer Placeholder 2">
            <a:extLst>
              <a:ext uri="{FF2B5EF4-FFF2-40B4-BE49-F238E27FC236}">
                <a16:creationId xmlns:a16="http://schemas.microsoft.com/office/drawing/2014/main" id="{341C2639-476C-CAB7-8358-FD739D155477}"/>
              </a:ext>
            </a:extLst>
          </p:cNvPr>
          <p:cNvSpPr>
            <a:spLocks noGrp="1"/>
          </p:cNvSpPr>
          <p:nvPr>
            <p:ph type="ftr" sz="quarter" idx="11"/>
          </p:nvPr>
        </p:nvSpPr>
        <p:spPr/>
        <p:txBody>
          <a:bodyPr/>
          <a:lstStyle/>
          <a:p>
            <a:endParaRPr lang="en-TR"/>
          </a:p>
        </p:txBody>
      </p:sp>
      <p:sp>
        <p:nvSpPr>
          <p:cNvPr id="4" name="Slide Number Placeholder 3">
            <a:extLst>
              <a:ext uri="{FF2B5EF4-FFF2-40B4-BE49-F238E27FC236}">
                <a16:creationId xmlns:a16="http://schemas.microsoft.com/office/drawing/2014/main" id="{69F17F3D-2C4B-B643-B8CD-F52A44433BC4}"/>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148460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F732-6701-47C0-29F8-BB8C44A2E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9ADB49C4-B083-66CE-06F2-940309D619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R"/>
          </a:p>
        </p:txBody>
      </p:sp>
      <p:sp>
        <p:nvSpPr>
          <p:cNvPr id="4" name="Text Placeholder 3">
            <a:extLst>
              <a:ext uri="{FF2B5EF4-FFF2-40B4-BE49-F238E27FC236}">
                <a16:creationId xmlns:a16="http://schemas.microsoft.com/office/drawing/2014/main" id="{FA9FB498-E5C1-F221-C82B-AD59A5B642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A0526-92EE-B1C8-66B3-42C4FC95D55A}"/>
              </a:ext>
            </a:extLst>
          </p:cNvPr>
          <p:cNvSpPr>
            <a:spLocks noGrp="1"/>
          </p:cNvSpPr>
          <p:nvPr>
            <p:ph type="dt" sz="half" idx="10"/>
          </p:nvPr>
        </p:nvSpPr>
        <p:spPr/>
        <p:txBody>
          <a:bodyPr/>
          <a:lstStyle/>
          <a:p>
            <a:fld id="{8B17F872-67CF-7E43-AF66-86ABAD4068AA}" type="datetimeFigureOut">
              <a:rPr lang="en-TR" smtClean="0"/>
              <a:t>08/12/2024</a:t>
            </a:fld>
            <a:endParaRPr lang="en-TR"/>
          </a:p>
        </p:txBody>
      </p:sp>
      <p:sp>
        <p:nvSpPr>
          <p:cNvPr id="6" name="Footer Placeholder 5">
            <a:extLst>
              <a:ext uri="{FF2B5EF4-FFF2-40B4-BE49-F238E27FC236}">
                <a16:creationId xmlns:a16="http://schemas.microsoft.com/office/drawing/2014/main" id="{B68C3E3E-ACD2-8F1F-ECFD-6A12E9D31F45}"/>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83EBFE0F-0CC6-B8F5-2972-9692781F31DF}"/>
              </a:ext>
            </a:extLst>
          </p:cNvPr>
          <p:cNvSpPr>
            <a:spLocks noGrp="1"/>
          </p:cNvSpPr>
          <p:nvPr>
            <p:ph type="sldNum" sz="quarter" idx="12"/>
          </p:nvPr>
        </p:nvSpPr>
        <p:spPr/>
        <p:txBody>
          <a:bodyPr/>
          <a:lstStyle/>
          <a:p>
            <a:fld id="{57D59C66-4626-414B-BCA8-AABC4EAE95C1}" type="slidenum">
              <a:rPr lang="en-TR" smtClean="0"/>
              <a:t>‹#›</a:t>
            </a:fld>
            <a:endParaRPr lang="en-TR"/>
          </a:p>
        </p:txBody>
      </p:sp>
    </p:spTree>
    <p:extLst>
      <p:ext uri="{BB962C8B-B14F-4D97-AF65-F5344CB8AC3E}">
        <p14:creationId xmlns:p14="http://schemas.microsoft.com/office/powerpoint/2010/main" val="4058740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E61141-86D7-66E6-FBE3-B310934552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ADABE2FF-3288-7468-2295-907F45F319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2B44E17F-034D-5E28-BC9F-48D04BF6EF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17F872-67CF-7E43-AF66-86ABAD4068AA}" type="datetimeFigureOut">
              <a:rPr lang="en-TR" smtClean="0"/>
              <a:t>08/12/2024</a:t>
            </a:fld>
            <a:endParaRPr lang="en-TR"/>
          </a:p>
        </p:txBody>
      </p:sp>
      <p:sp>
        <p:nvSpPr>
          <p:cNvPr id="5" name="Footer Placeholder 4">
            <a:extLst>
              <a:ext uri="{FF2B5EF4-FFF2-40B4-BE49-F238E27FC236}">
                <a16:creationId xmlns:a16="http://schemas.microsoft.com/office/drawing/2014/main" id="{BEDCC2C0-3C20-7D98-27C6-E359D7DB0D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R"/>
          </a:p>
        </p:txBody>
      </p:sp>
      <p:sp>
        <p:nvSpPr>
          <p:cNvPr id="6" name="Slide Number Placeholder 5">
            <a:extLst>
              <a:ext uri="{FF2B5EF4-FFF2-40B4-BE49-F238E27FC236}">
                <a16:creationId xmlns:a16="http://schemas.microsoft.com/office/drawing/2014/main" id="{E4FA8DAC-470B-634E-7A15-0B8B5739E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59C66-4626-414B-BCA8-AABC4EAE95C1}" type="slidenum">
              <a:rPr lang="en-TR" smtClean="0"/>
              <a:t>‹#›</a:t>
            </a:fld>
            <a:endParaRPr lang="en-TR"/>
          </a:p>
        </p:txBody>
      </p:sp>
    </p:spTree>
    <p:extLst>
      <p:ext uri="{BB962C8B-B14F-4D97-AF65-F5344CB8AC3E}">
        <p14:creationId xmlns:p14="http://schemas.microsoft.com/office/powerpoint/2010/main" val="1597254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38501A-C45F-D36B-5959-D8323B54F879}"/>
              </a:ext>
            </a:extLst>
          </p:cNvPr>
          <p:cNvSpPr>
            <a:spLocks noGrp="1"/>
          </p:cNvSpPr>
          <p:nvPr>
            <p:ph type="ctrTitle"/>
          </p:nvPr>
        </p:nvSpPr>
        <p:spPr>
          <a:xfrm>
            <a:off x="669758" y="530641"/>
            <a:ext cx="5003800" cy="1535306"/>
          </a:xfrm>
        </p:spPr>
        <p:txBody>
          <a:bodyPr>
            <a:noAutofit/>
          </a:bodyPr>
          <a:lstStyle/>
          <a:p>
            <a:pPr algn="l">
              <a:lnSpc>
                <a:spcPct val="100000"/>
              </a:lnSpc>
            </a:pPr>
            <a:r>
              <a:rPr lang="en-US" sz="2400" b="1" dirty="0">
                <a:solidFill>
                  <a:srgbClr val="29AAE1"/>
                </a:solidFill>
                <a:latin typeface="Corbel" panose="020B0503020204020204" pitchFamily="34" charset="0"/>
                <a:cs typeface="Futura Medium" panose="020B0602020204020303" pitchFamily="34" charset="-79"/>
              </a:rPr>
              <a:t>TESK UNICEF ÇOCUK HAKLARI VE İŞ İLKELERİ PROGRAMI </a:t>
            </a:r>
            <a:endParaRPr lang="en-TR" sz="2400" b="1" dirty="0">
              <a:solidFill>
                <a:srgbClr val="29AAE1"/>
              </a:solidFill>
              <a:latin typeface="Corbel" panose="020B0503020204020204" pitchFamily="34" charset="0"/>
              <a:cs typeface="Futura Medium" panose="020B0602020204020303" pitchFamily="34" charset="-79"/>
            </a:endParaRPr>
          </a:p>
        </p:txBody>
      </p:sp>
      <p:sp>
        <p:nvSpPr>
          <p:cNvPr id="6" name="TextBox 5">
            <a:extLst>
              <a:ext uri="{FF2B5EF4-FFF2-40B4-BE49-F238E27FC236}">
                <a16:creationId xmlns:a16="http://schemas.microsoft.com/office/drawing/2014/main" id="{F04C815B-2722-974D-A31B-931114F56431}"/>
              </a:ext>
            </a:extLst>
          </p:cNvPr>
          <p:cNvSpPr txBox="1"/>
          <p:nvPr/>
        </p:nvSpPr>
        <p:spPr>
          <a:xfrm>
            <a:off x="333092" y="2065947"/>
            <a:ext cx="8267700" cy="3262432"/>
          </a:xfrm>
          <a:prstGeom prst="rect">
            <a:avLst/>
          </a:prstGeom>
          <a:noFill/>
        </p:spPr>
        <p:txBody>
          <a:bodyPr wrap="square" rtlCol="0">
            <a:spAutoFit/>
          </a:bodyPr>
          <a:lstStyle/>
          <a:p>
            <a:r>
              <a:rPr lang="it-IT" sz="2800" b="1" dirty="0">
                <a:solidFill>
                  <a:srgbClr val="1B325F"/>
                </a:solidFill>
                <a:effectLst>
                  <a:outerShdw blurRad="38100" dist="38100" dir="2700000" algn="tl">
                    <a:srgbClr val="000000">
                      <a:alpha val="43137"/>
                    </a:srgbClr>
                  </a:outerShdw>
                </a:effectLst>
              </a:rPr>
              <a:t>Deprem Sonrası Yeniden Yapılanma Sürecinde Neler Yapılabilir? </a:t>
            </a:r>
            <a:endParaRPr lang="tr-TR" sz="2800" b="1" dirty="0">
              <a:solidFill>
                <a:srgbClr val="1B325F"/>
              </a:solidFill>
              <a:effectLst>
                <a:outerShdw blurRad="38100" dist="38100" dir="2700000" algn="tl">
                  <a:srgbClr val="000000">
                    <a:alpha val="43137"/>
                  </a:srgbClr>
                </a:outerShdw>
              </a:effectLst>
            </a:endParaRPr>
          </a:p>
          <a:p>
            <a:r>
              <a:rPr lang="it-IT" sz="2000" b="1" dirty="0">
                <a:solidFill>
                  <a:srgbClr val="1B325F"/>
                </a:solidFill>
                <a:effectLst>
                  <a:outerShdw blurRad="38100" dist="38100" dir="2700000" algn="tl">
                    <a:srgbClr val="000000">
                      <a:alpha val="43137"/>
                    </a:srgbClr>
                  </a:outerShdw>
                </a:effectLst>
              </a:rPr>
              <a:t>o Kent Ekonomisine Etkileri</a:t>
            </a:r>
          </a:p>
          <a:p>
            <a:r>
              <a:rPr lang="it-IT" sz="2000" b="1" dirty="0">
                <a:solidFill>
                  <a:srgbClr val="1B325F"/>
                </a:solidFill>
                <a:effectLst>
                  <a:outerShdw blurRad="38100" dist="38100" dir="2700000" algn="tl">
                    <a:srgbClr val="000000">
                      <a:alpha val="43137"/>
                    </a:srgbClr>
                  </a:outerShdw>
                </a:effectLst>
              </a:rPr>
              <a:t>o Mesleki Eğitime Etkileri</a:t>
            </a:r>
          </a:p>
          <a:p>
            <a:r>
              <a:rPr lang="it-IT" sz="2000" b="1" dirty="0">
                <a:solidFill>
                  <a:srgbClr val="1B325F"/>
                </a:solidFill>
                <a:effectLst>
                  <a:outerShdw blurRad="38100" dist="38100" dir="2700000" algn="tl">
                    <a:srgbClr val="000000">
                      <a:alpha val="43137"/>
                    </a:srgbClr>
                  </a:outerShdw>
                </a:effectLst>
              </a:rPr>
              <a:t>o Kurumsal İşbirliği</a:t>
            </a:r>
          </a:p>
          <a:p>
            <a:r>
              <a:rPr lang="it-IT" sz="2000" b="1" dirty="0">
                <a:solidFill>
                  <a:srgbClr val="1B325F"/>
                </a:solidFill>
                <a:effectLst>
                  <a:outerShdw blurRad="38100" dist="38100" dir="2700000" algn="tl">
                    <a:srgbClr val="000000">
                      <a:alpha val="43137"/>
                    </a:srgbClr>
                  </a:outerShdw>
                </a:effectLst>
              </a:rPr>
              <a:t>o Yeniden Yapılanma Sürecinde Uygulama Araçları</a:t>
            </a:r>
            <a:endParaRPr lang="tr-TR" sz="2000" b="1" dirty="0">
              <a:solidFill>
                <a:srgbClr val="1B325F"/>
              </a:solidFill>
              <a:effectLst>
                <a:outerShdw blurRad="38100" dist="38100" dir="2700000" algn="tl">
                  <a:srgbClr val="000000">
                    <a:alpha val="43137"/>
                  </a:srgbClr>
                </a:outerShdw>
              </a:effectLst>
            </a:endParaRPr>
          </a:p>
          <a:p>
            <a:r>
              <a:rPr lang="tr-TR" sz="2800" b="1" dirty="0">
                <a:solidFill>
                  <a:srgbClr val="1B325F"/>
                </a:solidFill>
                <a:effectLst>
                  <a:outerShdw blurRad="38100" dist="38100" dir="2700000" algn="tl">
                    <a:srgbClr val="000000">
                      <a:alpha val="43137"/>
                    </a:srgbClr>
                  </a:outerShdw>
                </a:effectLst>
              </a:rPr>
              <a:t>				 </a:t>
            </a:r>
            <a:r>
              <a:rPr lang="tr-TR" sz="1400" b="1" dirty="0">
                <a:solidFill>
                  <a:srgbClr val="1B325F"/>
                </a:solidFill>
              </a:rPr>
              <a:t>Burçin AKINBİNGÖL</a:t>
            </a:r>
          </a:p>
          <a:p>
            <a:r>
              <a:rPr lang="tr-TR" sz="1400" b="1" dirty="0">
                <a:solidFill>
                  <a:srgbClr val="1B325F"/>
                </a:solidFill>
              </a:rPr>
              <a:t>			                  A Sınıfı İş Güvenliği Uzmanı</a:t>
            </a:r>
          </a:p>
          <a:p>
            <a:r>
              <a:rPr lang="tr-TR" sz="1400" b="1" dirty="0">
                <a:solidFill>
                  <a:srgbClr val="1B325F"/>
                </a:solidFill>
              </a:rPr>
              <a:t>			             Mersin İl Milli Eğitim Müdürlüğü</a:t>
            </a:r>
          </a:p>
          <a:p>
            <a:r>
              <a:rPr lang="tr-TR" sz="1400" b="1" dirty="0">
                <a:solidFill>
                  <a:srgbClr val="1B325F"/>
                </a:solidFill>
              </a:rPr>
              <a:t>				</a:t>
            </a:r>
            <a:endParaRPr lang="x-none" sz="1400" b="1" dirty="0">
              <a:solidFill>
                <a:srgbClr val="1B325F"/>
              </a:solidFill>
            </a:endParaRPr>
          </a:p>
        </p:txBody>
      </p:sp>
      <p:sp>
        <p:nvSpPr>
          <p:cNvPr id="7" name="TextBox 6">
            <a:extLst>
              <a:ext uri="{FF2B5EF4-FFF2-40B4-BE49-F238E27FC236}">
                <a16:creationId xmlns:a16="http://schemas.microsoft.com/office/drawing/2014/main" id="{F04C815B-2722-974D-A31B-931114F56431}"/>
              </a:ext>
            </a:extLst>
          </p:cNvPr>
          <p:cNvSpPr txBox="1"/>
          <p:nvPr/>
        </p:nvSpPr>
        <p:spPr>
          <a:xfrm>
            <a:off x="-625642" y="5178588"/>
            <a:ext cx="7594600" cy="705258"/>
          </a:xfrm>
          <a:prstGeom prst="rect">
            <a:avLst/>
          </a:prstGeom>
          <a:noFill/>
        </p:spPr>
        <p:txBody>
          <a:bodyPr wrap="square" rtlCol="0">
            <a:spAutoFit/>
          </a:bodyPr>
          <a:lstStyle/>
          <a:p>
            <a:pPr algn="r">
              <a:lnSpc>
                <a:spcPct val="150000"/>
              </a:lnSpc>
            </a:pPr>
            <a:r>
              <a:rPr lang="en-US" sz="1400" b="1" dirty="0">
                <a:solidFill>
                  <a:srgbClr val="29AAE1"/>
                </a:solidFill>
                <a:latin typeface="Corbel" panose="020B0503020204020204" pitchFamily="34" charset="0"/>
                <a:ea typeface="+mj-ea"/>
                <a:cs typeface="Segoe UI" panose="020B0502040204020203" pitchFamily="34" charset="0"/>
              </a:rPr>
              <a:t>MERSİN </a:t>
            </a:r>
            <a:r>
              <a:rPr lang="en-US" sz="1400" b="1" dirty="0" err="1">
                <a:solidFill>
                  <a:srgbClr val="29AAE1"/>
                </a:solidFill>
                <a:latin typeface="Corbel" panose="020B0503020204020204" pitchFamily="34" charset="0"/>
                <a:ea typeface="+mj-ea"/>
                <a:cs typeface="Segoe UI" panose="020B0502040204020203" pitchFamily="34" charset="0"/>
              </a:rPr>
              <a:t>ve</a:t>
            </a:r>
            <a:r>
              <a:rPr lang="en-US" sz="1400" b="1" dirty="0">
                <a:solidFill>
                  <a:srgbClr val="29AAE1"/>
                </a:solidFill>
                <a:latin typeface="Corbel" panose="020B0503020204020204" pitchFamily="34" charset="0"/>
                <a:ea typeface="+mj-ea"/>
                <a:cs typeface="Segoe UI" panose="020B0502040204020203" pitchFamily="34" charset="0"/>
              </a:rPr>
              <a:t> GAZİANTEP BİLGİLENDİRME TOPLATILARI </a:t>
            </a:r>
          </a:p>
          <a:p>
            <a:pPr algn="r">
              <a:lnSpc>
                <a:spcPct val="150000"/>
              </a:lnSpc>
            </a:pPr>
            <a:r>
              <a:rPr lang="en-US" sz="1400" b="1" dirty="0">
                <a:solidFill>
                  <a:srgbClr val="29AAE1"/>
                </a:solidFill>
                <a:latin typeface="Corbel" panose="020B0503020204020204" pitchFamily="34" charset="0"/>
                <a:ea typeface="+mj-ea"/>
                <a:cs typeface="Segoe UI" panose="020B0502040204020203" pitchFamily="34" charset="0"/>
              </a:rPr>
              <a:t>12-15  </a:t>
            </a:r>
            <a:r>
              <a:rPr lang="en-US" sz="1400" b="1" dirty="0" err="1">
                <a:solidFill>
                  <a:srgbClr val="29AAE1"/>
                </a:solidFill>
                <a:latin typeface="Corbel" panose="020B0503020204020204" pitchFamily="34" charset="0"/>
                <a:ea typeface="+mj-ea"/>
                <a:cs typeface="Segoe UI" panose="020B0502040204020203" pitchFamily="34" charset="0"/>
              </a:rPr>
              <a:t>Aralık</a:t>
            </a:r>
            <a:r>
              <a:rPr lang="en-US" sz="1400" b="1" dirty="0">
                <a:solidFill>
                  <a:srgbClr val="29AAE1"/>
                </a:solidFill>
                <a:latin typeface="Corbel" panose="020B0503020204020204" pitchFamily="34" charset="0"/>
                <a:ea typeface="+mj-ea"/>
                <a:cs typeface="Segoe UI" panose="020B0502040204020203" pitchFamily="34" charset="0"/>
              </a:rPr>
              <a:t> 2023</a:t>
            </a:r>
          </a:p>
        </p:txBody>
      </p:sp>
    </p:spTree>
    <p:extLst>
      <p:ext uri="{BB962C8B-B14F-4D97-AF65-F5344CB8AC3E}">
        <p14:creationId xmlns:p14="http://schemas.microsoft.com/office/powerpoint/2010/main" val="3692154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65221" y="417929"/>
            <a:ext cx="10515600" cy="4351338"/>
          </a:xfrm>
        </p:spPr>
        <p:txBody>
          <a:bodyPr>
            <a:normAutofit/>
          </a:bodyPr>
          <a:lstStyle/>
          <a:p>
            <a:pPr marL="0" indent="0" algn="just">
              <a:buNone/>
            </a:pPr>
            <a:r>
              <a:rPr lang="tr-TR" sz="2400" dirty="0">
                <a:solidFill>
                  <a:srgbClr val="1F1F1F"/>
                </a:solidFill>
                <a:latin typeface="Google Sans"/>
              </a:rPr>
              <a:t>Mersin'in kent ekonomisinin yönetilmesinde de bu aktörler önemli bir rol oynamaktadır. </a:t>
            </a:r>
            <a:r>
              <a:rPr lang="tr-TR" sz="2400" b="1" i="1" dirty="0">
                <a:solidFill>
                  <a:srgbClr val="1F1F1F"/>
                </a:solidFill>
                <a:latin typeface="Google Sans"/>
              </a:rPr>
              <a:t>Mersin Büyükşehir Belediyesi, Mersin Valiliği, Mersin Ticaret ve Sanayi Odası, Mersin Sanayici ve İşadamları Derneği </a:t>
            </a:r>
            <a:r>
              <a:rPr lang="tr-TR" sz="2400" dirty="0">
                <a:solidFill>
                  <a:srgbClr val="1F1F1F"/>
                </a:solidFill>
                <a:latin typeface="Google Sans"/>
              </a:rPr>
              <a:t>gibi kurumlar, kent ekonomisinin gelişimi için önemli çalışmalar yürütmektedir.</a:t>
            </a:r>
          </a:p>
          <a:p>
            <a:pPr marL="0" indent="0" algn="just">
              <a:buNone/>
            </a:pPr>
            <a:r>
              <a:rPr lang="tr-TR" sz="2400" dirty="0">
                <a:solidFill>
                  <a:srgbClr val="1F1F1F"/>
                </a:solidFill>
                <a:latin typeface="Google Sans"/>
              </a:rPr>
              <a:t>Mersin'in kent ekonomisinin daha güçlü ve sürdürülebilir hale gelmesi için, bu aktörlerin işbirliği içinde çalışması gerekmektedir.</a:t>
            </a:r>
          </a:p>
        </p:txBody>
      </p:sp>
    </p:spTree>
    <p:extLst>
      <p:ext uri="{BB962C8B-B14F-4D97-AF65-F5344CB8AC3E}">
        <p14:creationId xmlns:p14="http://schemas.microsoft.com/office/powerpoint/2010/main" val="3422219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199" y="365125"/>
            <a:ext cx="11133221" cy="1325563"/>
          </a:xfrm>
        </p:spPr>
        <p:txBody>
          <a:bodyPr>
            <a:noAutofit/>
          </a:bodyPr>
          <a:lstStyle/>
          <a:p>
            <a:r>
              <a:rPr lang="tr-TR" sz="3200" b="1" dirty="0">
                <a:solidFill>
                  <a:srgbClr val="FF0000"/>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Kent Ekonomisine Etkileri</a:t>
            </a: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
        <p:nvSpPr>
          <p:cNvPr id="3" name="Content Placeholder 2"/>
          <p:cNvSpPr>
            <a:spLocks noGrp="1"/>
          </p:cNvSpPr>
          <p:nvPr>
            <p:ph idx="1"/>
          </p:nvPr>
        </p:nvSpPr>
        <p:spPr>
          <a:xfrm>
            <a:off x="958515" y="1383630"/>
            <a:ext cx="9809748" cy="3181101"/>
          </a:xfrm>
        </p:spPr>
        <p:txBody>
          <a:bodyPr/>
          <a:lstStyle/>
          <a:p>
            <a:pPr marL="0" lvl="0" indent="0" algn="ctr">
              <a:buNone/>
            </a:pPr>
            <a:r>
              <a:rPr lang="tr-TR" b="1" dirty="0">
                <a:solidFill>
                  <a:srgbClr val="FF0000"/>
                </a:solidFill>
              </a:rPr>
              <a:t>4. </a:t>
            </a:r>
            <a:r>
              <a:rPr lang="tr-TR" sz="2800" dirty="0">
                <a:effectLst/>
                <a:latin typeface="Segoe UI" panose="020B0502040204020203" pitchFamily="34" charset="0"/>
                <a:ea typeface="Calibri" panose="020F0502020204030204" pitchFamily="34" charset="0"/>
                <a:cs typeface="Times New Roman" panose="02020603050405020304" pitchFamily="18" charset="0"/>
              </a:rPr>
              <a:t>Acil ve Afet Durumlarında Kent Ekonomileri Nasıl Etkileniyor? </a:t>
            </a:r>
          </a:p>
          <a:p>
            <a:pPr marL="0" lvl="0" indent="0" algn="ctr">
              <a:buNone/>
            </a:pPr>
            <a:r>
              <a:rPr lang="tr-TR" sz="2800" dirty="0">
                <a:effectLst/>
                <a:latin typeface="Segoe UI" panose="020B0502040204020203" pitchFamily="34" charset="0"/>
                <a:ea typeface="Calibri" panose="020F0502020204030204" pitchFamily="34" charset="0"/>
                <a:cs typeface="Times New Roman" panose="02020603050405020304" pitchFamily="18" charset="0"/>
              </a:rPr>
              <a:t>(Öncelikle sorunlar nelerdir?)</a:t>
            </a: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US" sz="1800" dirty="0"/>
          </a:p>
        </p:txBody>
      </p:sp>
    </p:spTree>
    <p:extLst>
      <p:ext uri="{BB962C8B-B14F-4D97-AF65-F5344CB8AC3E}">
        <p14:creationId xmlns:p14="http://schemas.microsoft.com/office/powerpoint/2010/main" val="2276227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65221" y="417929"/>
            <a:ext cx="10515600" cy="4351338"/>
          </a:xfrm>
        </p:spPr>
        <p:txBody>
          <a:bodyPr>
            <a:normAutofit/>
          </a:bodyPr>
          <a:lstStyle/>
          <a:p>
            <a:pPr marL="0" indent="0" algn="just">
              <a:buNone/>
            </a:pPr>
            <a:r>
              <a:rPr lang="tr-TR" sz="2400" dirty="0">
                <a:solidFill>
                  <a:srgbClr val="1F1F1F"/>
                </a:solidFill>
                <a:latin typeface="Google Sans"/>
              </a:rPr>
              <a:t>Acil ve afet durumları, kent ekonomilerini birçok şekilde etkileyebilir. Bu etkiler, olayın </a:t>
            </a:r>
            <a:r>
              <a:rPr lang="tr-TR" sz="2400" b="1" dirty="0">
                <a:solidFill>
                  <a:srgbClr val="1F1F1F"/>
                </a:solidFill>
                <a:latin typeface="Google Sans"/>
              </a:rPr>
              <a:t>şiddetine, süresine ve kentin ekonomisinin yapısına </a:t>
            </a:r>
            <a:r>
              <a:rPr lang="tr-TR" sz="2400" dirty="0">
                <a:solidFill>
                  <a:srgbClr val="1F1F1F"/>
                </a:solidFill>
                <a:latin typeface="Google Sans"/>
              </a:rPr>
              <a:t>bağlı olarak değişebilir.</a:t>
            </a:r>
          </a:p>
          <a:p>
            <a:pPr marL="0" indent="0" algn="just">
              <a:buNone/>
            </a:pPr>
            <a:r>
              <a:rPr lang="tr-TR" sz="2400" dirty="0">
                <a:solidFill>
                  <a:srgbClr val="1F1F1F"/>
                </a:solidFill>
                <a:latin typeface="Google Sans"/>
              </a:rPr>
              <a:t>Genel olarak, acil ve afet durumları, aşağıdaki olumsuz etkilerle sonuçlanabilir:</a:t>
            </a:r>
          </a:p>
          <a:p>
            <a:pPr marL="0" indent="0" algn="just">
              <a:buNone/>
            </a:pPr>
            <a:r>
              <a:rPr lang="tr-TR" sz="2400" b="1" dirty="0">
                <a:solidFill>
                  <a:srgbClr val="1F1F1F"/>
                </a:solidFill>
                <a:latin typeface="Google Sans"/>
              </a:rPr>
              <a:t>İş kaybı: </a:t>
            </a:r>
            <a:r>
              <a:rPr lang="tr-TR" sz="2400" dirty="0">
                <a:solidFill>
                  <a:srgbClr val="1F1F1F"/>
                </a:solidFill>
                <a:latin typeface="Google Sans"/>
              </a:rPr>
              <a:t>Acil ve afet durumları, işletmelerin zarar görmesine veya tamamen yok olmasına neden olabilir. Bu durum, iş kaybına ve işsizlik oranının artmasına yol açabilir.</a:t>
            </a:r>
          </a:p>
          <a:p>
            <a:pPr marL="0" indent="0" algn="just">
              <a:buNone/>
            </a:pPr>
            <a:r>
              <a:rPr lang="tr-TR" sz="2400" b="1" dirty="0">
                <a:solidFill>
                  <a:srgbClr val="1F1F1F"/>
                </a:solidFill>
                <a:latin typeface="Google Sans"/>
              </a:rPr>
              <a:t>Yatırımların azalması: </a:t>
            </a:r>
            <a:r>
              <a:rPr lang="tr-TR" sz="2400" dirty="0">
                <a:solidFill>
                  <a:srgbClr val="1F1F1F"/>
                </a:solidFill>
                <a:latin typeface="Google Sans"/>
              </a:rPr>
              <a:t>Acil ve afet durumları, yatırımcıların kente olan güvenini azaltabilir. Bu durum, yatırımların azalmasına ve ekonomik büyümenin yavaşlamasına neden olabilir.</a:t>
            </a:r>
          </a:p>
          <a:p>
            <a:pPr marL="0" indent="0" algn="just">
              <a:buNone/>
            </a:pPr>
            <a:r>
              <a:rPr lang="tr-TR" sz="2400" b="1" dirty="0">
                <a:solidFill>
                  <a:srgbClr val="1F1F1F"/>
                </a:solidFill>
                <a:latin typeface="Google Sans"/>
              </a:rPr>
              <a:t>Turizm gelirlerinde düşüş: </a:t>
            </a:r>
            <a:r>
              <a:rPr lang="tr-TR" sz="2400" dirty="0">
                <a:solidFill>
                  <a:srgbClr val="1F1F1F"/>
                </a:solidFill>
                <a:latin typeface="Google Sans"/>
              </a:rPr>
              <a:t>Acil ve afet durumları, kentin turizm gelirlerinde düşüşe neden olabilir. Bu durum, kentin ekonomisini olumsuz etkileyebilir.</a:t>
            </a:r>
          </a:p>
        </p:txBody>
      </p:sp>
    </p:spTree>
    <p:extLst>
      <p:ext uri="{BB962C8B-B14F-4D97-AF65-F5344CB8AC3E}">
        <p14:creationId xmlns:p14="http://schemas.microsoft.com/office/powerpoint/2010/main" val="1222344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65221" y="417929"/>
            <a:ext cx="10515600" cy="4351338"/>
          </a:xfrm>
        </p:spPr>
        <p:txBody>
          <a:bodyPr>
            <a:normAutofit fontScale="92500" lnSpcReduction="10000"/>
          </a:bodyPr>
          <a:lstStyle/>
          <a:p>
            <a:pPr marL="0" indent="0" algn="just">
              <a:buNone/>
            </a:pPr>
            <a:r>
              <a:rPr lang="tr-TR" sz="2400" b="1" dirty="0">
                <a:solidFill>
                  <a:srgbClr val="1F1F1F"/>
                </a:solidFill>
                <a:latin typeface="Google Sans"/>
              </a:rPr>
              <a:t>Acil ve afet durumlarının </a:t>
            </a:r>
            <a:r>
              <a:rPr lang="tr-TR" sz="2400" dirty="0">
                <a:solidFill>
                  <a:srgbClr val="1F1F1F"/>
                </a:solidFill>
                <a:latin typeface="Google Sans"/>
              </a:rPr>
              <a:t>kent ekonomisi üzerindeki </a:t>
            </a:r>
            <a:r>
              <a:rPr lang="tr-TR" sz="2400" b="1" dirty="0">
                <a:solidFill>
                  <a:srgbClr val="1F1F1F"/>
                </a:solidFill>
                <a:latin typeface="Google Sans"/>
              </a:rPr>
              <a:t>olumsuz etkilerini azaltmak </a:t>
            </a:r>
            <a:r>
              <a:rPr lang="tr-TR" sz="2400" dirty="0">
                <a:solidFill>
                  <a:srgbClr val="1F1F1F"/>
                </a:solidFill>
                <a:latin typeface="Google Sans"/>
              </a:rPr>
              <a:t>için, aşağıdaki önlemler alınabilir:</a:t>
            </a:r>
          </a:p>
          <a:p>
            <a:pPr marL="0" indent="0" algn="just">
              <a:buNone/>
            </a:pPr>
            <a:r>
              <a:rPr lang="tr-TR" sz="2400" b="1" dirty="0">
                <a:solidFill>
                  <a:srgbClr val="1F1F1F"/>
                </a:solidFill>
                <a:latin typeface="Google Sans"/>
              </a:rPr>
              <a:t>Afet risklerinin azaltılması: </a:t>
            </a:r>
            <a:r>
              <a:rPr lang="tr-TR" sz="2400" dirty="0">
                <a:solidFill>
                  <a:srgbClr val="1F1F1F"/>
                </a:solidFill>
                <a:latin typeface="Google Sans"/>
              </a:rPr>
              <a:t>Afet risklerinin azaltılması, acil ve afet durumlarının etkilerini azaltmaya yardımcı olacaktır. Bu amaçla, kentlerde </a:t>
            </a:r>
            <a:r>
              <a:rPr lang="tr-TR" sz="2400" b="1" i="1" dirty="0">
                <a:solidFill>
                  <a:srgbClr val="1F1F1F"/>
                </a:solidFill>
                <a:latin typeface="Google Sans"/>
              </a:rPr>
              <a:t>afetlere dayanıklı altyapıların </a:t>
            </a:r>
            <a:r>
              <a:rPr lang="tr-TR" sz="2400" dirty="0">
                <a:solidFill>
                  <a:srgbClr val="1F1F1F"/>
                </a:solidFill>
                <a:latin typeface="Google Sans"/>
              </a:rPr>
              <a:t>inşa edilmesi, </a:t>
            </a:r>
            <a:r>
              <a:rPr lang="tr-TR" sz="2400" b="1" i="1" dirty="0">
                <a:solidFill>
                  <a:srgbClr val="1F1F1F"/>
                </a:solidFill>
                <a:latin typeface="Google Sans"/>
              </a:rPr>
              <a:t>riskli alanların belirlenmesi </a:t>
            </a:r>
            <a:r>
              <a:rPr lang="tr-TR" sz="2400" dirty="0">
                <a:solidFill>
                  <a:srgbClr val="1F1F1F"/>
                </a:solidFill>
                <a:latin typeface="Google Sans"/>
              </a:rPr>
              <a:t>ve bu alanlarda yaşayan insanların </a:t>
            </a:r>
            <a:r>
              <a:rPr lang="tr-TR" sz="2400" b="1" i="1" dirty="0">
                <a:solidFill>
                  <a:srgbClr val="1F1F1F"/>
                </a:solidFill>
                <a:latin typeface="Google Sans"/>
              </a:rPr>
              <a:t>tahliye edilmesi </a:t>
            </a:r>
            <a:r>
              <a:rPr lang="tr-TR" sz="2400" dirty="0">
                <a:solidFill>
                  <a:srgbClr val="1F1F1F"/>
                </a:solidFill>
                <a:latin typeface="Google Sans"/>
              </a:rPr>
              <a:t>gibi önlemler alınabilir.</a:t>
            </a:r>
          </a:p>
          <a:p>
            <a:pPr marL="0" indent="0" algn="just">
              <a:buNone/>
            </a:pPr>
            <a:r>
              <a:rPr lang="tr-TR" sz="2400" b="1" dirty="0">
                <a:solidFill>
                  <a:srgbClr val="1F1F1F"/>
                </a:solidFill>
                <a:latin typeface="Google Sans"/>
              </a:rPr>
              <a:t>Acil durum planlarının hazırlanması: </a:t>
            </a:r>
            <a:r>
              <a:rPr lang="tr-TR" sz="2400" dirty="0">
                <a:solidFill>
                  <a:srgbClr val="1F1F1F"/>
                </a:solidFill>
                <a:latin typeface="Google Sans"/>
              </a:rPr>
              <a:t>Acil durum planlarının hazırlanması, acil ve afet durumlarında kentlerin </a:t>
            </a:r>
            <a:r>
              <a:rPr lang="tr-TR" sz="2400" b="1" i="1" dirty="0">
                <a:solidFill>
                  <a:srgbClr val="1F1F1F"/>
                </a:solidFill>
                <a:latin typeface="Google Sans"/>
              </a:rPr>
              <a:t>hızlı bir şekilde toparlanmasına</a:t>
            </a:r>
            <a:r>
              <a:rPr lang="tr-TR" sz="2400" dirty="0">
                <a:solidFill>
                  <a:srgbClr val="1F1F1F"/>
                </a:solidFill>
                <a:latin typeface="Google Sans"/>
              </a:rPr>
              <a:t> yardımcı olacaktır. Bu planlar, kentin altyapısının ve hizmetlerinin yeniden inşası, iş kayıplarının telafisi ve kent ekonomisinin canlandırılması gibi konuları içermelidir.</a:t>
            </a:r>
          </a:p>
          <a:p>
            <a:pPr marL="0" indent="0" algn="just">
              <a:buNone/>
            </a:pPr>
            <a:r>
              <a:rPr lang="tr-TR" sz="2400" b="1" dirty="0">
                <a:solidFill>
                  <a:srgbClr val="1F1F1F"/>
                </a:solidFill>
                <a:latin typeface="Google Sans"/>
              </a:rPr>
              <a:t>Afet sonrası ekonomik desteklerin sağlanması: </a:t>
            </a:r>
            <a:r>
              <a:rPr lang="tr-TR" sz="2400" dirty="0">
                <a:solidFill>
                  <a:srgbClr val="1F1F1F"/>
                </a:solidFill>
                <a:latin typeface="Google Sans"/>
              </a:rPr>
              <a:t>Afet sonrası ekonomik desteklerin sağlanması, acil ve afet durumlarında </a:t>
            </a:r>
            <a:r>
              <a:rPr lang="tr-TR" sz="2400" b="1" i="1" dirty="0">
                <a:solidFill>
                  <a:srgbClr val="1F1F1F"/>
                </a:solidFill>
                <a:latin typeface="Google Sans"/>
              </a:rPr>
              <a:t>zarar gören işletmelerin ve insanların ayakta kalmasına </a:t>
            </a:r>
            <a:r>
              <a:rPr lang="tr-TR" sz="2400" dirty="0">
                <a:solidFill>
                  <a:srgbClr val="1F1F1F"/>
                </a:solidFill>
                <a:latin typeface="Google Sans"/>
              </a:rPr>
              <a:t>yardımcı olacaktır. Bu destekler, </a:t>
            </a:r>
            <a:r>
              <a:rPr lang="tr-TR" sz="2400" b="1" i="1" dirty="0">
                <a:solidFill>
                  <a:srgbClr val="1F1F1F"/>
                </a:solidFill>
                <a:latin typeface="Google Sans"/>
              </a:rPr>
              <a:t>krediler, vergi indirimleri, iş garantileri ve sosyal yardımlar </a:t>
            </a:r>
            <a:r>
              <a:rPr lang="tr-TR" sz="2400" dirty="0">
                <a:solidFill>
                  <a:srgbClr val="1F1F1F"/>
                </a:solidFill>
                <a:latin typeface="Google Sans"/>
              </a:rPr>
              <a:t>gibi çeşitli şekillerde sağlanabilir.</a:t>
            </a:r>
          </a:p>
        </p:txBody>
      </p:sp>
    </p:spTree>
    <p:extLst>
      <p:ext uri="{BB962C8B-B14F-4D97-AF65-F5344CB8AC3E}">
        <p14:creationId xmlns:p14="http://schemas.microsoft.com/office/powerpoint/2010/main" val="88497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199" y="365125"/>
            <a:ext cx="11133221" cy="1325563"/>
          </a:xfrm>
        </p:spPr>
        <p:txBody>
          <a:bodyPr>
            <a:noAutofit/>
          </a:bodyPr>
          <a:lstStyle/>
          <a:p>
            <a:r>
              <a:rPr lang="tr-TR" sz="3200" b="1" dirty="0">
                <a:solidFill>
                  <a:srgbClr val="FF0000"/>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Kent Ekonomisine Etkileri</a:t>
            </a: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
        <p:nvSpPr>
          <p:cNvPr id="3" name="Content Placeholder 2"/>
          <p:cNvSpPr>
            <a:spLocks noGrp="1"/>
          </p:cNvSpPr>
          <p:nvPr>
            <p:ph idx="1"/>
          </p:nvPr>
        </p:nvSpPr>
        <p:spPr>
          <a:xfrm>
            <a:off x="958515" y="1383630"/>
            <a:ext cx="9809748" cy="3181101"/>
          </a:xfrm>
        </p:spPr>
        <p:txBody>
          <a:bodyPr/>
          <a:lstStyle/>
          <a:p>
            <a:pPr marL="0" lvl="0" indent="0" algn="just">
              <a:buNone/>
            </a:pPr>
            <a:r>
              <a:rPr lang="tr-TR" b="1" dirty="0">
                <a:solidFill>
                  <a:srgbClr val="FF0000"/>
                </a:solidFill>
              </a:rPr>
              <a:t>5. </a:t>
            </a:r>
            <a:r>
              <a:rPr lang="tr-TR" sz="2800" dirty="0">
                <a:effectLst/>
                <a:latin typeface="Segoe UI" panose="020B0502040204020203" pitchFamily="34" charset="0"/>
                <a:ea typeface="Calibri" panose="020F0502020204030204" pitchFamily="34" charset="0"/>
                <a:cs typeface="Times New Roman" panose="02020603050405020304" pitchFamily="18" charset="0"/>
              </a:rPr>
              <a:t>Acil ve Afet Durumları </a:t>
            </a:r>
            <a:r>
              <a:rPr lang="tr-TR" sz="2800" b="1" dirty="0">
                <a:effectLst/>
                <a:latin typeface="Segoe UI" panose="020B0502040204020203" pitchFamily="34" charset="0"/>
                <a:ea typeface="Calibri" panose="020F0502020204030204" pitchFamily="34" charset="0"/>
                <a:cs typeface="Times New Roman" panose="02020603050405020304" pitchFamily="18" charset="0"/>
              </a:rPr>
              <a:t>sonrasında</a:t>
            </a:r>
            <a:r>
              <a:rPr lang="tr-TR" sz="2800" dirty="0">
                <a:effectLst/>
                <a:latin typeface="Segoe UI" panose="020B0502040204020203" pitchFamily="34" charset="0"/>
                <a:ea typeface="Calibri" panose="020F0502020204030204" pitchFamily="34" charset="0"/>
                <a:cs typeface="Times New Roman" panose="02020603050405020304" pitchFamily="18" charset="0"/>
              </a:rPr>
              <a:t> Kent Ekonomileri Nasıl Etkileniyor? (Öncelikle sorunlar nelerdir?)</a:t>
            </a: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p>
        </p:txBody>
      </p:sp>
    </p:spTree>
    <p:extLst>
      <p:ext uri="{BB962C8B-B14F-4D97-AF65-F5344CB8AC3E}">
        <p14:creationId xmlns:p14="http://schemas.microsoft.com/office/powerpoint/2010/main" val="9850101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65221" y="297613"/>
            <a:ext cx="10515600" cy="5525671"/>
          </a:xfrm>
        </p:spPr>
        <p:txBody>
          <a:bodyPr>
            <a:noAutofit/>
          </a:bodyPr>
          <a:lstStyle/>
          <a:p>
            <a:pPr marL="0" indent="0" algn="just">
              <a:buNone/>
            </a:pPr>
            <a:r>
              <a:rPr lang="tr-TR" sz="2000" dirty="0">
                <a:solidFill>
                  <a:srgbClr val="1F1F1F"/>
                </a:solidFill>
                <a:latin typeface="Google Sans"/>
              </a:rPr>
              <a:t>Acil ve afet durumları, kent ekonomilerini birçok şekilde etkileyebilir. Bu etkiler, olayın şiddetine, süresine ve kentin ekonomisinin yapısına bağlı olarak değişebilir.</a:t>
            </a:r>
          </a:p>
          <a:p>
            <a:pPr marL="0" indent="0" algn="just">
              <a:buNone/>
            </a:pPr>
            <a:r>
              <a:rPr lang="tr-TR" sz="2000" dirty="0">
                <a:solidFill>
                  <a:srgbClr val="1F1F1F"/>
                </a:solidFill>
                <a:latin typeface="Google Sans"/>
              </a:rPr>
              <a:t>Genel olarak, acil ve afet durumları, aşağıdaki sorunlara yol açabilir:</a:t>
            </a:r>
          </a:p>
          <a:p>
            <a:pPr marL="0" indent="0" algn="just">
              <a:buNone/>
            </a:pPr>
            <a:r>
              <a:rPr lang="tr-TR" sz="2000" b="1" dirty="0">
                <a:solidFill>
                  <a:srgbClr val="1F1F1F"/>
                </a:solidFill>
                <a:latin typeface="Google Sans"/>
              </a:rPr>
              <a:t>İş kaybı:</a:t>
            </a:r>
            <a:r>
              <a:rPr lang="tr-TR" sz="2000" dirty="0">
                <a:solidFill>
                  <a:srgbClr val="1F1F1F"/>
                </a:solidFill>
                <a:latin typeface="Google Sans"/>
              </a:rPr>
              <a:t> Acil ve afet durumları, işletmelerin zarar görmesine veya tamamen yok olmasına neden olabilir. Bu durum, iş kaybına ve işsizlik oranının artmasına yol açabilir.</a:t>
            </a:r>
          </a:p>
          <a:p>
            <a:pPr marL="0" indent="0" algn="just">
              <a:buNone/>
            </a:pPr>
            <a:r>
              <a:rPr lang="tr-TR" sz="2000" b="1" dirty="0">
                <a:solidFill>
                  <a:srgbClr val="1F1F1F"/>
                </a:solidFill>
                <a:latin typeface="Google Sans"/>
              </a:rPr>
              <a:t>Yatırımların azalması: </a:t>
            </a:r>
            <a:r>
              <a:rPr lang="tr-TR" sz="2000" dirty="0">
                <a:solidFill>
                  <a:srgbClr val="1F1F1F"/>
                </a:solidFill>
                <a:latin typeface="Google Sans"/>
              </a:rPr>
              <a:t>Acil ve afet durumları, yatırımcıların kente olan güvenini azaltabilir. Bu durum, yatırımların azalmasına ve ekonomik büyümenin yavaşlamasına neden olabilir.</a:t>
            </a:r>
          </a:p>
          <a:p>
            <a:pPr marL="0" indent="0" algn="just">
              <a:buNone/>
            </a:pPr>
            <a:r>
              <a:rPr lang="tr-TR" sz="2000" b="1" dirty="0">
                <a:solidFill>
                  <a:srgbClr val="1F1F1F"/>
                </a:solidFill>
                <a:latin typeface="Google Sans"/>
              </a:rPr>
              <a:t>Turizm gelirlerinde düşüş: </a:t>
            </a:r>
            <a:r>
              <a:rPr lang="tr-TR" sz="2000" dirty="0">
                <a:solidFill>
                  <a:srgbClr val="1F1F1F"/>
                </a:solidFill>
                <a:latin typeface="Google Sans"/>
              </a:rPr>
              <a:t>Acil ve afet durumları, kentin turizm gelirlerinde düşüşe neden olabilir. Bu durum, kentin ekonomisini olumsuz etkileyebilir.</a:t>
            </a:r>
          </a:p>
          <a:p>
            <a:pPr marL="0" indent="0" algn="just">
              <a:buNone/>
            </a:pPr>
            <a:r>
              <a:rPr lang="tr-TR" sz="2000" b="1" dirty="0">
                <a:solidFill>
                  <a:srgbClr val="1F1F1F"/>
                </a:solidFill>
                <a:latin typeface="Google Sans"/>
              </a:rPr>
              <a:t>Altyapı hasarı: </a:t>
            </a:r>
            <a:r>
              <a:rPr lang="tr-TR" sz="2000" dirty="0">
                <a:solidFill>
                  <a:srgbClr val="1F1F1F"/>
                </a:solidFill>
                <a:latin typeface="Google Sans"/>
              </a:rPr>
              <a:t>Acil ve afet durumları, kentin altyapısında hasara neden olabilir. Bu durum, ulaşım, enerji ve iletişim gibi hizmetleri olumsuz etkileyebilir.</a:t>
            </a:r>
          </a:p>
          <a:p>
            <a:pPr marL="0" indent="0" algn="just">
              <a:buNone/>
            </a:pPr>
            <a:r>
              <a:rPr lang="tr-TR" sz="2000" b="1" dirty="0">
                <a:solidFill>
                  <a:srgbClr val="1F1F1F"/>
                </a:solidFill>
                <a:latin typeface="Google Sans"/>
              </a:rPr>
              <a:t>Sosyal sorunlar: </a:t>
            </a:r>
            <a:r>
              <a:rPr lang="tr-TR" sz="2000" dirty="0">
                <a:solidFill>
                  <a:srgbClr val="1F1F1F"/>
                </a:solidFill>
                <a:latin typeface="Google Sans"/>
              </a:rPr>
              <a:t>Acil ve afet durumları, kentte sosyal sorunlara yol açabilir. Bu sorunlar arasında, göç, suç, yoksulluk ve sağlık sorunları yer almaktadır.</a:t>
            </a:r>
          </a:p>
          <a:p>
            <a:pPr marL="0" indent="0" algn="just">
              <a:buNone/>
            </a:pPr>
            <a:r>
              <a:rPr lang="tr-TR" sz="2000" dirty="0">
                <a:solidFill>
                  <a:srgbClr val="1F1F1F"/>
                </a:solidFill>
                <a:latin typeface="Google Sans"/>
              </a:rPr>
              <a:t>	Bu sorunlar, kent ekonomisinin toparlanması sürecini zorlaştırabilir ve uzun vadede kentin ekonomik gelişimini olumsuz etkileyebilir.</a:t>
            </a:r>
          </a:p>
        </p:txBody>
      </p:sp>
    </p:spTree>
    <p:extLst>
      <p:ext uri="{BB962C8B-B14F-4D97-AF65-F5344CB8AC3E}">
        <p14:creationId xmlns:p14="http://schemas.microsoft.com/office/powerpoint/2010/main" val="2159011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199" y="365125"/>
            <a:ext cx="11133221" cy="1325563"/>
          </a:xfrm>
        </p:spPr>
        <p:txBody>
          <a:bodyPr>
            <a:noAutofit/>
          </a:bodyPr>
          <a:lstStyle/>
          <a:p>
            <a:r>
              <a:rPr lang="tr-TR" sz="3200" b="1" dirty="0">
                <a:solidFill>
                  <a:srgbClr val="FF0000"/>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Kent Ekonomisine Etkileri</a:t>
            </a: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
        <p:nvSpPr>
          <p:cNvPr id="3" name="Content Placeholder 2"/>
          <p:cNvSpPr>
            <a:spLocks noGrp="1"/>
          </p:cNvSpPr>
          <p:nvPr>
            <p:ph idx="1"/>
          </p:nvPr>
        </p:nvSpPr>
        <p:spPr>
          <a:xfrm>
            <a:off x="958515" y="1383630"/>
            <a:ext cx="9809748" cy="3181101"/>
          </a:xfrm>
        </p:spPr>
        <p:txBody>
          <a:bodyPr/>
          <a:lstStyle/>
          <a:p>
            <a:pPr marL="0" lvl="0" indent="0" algn="just">
              <a:buNone/>
            </a:pPr>
            <a:r>
              <a:rPr lang="tr-TR" b="1" dirty="0">
                <a:solidFill>
                  <a:srgbClr val="FF0000"/>
                </a:solidFill>
              </a:rPr>
              <a:t>6. </a:t>
            </a:r>
            <a:r>
              <a:rPr lang="tr-TR" sz="2800" dirty="0">
                <a:effectLst/>
                <a:latin typeface="Segoe UI" panose="020B0502040204020203" pitchFamily="34" charset="0"/>
                <a:ea typeface="Calibri" panose="020F0502020204030204" pitchFamily="34" charset="0"/>
                <a:cs typeface="Times New Roman" panose="02020603050405020304" pitchFamily="18" charset="0"/>
              </a:rPr>
              <a:t>Acil ve Afet Durumlarının etkilerini azaltmak için neler yapmak gerekir? </a:t>
            </a: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p>
        </p:txBody>
      </p:sp>
    </p:spTree>
    <p:extLst>
      <p:ext uri="{BB962C8B-B14F-4D97-AF65-F5344CB8AC3E}">
        <p14:creationId xmlns:p14="http://schemas.microsoft.com/office/powerpoint/2010/main" val="22089613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65221" y="297613"/>
            <a:ext cx="10515600" cy="5525671"/>
          </a:xfrm>
        </p:spPr>
        <p:txBody>
          <a:bodyPr>
            <a:noAutofit/>
          </a:bodyPr>
          <a:lstStyle/>
          <a:p>
            <a:pPr marL="0" indent="0" algn="just">
              <a:buNone/>
            </a:pPr>
            <a:r>
              <a:rPr lang="tr-TR" sz="2000" dirty="0">
                <a:solidFill>
                  <a:srgbClr val="1F1F1F"/>
                </a:solidFill>
                <a:latin typeface="Google Sans"/>
              </a:rPr>
              <a:t>Acil ve afet durumlarının etkilerini azaltmak için, aşağıdaki önlemler alınabilir:</a:t>
            </a:r>
          </a:p>
          <a:p>
            <a:pPr marL="0" indent="0" algn="just">
              <a:buNone/>
            </a:pPr>
            <a:r>
              <a:rPr lang="tr-TR" sz="2000" b="1" dirty="0">
                <a:solidFill>
                  <a:srgbClr val="1F1F1F"/>
                </a:solidFill>
                <a:latin typeface="Google Sans"/>
              </a:rPr>
              <a:t>Afet risklerinin azaltılması:</a:t>
            </a:r>
            <a:r>
              <a:rPr lang="tr-TR" sz="2000" dirty="0">
                <a:solidFill>
                  <a:srgbClr val="1F1F1F"/>
                </a:solidFill>
                <a:latin typeface="Google Sans"/>
              </a:rPr>
              <a:t> Afet risklerinin azaltılması, acil ve afet durumlarının etkilerini azaltmaya yardımcı olacaktır. Bu amaçla, kentlerde </a:t>
            </a:r>
            <a:r>
              <a:rPr lang="tr-TR" sz="2000" b="1" dirty="0">
                <a:solidFill>
                  <a:srgbClr val="1F1F1F"/>
                </a:solidFill>
                <a:latin typeface="Google Sans"/>
              </a:rPr>
              <a:t>afetlere dayanıklı altyapıların inşa edilmesi</a:t>
            </a:r>
            <a:r>
              <a:rPr lang="tr-TR" sz="2000" dirty="0">
                <a:solidFill>
                  <a:srgbClr val="1F1F1F"/>
                </a:solidFill>
                <a:latin typeface="Google Sans"/>
              </a:rPr>
              <a:t>, riskli alanların belirlenmesi ve bu alanlarda yaşayan insanların tahliye edilmesi gibi önlemler alınabilir.</a:t>
            </a:r>
          </a:p>
          <a:p>
            <a:pPr marL="0" indent="0" algn="just">
              <a:buNone/>
            </a:pPr>
            <a:r>
              <a:rPr lang="tr-TR" sz="2000" b="1" dirty="0">
                <a:solidFill>
                  <a:srgbClr val="1F1F1F"/>
                </a:solidFill>
                <a:latin typeface="Google Sans"/>
              </a:rPr>
              <a:t>Acil durum planlarının hazırlanması: </a:t>
            </a:r>
            <a:r>
              <a:rPr lang="tr-TR" sz="2000" dirty="0">
                <a:solidFill>
                  <a:srgbClr val="1F1F1F"/>
                </a:solidFill>
                <a:latin typeface="Google Sans"/>
              </a:rPr>
              <a:t>Acil durum planlarının hazırlanması, acil ve afet durumlarında kentlerin hızlı bir şekilde toparlanmasına yardımcı olacaktır. Bu planlar, kentin </a:t>
            </a:r>
            <a:r>
              <a:rPr lang="tr-TR" sz="2000" b="1" i="1" dirty="0">
                <a:solidFill>
                  <a:srgbClr val="1F1F1F"/>
                </a:solidFill>
                <a:latin typeface="Google Sans"/>
              </a:rPr>
              <a:t>altyapısının ve hizmetlerinin yeniden inşası, iş kayıplarının telafisi ve kent ekonomisinin canlandırılması </a:t>
            </a:r>
            <a:r>
              <a:rPr lang="tr-TR" sz="2000" dirty="0">
                <a:solidFill>
                  <a:srgbClr val="1F1F1F"/>
                </a:solidFill>
                <a:latin typeface="Google Sans"/>
              </a:rPr>
              <a:t>gibi konuları içermelidir.</a:t>
            </a:r>
          </a:p>
          <a:p>
            <a:pPr marL="0" indent="0" algn="just">
              <a:buNone/>
            </a:pPr>
            <a:r>
              <a:rPr lang="tr-TR" sz="2000" b="1" dirty="0">
                <a:solidFill>
                  <a:srgbClr val="1F1F1F"/>
                </a:solidFill>
                <a:latin typeface="Google Sans"/>
              </a:rPr>
              <a:t>Afet sonrası ekonomik desteklerin sağlanması: </a:t>
            </a:r>
            <a:r>
              <a:rPr lang="tr-TR" sz="2000" dirty="0">
                <a:solidFill>
                  <a:srgbClr val="1F1F1F"/>
                </a:solidFill>
                <a:latin typeface="Google Sans"/>
              </a:rPr>
              <a:t>Afet sonrası ekonomik desteklerin sağlanması, acil ve afet durumlarında zarar gören işletmelerin ve insanların ayakta kalmasına yardımcı olacaktır. Bu </a:t>
            </a:r>
            <a:r>
              <a:rPr lang="tr-TR" sz="2000" b="1" i="1" dirty="0">
                <a:solidFill>
                  <a:srgbClr val="1F1F1F"/>
                </a:solidFill>
                <a:latin typeface="Google Sans"/>
              </a:rPr>
              <a:t>destekler, krediler, vergi indirimleri, iş garantileri ve sosyal yardımlar </a:t>
            </a:r>
            <a:r>
              <a:rPr lang="tr-TR" sz="2000" dirty="0">
                <a:solidFill>
                  <a:srgbClr val="1F1F1F"/>
                </a:solidFill>
                <a:latin typeface="Google Sans"/>
              </a:rPr>
              <a:t>gibi çeşitli şekillerde sağlanabilir.</a:t>
            </a:r>
          </a:p>
          <a:p>
            <a:pPr marL="0" indent="0" algn="just">
              <a:buNone/>
            </a:pPr>
            <a:r>
              <a:rPr lang="tr-TR" sz="2000" b="1" dirty="0">
                <a:solidFill>
                  <a:srgbClr val="1F1F1F"/>
                </a:solidFill>
                <a:latin typeface="Google Sans"/>
              </a:rPr>
              <a:t>Afetlere hazırlıklı olmak: </a:t>
            </a:r>
            <a:r>
              <a:rPr lang="tr-TR" sz="2000" dirty="0">
                <a:solidFill>
                  <a:srgbClr val="1F1F1F"/>
                </a:solidFill>
                <a:latin typeface="Google Sans"/>
              </a:rPr>
              <a:t>Afetlere hazırlıklı olmak, bireylerin ve işletmelerin acil ve afet durumlarında daha iyi başa çıkmalarına yardımcı olacaktır. Bu amaçla, afetlere yönelik </a:t>
            </a:r>
            <a:r>
              <a:rPr lang="tr-TR" sz="2000" b="1" i="1" dirty="0">
                <a:solidFill>
                  <a:srgbClr val="1F1F1F"/>
                </a:solidFill>
                <a:latin typeface="Google Sans"/>
              </a:rPr>
              <a:t>eğitim almak, acil durum kiti hazırlamak ve bir acil durum planı</a:t>
            </a:r>
            <a:r>
              <a:rPr lang="tr-TR" sz="2000" b="1" dirty="0">
                <a:solidFill>
                  <a:srgbClr val="1F1F1F"/>
                </a:solidFill>
                <a:latin typeface="Google Sans"/>
              </a:rPr>
              <a:t> </a:t>
            </a:r>
            <a:r>
              <a:rPr lang="tr-TR" sz="2000" dirty="0">
                <a:solidFill>
                  <a:srgbClr val="1F1F1F"/>
                </a:solidFill>
                <a:latin typeface="Google Sans"/>
              </a:rPr>
              <a:t>oluşturmak gibi önlemler alınabilir.</a:t>
            </a:r>
          </a:p>
        </p:txBody>
      </p:sp>
    </p:spTree>
    <p:extLst>
      <p:ext uri="{BB962C8B-B14F-4D97-AF65-F5344CB8AC3E}">
        <p14:creationId xmlns:p14="http://schemas.microsoft.com/office/powerpoint/2010/main" val="1279950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65221" y="297613"/>
            <a:ext cx="10515600" cy="5525671"/>
          </a:xfrm>
        </p:spPr>
        <p:txBody>
          <a:bodyPr>
            <a:noAutofit/>
          </a:bodyPr>
          <a:lstStyle/>
          <a:p>
            <a:pPr marL="0" indent="0" algn="just">
              <a:buNone/>
            </a:pPr>
            <a:r>
              <a:rPr lang="tr-TR" b="1" dirty="0">
                <a:solidFill>
                  <a:srgbClr val="1F1F1F"/>
                </a:solidFill>
                <a:latin typeface="Google Sans"/>
              </a:rPr>
              <a:t>Afetlerin etkilerini azaltmak: </a:t>
            </a:r>
            <a:r>
              <a:rPr lang="tr-TR" dirty="0">
                <a:solidFill>
                  <a:srgbClr val="1F1F1F"/>
                </a:solidFill>
                <a:latin typeface="Google Sans"/>
              </a:rPr>
              <a:t>Afetlerin etkilerini azaltmak, bireylerin ve işletmelerin acil ve afet durumlarında </a:t>
            </a:r>
            <a:r>
              <a:rPr lang="tr-TR" b="1" i="1" dirty="0">
                <a:solidFill>
                  <a:srgbClr val="1F1F1F"/>
                </a:solidFill>
                <a:latin typeface="Google Sans"/>
              </a:rPr>
              <a:t>zarar görme olasılığını azaltmaya </a:t>
            </a:r>
            <a:r>
              <a:rPr lang="tr-TR" dirty="0">
                <a:solidFill>
                  <a:srgbClr val="1F1F1F"/>
                </a:solidFill>
                <a:latin typeface="Google Sans"/>
              </a:rPr>
              <a:t>yardımcı olacaktır. Bu amaçla, afetlere </a:t>
            </a:r>
            <a:r>
              <a:rPr lang="tr-TR" b="1" i="1" dirty="0">
                <a:solidFill>
                  <a:srgbClr val="1F1F1F"/>
                </a:solidFill>
                <a:latin typeface="Google Sans"/>
              </a:rPr>
              <a:t>dayanıklı binalar inşa etmek, değerli eşyaları güvende tutmak </a:t>
            </a:r>
            <a:r>
              <a:rPr lang="tr-TR" dirty="0">
                <a:solidFill>
                  <a:srgbClr val="1F1F1F"/>
                </a:solidFill>
                <a:latin typeface="Google Sans"/>
              </a:rPr>
              <a:t>ve afetlerin neden olabileceği riskler hakkında bilgi edinmek gibi önlemler alınabilir.</a:t>
            </a:r>
          </a:p>
          <a:p>
            <a:pPr marL="0" indent="0" algn="just">
              <a:buNone/>
            </a:pPr>
            <a:r>
              <a:rPr lang="tr-TR" dirty="0">
                <a:solidFill>
                  <a:srgbClr val="1F1F1F"/>
                </a:solidFill>
                <a:latin typeface="Google Sans"/>
              </a:rPr>
              <a:t>Bu önlemlerin alınması, acil ve afet durumlarının etkilerini azaltmaya ve kentlerin daha dayanıklı ve sürdürülebilir hale gelmesine yardımcı olacaktır.</a:t>
            </a:r>
          </a:p>
        </p:txBody>
      </p:sp>
    </p:spTree>
    <p:extLst>
      <p:ext uri="{BB962C8B-B14F-4D97-AF65-F5344CB8AC3E}">
        <p14:creationId xmlns:p14="http://schemas.microsoft.com/office/powerpoint/2010/main" val="241733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199" y="365125"/>
            <a:ext cx="11133221" cy="1325563"/>
          </a:xfrm>
        </p:spPr>
        <p:txBody>
          <a:bodyPr>
            <a:noAutofit/>
          </a:bodyPr>
          <a:lstStyle/>
          <a:p>
            <a:r>
              <a:rPr lang="tr-TR" sz="3200" b="1" dirty="0">
                <a:solidFill>
                  <a:srgbClr val="FF0000"/>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Kent Ekonomisine Etkileri</a:t>
            </a: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
        <p:nvSpPr>
          <p:cNvPr id="3" name="Content Placeholder 2"/>
          <p:cNvSpPr>
            <a:spLocks noGrp="1"/>
          </p:cNvSpPr>
          <p:nvPr>
            <p:ph idx="1"/>
          </p:nvPr>
        </p:nvSpPr>
        <p:spPr>
          <a:xfrm>
            <a:off x="958515" y="1383630"/>
            <a:ext cx="9809748" cy="3181101"/>
          </a:xfrm>
        </p:spPr>
        <p:txBody>
          <a:bodyPr>
            <a:normAutofit/>
          </a:bodyPr>
          <a:lstStyle/>
          <a:p>
            <a:pPr marL="0" lvl="0" indent="0" algn="ctr">
              <a:buNone/>
            </a:pPr>
            <a:r>
              <a:rPr lang="tr-TR" b="1" dirty="0">
                <a:solidFill>
                  <a:srgbClr val="FF0000"/>
                </a:solidFill>
                <a:effectLst/>
                <a:latin typeface="Segoe UI" panose="020B0502040204020203" pitchFamily="34" charset="0"/>
                <a:ea typeface="Calibri" panose="020F0502020204030204" pitchFamily="34" charset="0"/>
                <a:cs typeface="Times New Roman" panose="02020603050405020304" pitchFamily="18" charset="0"/>
              </a:rPr>
              <a:t>7. </a:t>
            </a:r>
            <a:r>
              <a:rPr lang="tr-TR" dirty="0">
                <a:effectLst/>
                <a:latin typeface="Segoe UI" panose="020B0502040204020203" pitchFamily="34" charset="0"/>
                <a:ea typeface="Calibri" panose="020F0502020204030204" pitchFamily="34" charset="0"/>
                <a:cs typeface="Times New Roman" panose="02020603050405020304" pitchFamily="18" charset="0"/>
              </a:rPr>
              <a:t>Pandemi ve deprem deneyimlerinizi hatırladığınızda daha iyi neler yapılabilirdi? (Ne /Neler yapılmamalıydı)</a:t>
            </a:r>
            <a:endParaRPr lang="tr-TR"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ctr">
              <a:buNone/>
            </a:pPr>
            <a:endParaRPr lang="tr-TR" sz="4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ctr">
              <a:buNone/>
            </a:pPr>
            <a:endParaRPr lang="tr-TR"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US" sz="2000" dirty="0"/>
          </a:p>
        </p:txBody>
      </p:sp>
    </p:spTree>
    <p:extLst>
      <p:ext uri="{BB962C8B-B14F-4D97-AF65-F5344CB8AC3E}">
        <p14:creationId xmlns:p14="http://schemas.microsoft.com/office/powerpoint/2010/main" val="3430168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98357" y="2266115"/>
            <a:ext cx="11133221" cy="1325563"/>
          </a:xfrm>
        </p:spPr>
        <p:txBody>
          <a:bodyPr>
            <a:noAutofit/>
          </a:bodyPr>
          <a:lstStyle/>
          <a:p>
            <a:r>
              <a:rPr lang="tr-TR" sz="3200" b="1" dirty="0">
                <a:solidFill>
                  <a:srgbClr val="FF0000"/>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Kent Ekonomisine Etkileri</a:t>
            </a: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Tree>
    <p:extLst>
      <p:ext uri="{BB962C8B-B14F-4D97-AF65-F5344CB8AC3E}">
        <p14:creationId xmlns:p14="http://schemas.microsoft.com/office/powerpoint/2010/main" val="42440779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65221" y="297613"/>
            <a:ext cx="10515600" cy="5525671"/>
          </a:xfrm>
        </p:spPr>
        <p:txBody>
          <a:bodyPr>
            <a:noAutofit/>
          </a:bodyPr>
          <a:lstStyle/>
          <a:p>
            <a:pPr marL="0" indent="0" algn="just">
              <a:buNone/>
            </a:pPr>
            <a:r>
              <a:rPr lang="tr-TR" sz="2000" dirty="0">
                <a:solidFill>
                  <a:srgbClr val="1F1F1F"/>
                </a:solidFill>
                <a:latin typeface="Google Sans"/>
              </a:rPr>
              <a:t>Pandemi ve deprem, son yıllarda yaşadığımız en büyük acil ve afet durumlarından ikisidir. Bu deneyimler, bize bu tür olayların etkilerini azaltmak için neler yapabileceğimiz konusunda önemli dersler verdi.</a:t>
            </a:r>
          </a:p>
          <a:p>
            <a:pPr marL="0" indent="0" algn="just">
              <a:buNone/>
            </a:pPr>
            <a:r>
              <a:rPr lang="tr-TR" sz="2000" dirty="0">
                <a:solidFill>
                  <a:srgbClr val="1F1F1F"/>
                </a:solidFill>
                <a:latin typeface="Google Sans"/>
              </a:rPr>
              <a:t>Pandemi sırasında, aşağıdakilerin daha iyi yapılabileceği düşünülmektedir:</a:t>
            </a:r>
          </a:p>
          <a:p>
            <a:pPr algn="just"/>
            <a:r>
              <a:rPr lang="tr-TR" sz="2000" b="1" dirty="0">
                <a:solidFill>
                  <a:srgbClr val="1F1F1F"/>
                </a:solidFill>
                <a:latin typeface="Google Sans"/>
              </a:rPr>
              <a:t>Bilgilendirme ve eğitim: </a:t>
            </a:r>
            <a:r>
              <a:rPr lang="tr-TR" sz="2000" dirty="0">
                <a:solidFill>
                  <a:srgbClr val="1F1F1F"/>
                </a:solidFill>
                <a:latin typeface="Google Sans"/>
              </a:rPr>
              <a:t>Pandeminin başlangıcında, hükümetler ve sağlık kuruluşları tarafından halka yeterli bilgi verilmedi. Bu durum, insanların endişe ve korkularını artırdı ve yanlış bilginin yayılmasına yol açtı.</a:t>
            </a:r>
          </a:p>
          <a:p>
            <a:pPr algn="just"/>
            <a:r>
              <a:rPr lang="tr-TR" sz="2000" b="1" dirty="0">
                <a:solidFill>
                  <a:srgbClr val="1F1F1F"/>
                </a:solidFill>
                <a:latin typeface="Google Sans"/>
              </a:rPr>
              <a:t>Test ve takip: </a:t>
            </a:r>
            <a:r>
              <a:rPr lang="tr-TR" sz="2000" dirty="0">
                <a:solidFill>
                  <a:srgbClr val="1F1F1F"/>
                </a:solidFill>
                <a:latin typeface="Google Sans"/>
              </a:rPr>
              <a:t>Pandeminin yayılmasını kontrol altına almak için, test ve takip programlarının daha etkin olması gerekiyordu. Bu programlar, vakaların erken tespit edilmesine ve izolasyonuna yardımcı olacaktır.</a:t>
            </a:r>
          </a:p>
          <a:p>
            <a:pPr algn="just"/>
            <a:r>
              <a:rPr lang="tr-TR" sz="2000" b="1" dirty="0">
                <a:solidFill>
                  <a:srgbClr val="1F1F1F"/>
                </a:solidFill>
                <a:latin typeface="Google Sans"/>
              </a:rPr>
              <a:t>Karantina ve izolasyon: </a:t>
            </a:r>
            <a:r>
              <a:rPr lang="tr-TR" sz="2000" dirty="0">
                <a:solidFill>
                  <a:srgbClr val="1F1F1F"/>
                </a:solidFill>
                <a:latin typeface="Google Sans"/>
              </a:rPr>
              <a:t>Karantina ve izolasyon önlemleri, pandeminin yayılmasını yavaşlatmak için önemli olsa da, bu önlemlerin daha şeffaf ve anlaşılır bir şekilde uygulanması gerekiyordu.</a:t>
            </a:r>
          </a:p>
          <a:p>
            <a:pPr algn="just"/>
            <a:r>
              <a:rPr lang="tr-TR" sz="2000" b="1" dirty="0">
                <a:solidFill>
                  <a:srgbClr val="1F1F1F"/>
                </a:solidFill>
                <a:latin typeface="Google Sans"/>
              </a:rPr>
              <a:t>Sosyal destek: </a:t>
            </a:r>
            <a:r>
              <a:rPr lang="tr-TR" sz="2000" dirty="0">
                <a:solidFill>
                  <a:srgbClr val="1F1F1F"/>
                </a:solidFill>
                <a:latin typeface="Google Sans"/>
              </a:rPr>
              <a:t>Pandemi, insanların sosyal ve ekonomik yaşamlarını önemli ölçüde etkiledi. Bu dönemde, insanlara psikolojik ve ekonomik destek sağlanması gerekiyordu.</a:t>
            </a:r>
          </a:p>
        </p:txBody>
      </p:sp>
    </p:spTree>
    <p:extLst>
      <p:ext uri="{BB962C8B-B14F-4D97-AF65-F5344CB8AC3E}">
        <p14:creationId xmlns:p14="http://schemas.microsoft.com/office/powerpoint/2010/main" val="2357323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199" y="365125"/>
            <a:ext cx="11133221" cy="1325563"/>
          </a:xfrm>
        </p:spPr>
        <p:txBody>
          <a:bodyPr>
            <a:noAutofit/>
          </a:bodyPr>
          <a:lstStyle/>
          <a:p>
            <a:r>
              <a:rPr lang="tr-TR" sz="3200" b="1" dirty="0">
                <a:solidFill>
                  <a:srgbClr val="FF0000"/>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Kent Ekonomisine Etkileri</a:t>
            </a: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
        <p:nvSpPr>
          <p:cNvPr id="3" name="Content Placeholder 2"/>
          <p:cNvSpPr>
            <a:spLocks noGrp="1"/>
          </p:cNvSpPr>
          <p:nvPr>
            <p:ph idx="1"/>
          </p:nvPr>
        </p:nvSpPr>
        <p:spPr>
          <a:xfrm>
            <a:off x="958515" y="1383630"/>
            <a:ext cx="9809748" cy="3181101"/>
          </a:xfrm>
        </p:spPr>
        <p:txBody>
          <a:bodyPr/>
          <a:lstStyle/>
          <a:p>
            <a:pPr marL="0" lvl="0" indent="0" algn="just">
              <a:buNone/>
            </a:pPr>
            <a:r>
              <a:rPr lang="tr-TR" sz="2400" b="1" dirty="0">
                <a:solidFill>
                  <a:srgbClr val="FF0000"/>
                </a:solidFill>
                <a:latin typeface="Segoe UI" panose="020B0502040204020203" pitchFamily="34" charset="0"/>
                <a:ea typeface="Calibri" panose="020F0502020204030204" pitchFamily="34" charset="0"/>
                <a:cs typeface="Times New Roman" panose="02020603050405020304" pitchFamily="18" charset="0"/>
              </a:rPr>
              <a:t>8. </a:t>
            </a:r>
            <a:r>
              <a:rPr lang="tr-TR" sz="2400" dirty="0">
                <a:effectLst/>
                <a:latin typeface="Segoe UI" panose="020B0502040204020203" pitchFamily="34" charset="0"/>
                <a:ea typeface="Calibri" panose="020F0502020204030204" pitchFamily="34" charset="0"/>
                <a:cs typeface="Times New Roman" panose="02020603050405020304" pitchFamily="18" charset="0"/>
              </a:rPr>
              <a:t>Kent ekonomisinin yönetiminde yetkili olduğunuzu düşünün Kent Ekonomisinin Acil ve Afet Durumlarına karşı dirençli olması için öncelikle neyi değiştirmek isterdiniz? Ne yapmak isterdiniz? (Kısaca 1 cümlelik açıklamaları katılımcılardan bekleyelim)</a:t>
            </a:r>
            <a:endParaRPr lang="tr-TR" sz="36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p>
        </p:txBody>
      </p:sp>
    </p:spTree>
    <p:extLst>
      <p:ext uri="{BB962C8B-B14F-4D97-AF65-F5344CB8AC3E}">
        <p14:creationId xmlns:p14="http://schemas.microsoft.com/office/powerpoint/2010/main" val="4002874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65221" y="297613"/>
            <a:ext cx="10515600" cy="5525671"/>
          </a:xfrm>
        </p:spPr>
        <p:txBody>
          <a:bodyPr>
            <a:noAutofit/>
          </a:bodyPr>
          <a:lstStyle/>
          <a:p>
            <a:pPr marL="0" indent="0" algn="just">
              <a:buNone/>
            </a:pPr>
            <a:r>
              <a:rPr lang="tr-TR" sz="2000" b="1" dirty="0">
                <a:solidFill>
                  <a:srgbClr val="1F1F1F"/>
                </a:solidFill>
                <a:latin typeface="Google Sans"/>
              </a:rPr>
              <a:t>Afet risklerini azaltmak. </a:t>
            </a:r>
            <a:r>
              <a:rPr lang="tr-TR" sz="2000" dirty="0">
                <a:solidFill>
                  <a:srgbClr val="1F1F1F"/>
                </a:solidFill>
                <a:latin typeface="Google Sans"/>
              </a:rPr>
              <a:t>Afet risklerini azaltmak, kent ekonomisinin acil ve afet durumlarında daha dirençli olmasını sağlamanın en etkili yollarından biridir. Bu amaçla, </a:t>
            </a:r>
            <a:r>
              <a:rPr lang="tr-TR" sz="2000" b="1" i="1" dirty="0">
                <a:solidFill>
                  <a:srgbClr val="1F1F1F"/>
                </a:solidFill>
                <a:latin typeface="Google Sans"/>
              </a:rPr>
              <a:t>riskli alanların belirlenmesi, afetlere dayanıklı altyapıların inşa edilmesi</a:t>
            </a:r>
            <a:r>
              <a:rPr lang="tr-TR" sz="2000" b="1" dirty="0">
                <a:solidFill>
                  <a:srgbClr val="1F1F1F"/>
                </a:solidFill>
                <a:latin typeface="Google Sans"/>
              </a:rPr>
              <a:t> </a:t>
            </a:r>
            <a:r>
              <a:rPr lang="tr-TR" sz="2000" dirty="0">
                <a:solidFill>
                  <a:srgbClr val="1F1F1F"/>
                </a:solidFill>
                <a:latin typeface="Google Sans"/>
              </a:rPr>
              <a:t>ve insanların afetlere hazırlıklı olması için </a:t>
            </a:r>
            <a:r>
              <a:rPr lang="tr-TR" sz="2000" b="1" i="1" dirty="0">
                <a:solidFill>
                  <a:srgbClr val="1F1F1F"/>
                </a:solidFill>
                <a:latin typeface="Google Sans"/>
              </a:rPr>
              <a:t>eğitim</a:t>
            </a:r>
            <a:r>
              <a:rPr lang="tr-TR" sz="2000" dirty="0">
                <a:solidFill>
                  <a:srgbClr val="1F1F1F"/>
                </a:solidFill>
                <a:latin typeface="Google Sans"/>
              </a:rPr>
              <a:t> verilmesi gibi önlemler alınabilir. </a:t>
            </a:r>
          </a:p>
          <a:p>
            <a:pPr marL="0" indent="0" algn="just">
              <a:buNone/>
            </a:pPr>
            <a:r>
              <a:rPr lang="tr-TR" sz="2000" b="1" dirty="0">
                <a:solidFill>
                  <a:srgbClr val="1F1F1F"/>
                </a:solidFill>
                <a:latin typeface="Google Sans"/>
              </a:rPr>
              <a:t>Acil durum planlarını hazırlamak</a:t>
            </a:r>
            <a:r>
              <a:rPr lang="tr-TR" sz="2000" dirty="0">
                <a:solidFill>
                  <a:srgbClr val="1F1F1F"/>
                </a:solidFill>
                <a:latin typeface="Google Sans"/>
              </a:rPr>
              <a:t>. Acil durum planları, acil ve afet durumlarında insanların ve kurumların </a:t>
            </a:r>
            <a:r>
              <a:rPr lang="tr-TR" sz="2000" b="1" i="1" dirty="0">
                <a:solidFill>
                  <a:srgbClr val="1F1F1F"/>
                </a:solidFill>
                <a:latin typeface="Google Sans"/>
              </a:rPr>
              <a:t>nasıl hareket etmesi gerektiğini </a:t>
            </a:r>
            <a:r>
              <a:rPr lang="tr-TR" sz="2000" dirty="0">
                <a:solidFill>
                  <a:srgbClr val="1F1F1F"/>
                </a:solidFill>
                <a:latin typeface="Google Sans"/>
              </a:rPr>
              <a:t>belirler. Bu planlar, depremden önce hazırlanmalı ve düzenli olarak güncellenmelidir. Acil durum planları, kent ekonomisinin hızlı ve etkili bir şekilde toparlanmasını sağlamaya yardımcı olacaktır. </a:t>
            </a:r>
          </a:p>
          <a:p>
            <a:pPr marL="0" indent="0" algn="just">
              <a:buNone/>
            </a:pPr>
            <a:r>
              <a:rPr lang="tr-TR" sz="2000" b="1" dirty="0">
                <a:solidFill>
                  <a:srgbClr val="1F1F1F"/>
                </a:solidFill>
                <a:latin typeface="Google Sans"/>
              </a:rPr>
              <a:t>Afet sonrası müdahaleyi koordine etmek</a:t>
            </a:r>
            <a:r>
              <a:rPr lang="tr-TR" sz="2000" dirty="0">
                <a:solidFill>
                  <a:srgbClr val="1F1F1F"/>
                </a:solidFill>
                <a:latin typeface="Google Sans"/>
              </a:rPr>
              <a:t>. Afet sonrası müdahale, acil ve afet durumlarında insanların ve kurumların hızlı ve etkili bir şekilde yardım almasını sağlar. Bu amaçla, afet sonrası müdahale için bir koordinasyon merkezi oluşturulmalıdır. Afet sonrası müdahale merkezi, </a:t>
            </a:r>
            <a:r>
              <a:rPr lang="tr-TR" sz="2000" b="1" i="1" dirty="0">
                <a:solidFill>
                  <a:srgbClr val="1F1F1F"/>
                </a:solidFill>
                <a:latin typeface="Google Sans"/>
              </a:rPr>
              <a:t>ihtiyaç duyulan kaynakların hızlı ve etkili bir şekilde dağıtılmasını </a:t>
            </a:r>
            <a:r>
              <a:rPr lang="tr-TR" sz="2000" dirty="0">
                <a:solidFill>
                  <a:srgbClr val="1F1F1F"/>
                </a:solidFill>
                <a:latin typeface="Google Sans"/>
              </a:rPr>
              <a:t>sağlayacaktır.</a:t>
            </a:r>
          </a:p>
          <a:p>
            <a:pPr marL="0" indent="0" algn="just">
              <a:buNone/>
            </a:pPr>
            <a:endParaRPr lang="tr-TR" sz="2000" dirty="0">
              <a:solidFill>
                <a:srgbClr val="1F1F1F"/>
              </a:solidFill>
              <a:latin typeface="Google Sans"/>
            </a:endParaRPr>
          </a:p>
          <a:p>
            <a:pPr marL="0" indent="0" algn="just">
              <a:buNone/>
            </a:pPr>
            <a:r>
              <a:rPr lang="tr-TR" sz="2000" dirty="0">
                <a:solidFill>
                  <a:srgbClr val="1F1F1F"/>
                </a:solidFill>
                <a:latin typeface="Google Sans"/>
              </a:rPr>
              <a:t>Bu önlemlerin alınması, kent ekonomisinin acil ve afet durumlarında daha dirençli olmasını sağlayacaktır.</a:t>
            </a:r>
          </a:p>
        </p:txBody>
      </p:sp>
    </p:spTree>
    <p:extLst>
      <p:ext uri="{BB962C8B-B14F-4D97-AF65-F5344CB8AC3E}">
        <p14:creationId xmlns:p14="http://schemas.microsoft.com/office/powerpoint/2010/main" val="1499867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29389" y="697277"/>
            <a:ext cx="11133221" cy="1325563"/>
          </a:xfrm>
        </p:spPr>
        <p:txBody>
          <a:bodyPr>
            <a:noAutofit/>
          </a:bodyPr>
          <a:lstStyle/>
          <a:p>
            <a:pPr lvl="0" algn="just"/>
            <a:r>
              <a:rPr lang="tr-TR" sz="3200" b="1" dirty="0">
                <a:solidFill>
                  <a:schemeClr val="accent1"/>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Mesleki Eğitime Etkileri</a:t>
            </a:r>
            <a:br>
              <a:rPr lang="tr-TR" sz="3200" dirty="0">
                <a:effectLst/>
                <a:latin typeface="Calibri" panose="020F0502020204030204" pitchFamily="34" charset="0"/>
                <a:ea typeface="Calibri" panose="020F0502020204030204" pitchFamily="34" charset="0"/>
                <a:cs typeface="Times New Roman" panose="02020603050405020304" pitchFamily="18" charset="0"/>
              </a:rPr>
            </a:b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pic>
        <p:nvPicPr>
          <p:cNvPr id="3" name="Resim 2">
            <a:extLst>
              <a:ext uri="{FF2B5EF4-FFF2-40B4-BE49-F238E27FC236}">
                <a16:creationId xmlns:a16="http://schemas.microsoft.com/office/drawing/2014/main" id="{68046369-C2A0-CB26-15CB-A9872CBFD937}"/>
              </a:ext>
            </a:extLst>
          </p:cNvPr>
          <p:cNvPicPr>
            <a:picLocks noChangeAspect="1"/>
          </p:cNvPicPr>
          <p:nvPr/>
        </p:nvPicPr>
        <p:blipFill>
          <a:blip r:embed="rId3"/>
          <a:stretch>
            <a:fillRect/>
          </a:stretch>
        </p:blipFill>
        <p:spPr>
          <a:xfrm>
            <a:off x="145399" y="1443570"/>
            <a:ext cx="5477663" cy="3741701"/>
          </a:xfrm>
          <a:prstGeom prst="rect">
            <a:avLst/>
          </a:prstGeom>
        </p:spPr>
      </p:pic>
      <p:pic>
        <p:nvPicPr>
          <p:cNvPr id="4" name="Resim 3">
            <a:extLst>
              <a:ext uri="{FF2B5EF4-FFF2-40B4-BE49-F238E27FC236}">
                <a16:creationId xmlns:a16="http://schemas.microsoft.com/office/drawing/2014/main" id="{2C7E44F6-04A6-5876-61E7-54C757337A19}"/>
              </a:ext>
            </a:extLst>
          </p:cNvPr>
          <p:cNvPicPr>
            <a:picLocks noChangeAspect="1"/>
          </p:cNvPicPr>
          <p:nvPr/>
        </p:nvPicPr>
        <p:blipFill>
          <a:blip r:embed="rId4"/>
          <a:stretch>
            <a:fillRect/>
          </a:stretch>
        </p:blipFill>
        <p:spPr>
          <a:xfrm>
            <a:off x="5787168" y="1820875"/>
            <a:ext cx="6259432" cy="2987090"/>
          </a:xfrm>
          <a:prstGeom prst="rect">
            <a:avLst/>
          </a:prstGeom>
        </p:spPr>
      </p:pic>
    </p:spTree>
    <p:extLst>
      <p:ext uri="{BB962C8B-B14F-4D97-AF65-F5344CB8AC3E}">
        <p14:creationId xmlns:p14="http://schemas.microsoft.com/office/powerpoint/2010/main" val="5318029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483" y="1690688"/>
            <a:ext cx="9809748" cy="3181101"/>
          </a:xfrm>
        </p:spPr>
        <p:txBody>
          <a:bodyPr/>
          <a:lstStyle/>
          <a:p>
            <a:pPr marL="342900" lvl="0" indent="-342900" algn="ctr">
              <a:buFont typeface="+mj-lt"/>
              <a:buAutoNum type="arabicPeriod"/>
            </a:pPr>
            <a:r>
              <a:rPr lang="tr-TR" sz="2400" b="1" dirty="0">
                <a:solidFill>
                  <a:schemeClr val="accent1"/>
                </a:solidFill>
                <a:effectLst/>
                <a:latin typeface="Segoe UI" panose="020B0502040204020203" pitchFamily="34" charset="0"/>
                <a:ea typeface="Calibri" panose="020F0502020204030204" pitchFamily="34" charset="0"/>
                <a:cs typeface="Times New Roman" panose="02020603050405020304" pitchFamily="18" charset="0"/>
              </a:rPr>
              <a:t>Mesleki eğitim ifadesi sizin için ne ifade ediyor? </a:t>
            </a:r>
          </a:p>
          <a:p>
            <a:pPr marL="0" lvl="0" indent="0" algn="ctr">
              <a:buNone/>
            </a:pPr>
            <a:r>
              <a:rPr lang="tr-TR" sz="2400" b="1" dirty="0">
                <a:solidFill>
                  <a:schemeClr val="accent1"/>
                </a:solidFill>
                <a:effectLst/>
                <a:latin typeface="Segoe UI" panose="020B0502040204020203" pitchFamily="34" charset="0"/>
                <a:ea typeface="Calibri" panose="020F0502020204030204" pitchFamily="34" charset="0"/>
                <a:cs typeface="Times New Roman" panose="02020603050405020304" pitchFamily="18" charset="0"/>
              </a:rPr>
              <a:t>(</a:t>
            </a:r>
            <a:r>
              <a:rPr lang="tr-TR" sz="2400" b="1" dirty="0">
                <a:solidFill>
                  <a:schemeClr val="accent1"/>
                </a:solidFill>
                <a:latin typeface="Segoe UI" panose="020B0502040204020203" pitchFamily="34" charset="0"/>
                <a:ea typeface="Calibri" panose="020F0502020204030204" pitchFamily="34" charset="0"/>
                <a:cs typeface="Times New Roman" panose="02020603050405020304" pitchFamily="18" charset="0"/>
              </a:rPr>
              <a:t>Bir</a:t>
            </a:r>
            <a:r>
              <a:rPr lang="tr-TR" sz="2400" b="1" dirty="0">
                <a:solidFill>
                  <a:schemeClr val="accent1"/>
                </a:solidFill>
                <a:effectLst/>
                <a:latin typeface="Segoe UI" panose="020B0502040204020203" pitchFamily="34" charset="0"/>
                <a:ea typeface="Calibri" panose="020F0502020204030204" pitchFamily="34" charset="0"/>
                <a:cs typeface="Times New Roman" panose="02020603050405020304" pitchFamily="18" charset="0"/>
              </a:rPr>
              <a:t> kaç cümle ile ifade edebilir misiniz?)</a:t>
            </a:r>
            <a:endParaRPr lang="tr-TR"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ctr">
              <a:buNone/>
            </a:pP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US" sz="1800" b="1" dirty="0"/>
          </a:p>
        </p:txBody>
      </p:sp>
      <p:sp>
        <p:nvSpPr>
          <p:cNvPr id="6" name="Unvan 1">
            <a:extLst>
              <a:ext uri="{FF2B5EF4-FFF2-40B4-BE49-F238E27FC236}">
                <a16:creationId xmlns:a16="http://schemas.microsoft.com/office/drawing/2014/main" id="{E9390791-26DE-AB46-667D-88DD586F591D}"/>
              </a:ext>
            </a:extLst>
          </p:cNvPr>
          <p:cNvSpPr>
            <a:spLocks noGrp="1"/>
          </p:cNvSpPr>
          <p:nvPr>
            <p:ph type="title"/>
          </p:nvPr>
        </p:nvSpPr>
        <p:spPr>
          <a:xfrm>
            <a:off x="838200" y="365125"/>
            <a:ext cx="10515600" cy="1325563"/>
          </a:xfrm>
        </p:spPr>
        <p:txBody>
          <a:bodyPr>
            <a:noAutofit/>
          </a:bodyPr>
          <a:lstStyle/>
          <a:p>
            <a:pPr lvl="0" algn="just"/>
            <a:r>
              <a:rPr lang="tr-TR" sz="3200" b="1" dirty="0">
                <a:solidFill>
                  <a:schemeClr val="accent1"/>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Mesleki Eğitime Etkileri</a:t>
            </a:r>
            <a:br>
              <a:rPr lang="tr-TR" sz="3200" dirty="0">
                <a:effectLst/>
                <a:latin typeface="Calibri" panose="020F0502020204030204" pitchFamily="34" charset="0"/>
                <a:ea typeface="Calibri" panose="020F0502020204030204" pitchFamily="34" charset="0"/>
                <a:cs typeface="Times New Roman" panose="02020603050405020304" pitchFamily="18" charset="0"/>
              </a:rPr>
            </a:b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Tree>
    <p:extLst>
      <p:ext uri="{BB962C8B-B14F-4D97-AF65-F5344CB8AC3E}">
        <p14:creationId xmlns:p14="http://schemas.microsoft.com/office/powerpoint/2010/main" val="7550120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65221" y="297613"/>
            <a:ext cx="10515600" cy="5525671"/>
          </a:xfrm>
        </p:spPr>
        <p:txBody>
          <a:bodyPr>
            <a:noAutofit/>
          </a:bodyPr>
          <a:lstStyle/>
          <a:p>
            <a:pPr marL="0" lvl="0" indent="0" algn="just">
              <a:buNone/>
            </a:pPr>
            <a:r>
              <a:rPr lang="tr-TR"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Mesleki eğitim, bireye iş hayatında belirli </a:t>
            </a:r>
            <a:r>
              <a:rPr lang="tr-TR"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bir meslekle ilgili bilgi, beceri ve iş alışkanlıkları kazandıran eğitimdir</a:t>
            </a:r>
            <a:r>
              <a:rPr lang="tr-TR"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Bu eğitim, bireyin iş dünyasına entegrasyonunu ve kişiliğini geliştirmesini mümkün kılar. </a:t>
            </a:r>
          </a:p>
          <a:p>
            <a:pPr indent="0" algn="just">
              <a:buNone/>
            </a:pPr>
            <a:r>
              <a:rPr lang="tr-TR"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Mesleki eğitimin önemi, günümüzün değişen iş dünyasında daha da artmaktadır. Teknolojinin hızla gelişmesi ve küresel rekabetin artması, işverenlerin </a:t>
            </a:r>
            <a:r>
              <a:rPr lang="tr-TR"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kalifiye çalışanlara olan ihtiyacını </a:t>
            </a:r>
            <a:r>
              <a:rPr lang="tr-TR"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artırmaktadır. </a:t>
            </a:r>
            <a:r>
              <a:rPr lang="tr-TR"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Mesleki eğitim, bireylerin bu ihtiyaçlara cevap vermesini sağlayarak, onların iş bulma ve kariyerlerinde ilerleme şanslarını artırmaktadır.</a:t>
            </a:r>
          </a:p>
          <a:p>
            <a:pPr marL="0" indent="0" algn="just">
              <a:buNone/>
            </a:pPr>
            <a:endParaRPr lang="tr-TR" dirty="0">
              <a:solidFill>
                <a:srgbClr val="002060"/>
              </a:solidFill>
              <a:latin typeface="Google Sans"/>
            </a:endParaRPr>
          </a:p>
        </p:txBody>
      </p:sp>
    </p:spTree>
    <p:extLst>
      <p:ext uri="{BB962C8B-B14F-4D97-AF65-F5344CB8AC3E}">
        <p14:creationId xmlns:p14="http://schemas.microsoft.com/office/powerpoint/2010/main" val="292689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120448" y="492486"/>
            <a:ext cx="6160431" cy="4784052"/>
          </a:xfrm>
        </p:spPr>
        <p:txBody>
          <a:bodyPr>
            <a:noAutofit/>
          </a:bodyPr>
          <a:lstStyle/>
          <a:p>
            <a:pPr marL="457200" indent="0" algn="just">
              <a:buNone/>
            </a:pPr>
            <a:r>
              <a:rPr lang="tr-TR"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Mesleki eğitimin faydaları şunlardır:</a:t>
            </a:r>
          </a:p>
          <a:p>
            <a:pPr marL="342900" lvl="0" indent="-342900" algn="just">
              <a:buFont typeface="Symbol" panose="05050102010706020507" pitchFamily="18" charset="2"/>
              <a:buChar char=""/>
            </a:pPr>
            <a:r>
              <a:rPr lang="tr-TR"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İş bulma şansını artırır.</a:t>
            </a:r>
          </a:p>
          <a:p>
            <a:pPr marL="342900" lvl="0" indent="-342900" algn="just">
              <a:buFont typeface="Symbol" panose="05050102010706020507" pitchFamily="18" charset="2"/>
              <a:buChar char=""/>
            </a:pPr>
            <a:r>
              <a:rPr lang="tr-TR"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Kariyer gelişimine katkı sağlar.</a:t>
            </a:r>
          </a:p>
          <a:p>
            <a:pPr marL="342900" lvl="0" indent="-342900" algn="just">
              <a:buFont typeface="Symbol" panose="05050102010706020507" pitchFamily="18" charset="2"/>
              <a:buChar char=""/>
            </a:pPr>
            <a:r>
              <a:rPr lang="tr-TR"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Kişisel gelişime katkı sağlar.</a:t>
            </a:r>
          </a:p>
          <a:p>
            <a:pPr marL="342900" lvl="0" indent="-342900" algn="just">
              <a:buFont typeface="Symbol" panose="05050102010706020507" pitchFamily="18" charset="2"/>
              <a:buChar char=""/>
            </a:pPr>
            <a:r>
              <a:rPr lang="tr-TR"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Gelir düzeyini artırır.</a:t>
            </a:r>
          </a:p>
          <a:p>
            <a:pPr marL="457200" indent="0" algn="just">
              <a:buNone/>
            </a:pPr>
            <a:r>
              <a:rPr lang="tr-TR"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Mesleki eğitim, farklı şekillerde verilebilir. </a:t>
            </a:r>
          </a:p>
          <a:p>
            <a:pPr marL="342900" lvl="0" indent="-342900" algn="just">
              <a:buFont typeface="Symbol" panose="05050102010706020507" pitchFamily="18" charset="2"/>
              <a:buChar char=""/>
            </a:pPr>
            <a:r>
              <a:rPr lang="tr-TR"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Mesleki ve teknik liseler</a:t>
            </a:r>
          </a:p>
          <a:p>
            <a:pPr marL="342900" lvl="0" indent="-342900" algn="just">
              <a:buFont typeface="Symbol" panose="05050102010706020507" pitchFamily="18" charset="2"/>
              <a:buChar char=""/>
            </a:pPr>
            <a:r>
              <a:rPr lang="tr-TR"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Mesleki eğitim merkezleri</a:t>
            </a:r>
          </a:p>
          <a:p>
            <a:pPr marL="342900" lvl="0" indent="-342900" algn="just">
              <a:buFont typeface="Symbol" panose="05050102010706020507" pitchFamily="18" charset="2"/>
              <a:buChar char=""/>
            </a:pPr>
            <a:r>
              <a:rPr lang="tr-TR"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İşyerlerinde verilen eğitimler</a:t>
            </a:r>
          </a:p>
          <a:p>
            <a:pPr marL="0" indent="0" algn="just">
              <a:buNone/>
            </a:pPr>
            <a:endParaRPr lang="tr-TR" sz="2400" dirty="0">
              <a:solidFill>
                <a:srgbClr val="002060"/>
              </a:solidFill>
              <a:latin typeface="Google Sans"/>
            </a:endParaRPr>
          </a:p>
        </p:txBody>
      </p:sp>
      <p:pic>
        <p:nvPicPr>
          <p:cNvPr id="2" name="Resim 1">
            <a:extLst>
              <a:ext uri="{FF2B5EF4-FFF2-40B4-BE49-F238E27FC236}">
                <a16:creationId xmlns:a16="http://schemas.microsoft.com/office/drawing/2014/main" id="{1E9CD715-6AFE-36DE-4A13-297FCCB21C20}"/>
              </a:ext>
            </a:extLst>
          </p:cNvPr>
          <p:cNvPicPr>
            <a:picLocks noChangeAspect="1"/>
          </p:cNvPicPr>
          <p:nvPr/>
        </p:nvPicPr>
        <p:blipFill>
          <a:blip r:embed="rId2"/>
          <a:stretch>
            <a:fillRect/>
          </a:stretch>
        </p:blipFill>
        <p:spPr>
          <a:xfrm>
            <a:off x="5969916" y="689073"/>
            <a:ext cx="6120004" cy="3882927"/>
          </a:xfrm>
          <a:prstGeom prst="rect">
            <a:avLst/>
          </a:prstGeom>
        </p:spPr>
      </p:pic>
    </p:spTree>
    <p:extLst>
      <p:ext uri="{BB962C8B-B14F-4D97-AF65-F5344CB8AC3E}">
        <p14:creationId xmlns:p14="http://schemas.microsoft.com/office/powerpoint/2010/main" val="4219166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483" y="1690688"/>
            <a:ext cx="9809748" cy="3181101"/>
          </a:xfrm>
        </p:spPr>
        <p:txBody>
          <a:bodyPr/>
          <a:lstStyle/>
          <a:p>
            <a:pPr marL="0" lvl="0" indent="0" algn="ctr">
              <a:buNone/>
            </a:pPr>
            <a:r>
              <a:rPr lang="tr-TR" b="1" dirty="0">
                <a:solidFill>
                  <a:schemeClr val="accent1"/>
                </a:solidFill>
                <a:latin typeface="Segoe UI" panose="020B0502040204020203" pitchFamily="34" charset="0"/>
                <a:cs typeface="Times New Roman" panose="02020603050405020304" pitchFamily="18" charset="0"/>
              </a:rPr>
              <a:t>2. Bir kentin mesleki eğitim konusunda en önemli sorunu nedir?</a:t>
            </a:r>
          </a:p>
          <a:p>
            <a:pPr marL="0" lvl="0" indent="0" algn="ctr">
              <a:buNone/>
            </a:pPr>
            <a:endParaRPr lang="tr-TR" b="1" dirty="0">
              <a:solidFill>
                <a:schemeClr val="accent1"/>
              </a:solidFill>
              <a:latin typeface="Segoe UI" panose="020B0502040204020203" pitchFamily="34" charset="0"/>
              <a:cs typeface="Times New Roman" panose="02020603050405020304" pitchFamily="18" charset="0"/>
            </a:endParaRPr>
          </a:p>
          <a:p>
            <a:pPr marL="0" indent="0" algn="ctr">
              <a:buNone/>
            </a:pPr>
            <a:endParaRPr lang="en-US" sz="1800" b="1" dirty="0"/>
          </a:p>
        </p:txBody>
      </p:sp>
      <p:sp>
        <p:nvSpPr>
          <p:cNvPr id="6" name="Unvan 1">
            <a:extLst>
              <a:ext uri="{FF2B5EF4-FFF2-40B4-BE49-F238E27FC236}">
                <a16:creationId xmlns:a16="http://schemas.microsoft.com/office/drawing/2014/main" id="{E9390791-26DE-AB46-667D-88DD586F591D}"/>
              </a:ext>
            </a:extLst>
          </p:cNvPr>
          <p:cNvSpPr>
            <a:spLocks noGrp="1"/>
          </p:cNvSpPr>
          <p:nvPr>
            <p:ph type="title"/>
          </p:nvPr>
        </p:nvSpPr>
        <p:spPr>
          <a:xfrm>
            <a:off x="838200" y="365125"/>
            <a:ext cx="10515600" cy="1325563"/>
          </a:xfrm>
        </p:spPr>
        <p:txBody>
          <a:bodyPr>
            <a:noAutofit/>
          </a:bodyPr>
          <a:lstStyle/>
          <a:p>
            <a:pPr lvl="0" algn="just"/>
            <a:r>
              <a:rPr lang="tr-TR" sz="3200" b="1" dirty="0">
                <a:solidFill>
                  <a:schemeClr val="accent1"/>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Mesleki Eğitime Etkileri</a:t>
            </a:r>
            <a:br>
              <a:rPr lang="tr-TR" sz="3200" dirty="0">
                <a:effectLst/>
                <a:latin typeface="Calibri" panose="020F0502020204030204" pitchFamily="34" charset="0"/>
                <a:ea typeface="Calibri" panose="020F0502020204030204" pitchFamily="34" charset="0"/>
                <a:cs typeface="Times New Roman" panose="02020603050405020304" pitchFamily="18" charset="0"/>
              </a:rPr>
            </a:b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Tree>
    <p:extLst>
      <p:ext uri="{BB962C8B-B14F-4D97-AF65-F5344CB8AC3E}">
        <p14:creationId xmlns:p14="http://schemas.microsoft.com/office/powerpoint/2010/main" val="26605138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65221" y="297613"/>
            <a:ext cx="10515600" cy="5525671"/>
          </a:xfrm>
        </p:spPr>
        <p:txBody>
          <a:bodyPr>
            <a:noAutofit/>
          </a:bodyPr>
          <a:lstStyle/>
          <a:p>
            <a:pPr marL="0" lvl="0" indent="0" algn="just">
              <a:buNone/>
            </a:pPr>
            <a:r>
              <a:rPr lang="tr-TR"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Bir kentin mesleki eğitim konusundaki en önemli sorunu, </a:t>
            </a:r>
            <a:r>
              <a:rPr lang="tr-TR"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kentin işgücü piyasasının ihtiyaçlarıyla </a:t>
            </a:r>
            <a:r>
              <a:rPr lang="tr-TR"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o kentte uygulanan mesleki eğitim programlarının </a:t>
            </a:r>
            <a:r>
              <a:rPr lang="tr-TR"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uyumsuzluğudur.</a:t>
            </a:r>
            <a:r>
              <a:rPr lang="tr-TR"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Bu uyumsuzluk, işverenlerin kalifiye çalışan bulmakta zorlanmasına ve bireylerin iş bulma şansının azalmasına neden olmaktadır. </a:t>
            </a:r>
          </a:p>
          <a:p>
            <a:pPr marL="0" lvl="0" indent="0" algn="just">
              <a:buNone/>
            </a:pPr>
            <a:r>
              <a:rPr lang="tr-TR"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Böylece hem öğrenci motivasyonu düşmekte hem sektörün beklentilerini karşılanamamaktadır dolayısıyla eğitimin verimliliği ve etkinliği tartışmalı hale gelmektedir.</a:t>
            </a:r>
          </a:p>
          <a:p>
            <a:pPr marL="0" indent="0" algn="just">
              <a:buNone/>
            </a:pPr>
            <a:endParaRPr lang="tr-TR" dirty="0">
              <a:solidFill>
                <a:srgbClr val="002060"/>
              </a:solidFill>
              <a:latin typeface="Google Sans"/>
            </a:endParaRPr>
          </a:p>
        </p:txBody>
      </p:sp>
    </p:spTree>
    <p:extLst>
      <p:ext uri="{BB962C8B-B14F-4D97-AF65-F5344CB8AC3E}">
        <p14:creationId xmlns:p14="http://schemas.microsoft.com/office/powerpoint/2010/main" val="708818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483" y="1690688"/>
            <a:ext cx="9809748" cy="3181101"/>
          </a:xfrm>
        </p:spPr>
        <p:txBody>
          <a:bodyPr/>
          <a:lstStyle/>
          <a:p>
            <a:pPr marL="0" lvl="0" indent="0" algn="ctr">
              <a:buNone/>
            </a:pPr>
            <a:r>
              <a:rPr lang="tr-TR" b="1" dirty="0">
                <a:solidFill>
                  <a:schemeClr val="accent1"/>
                </a:solidFill>
                <a:latin typeface="Segoe UI" panose="020B0502040204020203" pitchFamily="34" charset="0"/>
                <a:cs typeface="Times New Roman" panose="02020603050405020304" pitchFamily="18" charset="0"/>
              </a:rPr>
              <a:t>3.	Sizce bir kentin mesleki eğitimin politikasında en önemli aktörler, kurumlar nelerdir? </a:t>
            </a:r>
            <a:endParaRPr lang="tr-TR" dirty="0">
              <a:solidFill>
                <a:schemeClr val="accent1"/>
              </a:solidFill>
              <a:latin typeface="Segoe UI" panose="020B0502040204020203" pitchFamily="34" charset="0"/>
              <a:cs typeface="Times New Roman" panose="02020603050405020304" pitchFamily="18" charset="0"/>
            </a:endParaRPr>
          </a:p>
          <a:p>
            <a:pPr marL="0" indent="0" algn="ctr">
              <a:buNone/>
            </a:pPr>
            <a:endParaRPr lang="en-US" sz="1800" dirty="0"/>
          </a:p>
        </p:txBody>
      </p:sp>
      <p:sp>
        <p:nvSpPr>
          <p:cNvPr id="6" name="Unvan 1">
            <a:extLst>
              <a:ext uri="{FF2B5EF4-FFF2-40B4-BE49-F238E27FC236}">
                <a16:creationId xmlns:a16="http://schemas.microsoft.com/office/drawing/2014/main" id="{E9390791-26DE-AB46-667D-88DD586F591D}"/>
              </a:ext>
            </a:extLst>
          </p:cNvPr>
          <p:cNvSpPr>
            <a:spLocks noGrp="1"/>
          </p:cNvSpPr>
          <p:nvPr>
            <p:ph type="title"/>
          </p:nvPr>
        </p:nvSpPr>
        <p:spPr>
          <a:xfrm>
            <a:off x="838200" y="365125"/>
            <a:ext cx="10515600" cy="1325563"/>
          </a:xfrm>
        </p:spPr>
        <p:txBody>
          <a:bodyPr>
            <a:noAutofit/>
          </a:bodyPr>
          <a:lstStyle/>
          <a:p>
            <a:pPr lvl="0" algn="just"/>
            <a:r>
              <a:rPr lang="tr-TR" sz="3200" b="1" dirty="0">
                <a:solidFill>
                  <a:schemeClr val="accent1"/>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Mesleki Eğitime Etkileri</a:t>
            </a:r>
            <a:br>
              <a:rPr lang="tr-TR" sz="3200" dirty="0">
                <a:effectLst/>
                <a:latin typeface="Calibri" panose="020F0502020204030204" pitchFamily="34" charset="0"/>
                <a:ea typeface="Calibri" panose="020F0502020204030204" pitchFamily="34" charset="0"/>
                <a:cs typeface="Times New Roman" panose="02020603050405020304" pitchFamily="18" charset="0"/>
              </a:rPr>
            </a:b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Tree>
    <p:extLst>
      <p:ext uri="{BB962C8B-B14F-4D97-AF65-F5344CB8AC3E}">
        <p14:creationId xmlns:p14="http://schemas.microsoft.com/office/powerpoint/2010/main" val="32633315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199" y="365125"/>
            <a:ext cx="11133221" cy="1325563"/>
          </a:xfrm>
        </p:spPr>
        <p:txBody>
          <a:bodyPr>
            <a:noAutofit/>
          </a:bodyPr>
          <a:lstStyle/>
          <a:p>
            <a:r>
              <a:rPr lang="tr-TR" sz="3200" b="1" dirty="0">
                <a:solidFill>
                  <a:srgbClr val="FF0000"/>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Kent Ekonomisine Etkileri</a:t>
            </a: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
        <p:nvSpPr>
          <p:cNvPr id="3" name="Content Placeholder 2"/>
          <p:cNvSpPr>
            <a:spLocks noGrp="1"/>
          </p:cNvSpPr>
          <p:nvPr>
            <p:ph idx="1"/>
          </p:nvPr>
        </p:nvSpPr>
        <p:spPr>
          <a:xfrm>
            <a:off x="958515" y="1383630"/>
            <a:ext cx="10395286" cy="3181101"/>
          </a:xfrm>
        </p:spPr>
        <p:txBody>
          <a:bodyPr/>
          <a:lstStyle/>
          <a:p>
            <a:pPr marL="0" indent="0" algn="just">
              <a:buNone/>
            </a:pPr>
            <a:r>
              <a:rPr lang="tr-TR" b="1" dirty="0">
                <a:solidFill>
                  <a:srgbClr val="FF0000"/>
                </a:solidFill>
              </a:rPr>
              <a:t>1.</a:t>
            </a:r>
            <a:r>
              <a:rPr lang="tr-TR" dirty="0">
                <a:solidFill>
                  <a:srgbClr val="002060"/>
                </a:solidFill>
              </a:rPr>
              <a:t> Kent ekonomisi sözcüğünü duyduğunuzda, (</a:t>
            </a:r>
            <a:r>
              <a:rPr lang="tr-TR" dirty="0" err="1">
                <a:solidFill>
                  <a:srgbClr val="002060"/>
                </a:solidFill>
              </a:rPr>
              <a:t>Örn</a:t>
            </a:r>
            <a:r>
              <a:rPr lang="tr-TR" dirty="0">
                <a:solidFill>
                  <a:srgbClr val="002060"/>
                </a:solidFill>
              </a:rPr>
              <a:t>: Mersin’in Kent Ekonomisi) denildiğinde size ne anlam ifade ediyor? </a:t>
            </a:r>
          </a:p>
          <a:p>
            <a:pPr marL="0" indent="0" algn="just">
              <a:buNone/>
            </a:pPr>
            <a:r>
              <a:rPr lang="tr-TR" dirty="0">
                <a:solidFill>
                  <a:srgbClr val="002060"/>
                </a:solidFill>
              </a:rPr>
              <a:t>(Mekan, sektör, aktör örnekleri ile çeşitlendirilebilir.)</a:t>
            </a:r>
          </a:p>
          <a:p>
            <a:pPr marL="0" indent="0" algn="just">
              <a:buNone/>
            </a:pPr>
            <a:endParaRPr lang="en-US" sz="1800" dirty="0"/>
          </a:p>
        </p:txBody>
      </p:sp>
    </p:spTree>
    <p:extLst>
      <p:ext uri="{BB962C8B-B14F-4D97-AF65-F5344CB8AC3E}">
        <p14:creationId xmlns:p14="http://schemas.microsoft.com/office/powerpoint/2010/main" val="35719692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65221" y="297613"/>
            <a:ext cx="10515600" cy="5525671"/>
          </a:xfrm>
        </p:spPr>
        <p:txBody>
          <a:bodyPr>
            <a:noAutofit/>
          </a:bodyPr>
          <a:lstStyle/>
          <a:p>
            <a:pPr marL="0" lvl="0" indent="0" algn="just">
              <a:buNone/>
            </a:pPr>
            <a:r>
              <a:rPr lang="tr-TR"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Bir kentin mesleki eğitim politikasında en önemli aktörler ve kurumlar şunlardır:</a:t>
            </a:r>
          </a:p>
          <a:p>
            <a:pPr marL="342900" lvl="0" indent="-342900" algn="just">
              <a:buFont typeface="Symbol" panose="05050102010706020507" pitchFamily="18" charset="2"/>
              <a:buChar char=""/>
            </a:pPr>
            <a:r>
              <a:rPr lang="tr-TR"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Yerel yönetimler:</a:t>
            </a:r>
            <a:r>
              <a:rPr lang="tr-TR"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Yerel yönetimler, kentin mesleki eğitim politikasını belirleyen ve uygulayan en önemli aktörlerdir. Yerel yönetimler, mesleki eğitim veren kurumların </a:t>
            </a:r>
            <a:r>
              <a:rPr lang="tr-TR"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sayısını ve kalitesini artırmaya yönelik çalışmalar</a:t>
            </a:r>
            <a:r>
              <a:rPr lang="tr-TR"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yapabilir, iş dünyası ile işbirliği sağlayabilir ve </a:t>
            </a:r>
            <a:r>
              <a:rPr lang="tr-TR"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mesleki eğitim konusunda farkındalık artırıcı </a:t>
            </a:r>
            <a:r>
              <a:rPr lang="tr-TR"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çalışmalar yapabilir.</a:t>
            </a:r>
          </a:p>
          <a:p>
            <a:pPr marL="342900" lvl="0" indent="-342900" algn="just">
              <a:buFont typeface="Symbol" panose="05050102010706020507" pitchFamily="18" charset="2"/>
              <a:buChar char=""/>
            </a:pPr>
            <a:r>
              <a:rPr lang="tr-TR"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Milli Eğitim Bakanlığı:</a:t>
            </a:r>
            <a:r>
              <a:rPr lang="tr-TR"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Milli Eğitim Bakanlığı, mesleki eğitim alanındaki ulusal politikaları belirleyen ve uygulayan kurumdur. Milli Eğitim Bakanlığı, mesleki eğitim programlarını hazırlar, mesleki eğitim veren kurumları denetler ve mesleki eğitim alanındaki araştırma ve geliştirme çalışmalarını yürütür.</a:t>
            </a:r>
          </a:p>
          <a:p>
            <a:pPr marL="0" indent="0" algn="just">
              <a:buNone/>
            </a:pPr>
            <a:endParaRPr lang="tr-TR" sz="2400" dirty="0">
              <a:solidFill>
                <a:srgbClr val="002060"/>
              </a:solidFill>
              <a:latin typeface="Google Sans"/>
            </a:endParaRPr>
          </a:p>
        </p:txBody>
      </p:sp>
    </p:spTree>
    <p:extLst>
      <p:ext uri="{BB962C8B-B14F-4D97-AF65-F5344CB8AC3E}">
        <p14:creationId xmlns:p14="http://schemas.microsoft.com/office/powerpoint/2010/main" val="638939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81263" y="522203"/>
            <a:ext cx="10515600" cy="5525671"/>
          </a:xfrm>
        </p:spPr>
        <p:txBody>
          <a:bodyPr>
            <a:noAutofit/>
          </a:bodyPr>
          <a:lstStyle/>
          <a:p>
            <a:pPr marL="342900" lvl="0" indent="-342900" algn="just">
              <a:buFont typeface="Symbol" panose="05050102010706020507" pitchFamily="18" charset="2"/>
              <a:buChar char=""/>
            </a:pPr>
            <a:r>
              <a:rPr lang="tr-TR"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İş dünyası:</a:t>
            </a:r>
            <a:r>
              <a:rPr lang="tr-TR"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İş dünyası, mesleki eğitim alanındaki en önemli paydaşlardan biridir. İş dünyası, </a:t>
            </a:r>
            <a:r>
              <a:rPr lang="tr-TR" sz="24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mesleki eğitim programlarının iş dünyasının ihtiyaç duyduğu becerileri </a:t>
            </a:r>
            <a:r>
              <a:rPr lang="tr-TR"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karşılamasını sağlamak için mesleki eğitim kurumları ile işbirliği yapabilir.</a:t>
            </a:r>
          </a:p>
          <a:p>
            <a:pPr marL="342900" lvl="0" indent="-342900" algn="just">
              <a:buFont typeface="Symbol" panose="05050102010706020507" pitchFamily="18" charset="2"/>
              <a:buChar char=""/>
            </a:pPr>
            <a:r>
              <a:rPr lang="tr-TR"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Mesleki eğitim veren kurumlar:</a:t>
            </a:r>
            <a:r>
              <a:rPr lang="tr-TR"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Mesleki eğitim veren kurumlar, mesleki eğitimin verildiği kurumlardır. Bu kurumlar, </a:t>
            </a:r>
            <a:r>
              <a:rPr lang="tr-TR" sz="24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mesleki ve teknik liseler, mesleki eğitim merkezleri ve işyerlerinde verilen eğitimleri kapsar. </a:t>
            </a:r>
            <a:r>
              <a:rPr lang="tr-TR"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Mesleki eğitim veren kurumlar, işgücü piyasasının ihtiyaçlarına uygun mesleki eğitim programları sunmak ve nitelikli işgücü yetiştirmek için çaba göstermelidir.</a:t>
            </a:r>
          </a:p>
          <a:p>
            <a:pPr marL="342900" lvl="0" indent="-342900" algn="just">
              <a:buFont typeface="Symbol" panose="05050102010706020507" pitchFamily="18" charset="2"/>
              <a:buChar char=""/>
            </a:pPr>
            <a:r>
              <a:rPr lang="tr-TR"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Meslek Odaları:</a:t>
            </a:r>
            <a:r>
              <a:rPr lang="tr-TR"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Meslek odaları mesleğin </a:t>
            </a:r>
            <a:r>
              <a:rPr lang="tr-TR" sz="24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teknik ve etik bağlamda geliştirilmesi </a:t>
            </a:r>
            <a:r>
              <a:rPr lang="tr-TR"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sürekli iyileştirilmesi ekonomik bir faaliyet olarak mesleklerin sürdürülebilir kılınması için inisiyatif alan kanunla kurulan kuruluşlardır. Yerelde yapılacak iş birlikleri dünyada teknoloji ve taleplerin gittiği noktayı görmek ve mesleki eğitimin o doğrultuda ilerlemesini sağlamak adına çok faydalı katkılar sağlayabilir.</a:t>
            </a:r>
          </a:p>
          <a:p>
            <a:pPr marL="0" indent="0" algn="just">
              <a:buNone/>
            </a:pPr>
            <a:endParaRPr lang="tr-TR" sz="2400" dirty="0">
              <a:solidFill>
                <a:srgbClr val="002060"/>
              </a:solidFill>
              <a:latin typeface="Google Sans"/>
            </a:endParaRPr>
          </a:p>
        </p:txBody>
      </p:sp>
    </p:spTree>
    <p:extLst>
      <p:ext uri="{BB962C8B-B14F-4D97-AF65-F5344CB8AC3E}">
        <p14:creationId xmlns:p14="http://schemas.microsoft.com/office/powerpoint/2010/main" val="3094510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483" y="1690688"/>
            <a:ext cx="9809748" cy="3181101"/>
          </a:xfrm>
        </p:spPr>
        <p:txBody>
          <a:bodyPr/>
          <a:lstStyle/>
          <a:p>
            <a:pPr marL="0" lvl="0" indent="0" algn="ctr">
              <a:buNone/>
            </a:pPr>
            <a:r>
              <a:rPr lang="tr-TR" b="1" dirty="0">
                <a:solidFill>
                  <a:schemeClr val="accent1"/>
                </a:solidFill>
                <a:latin typeface="Segoe UI" panose="020B0502040204020203" pitchFamily="34" charset="0"/>
                <a:cs typeface="Times New Roman" panose="02020603050405020304" pitchFamily="18" charset="0"/>
              </a:rPr>
              <a:t>4.	Acil ve afet durumlarında mesleki eğitim kurumlarının rolleri nelerdir?</a:t>
            </a:r>
            <a:endParaRPr lang="en-US" sz="1800" dirty="0"/>
          </a:p>
        </p:txBody>
      </p:sp>
      <p:sp>
        <p:nvSpPr>
          <p:cNvPr id="6" name="Unvan 1">
            <a:extLst>
              <a:ext uri="{FF2B5EF4-FFF2-40B4-BE49-F238E27FC236}">
                <a16:creationId xmlns:a16="http://schemas.microsoft.com/office/drawing/2014/main" id="{E9390791-26DE-AB46-667D-88DD586F591D}"/>
              </a:ext>
            </a:extLst>
          </p:cNvPr>
          <p:cNvSpPr>
            <a:spLocks noGrp="1"/>
          </p:cNvSpPr>
          <p:nvPr>
            <p:ph type="title"/>
          </p:nvPr>
        </p:nvSpPr>
        <p:spPr>
          <a:xfrm>
            <a:off x="838200" y="365125"/>
            <a:ext cx="10515600" cy="1325563"/>
          </a:xfrm>
        </p:spPr>
        <p:txBody>
          <a:bodyPr>
            <a:noAutofit/>
          </a:bodyPr>
          <a:lstStyle/>
          <a:p>
            <a:pPr lvl="0" algn="just"/>
            <a:r>
              <a:rPr lang="tr-TR" sz="3200" b="1" dirty="0">
                <a:solidFill>
                  <a:schemeClr val="accent1"/>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Mesleki Eğitime Etkileri</a:t>
            </a:r>
            <a:br>
              <a:rPr lang="tr-TR" sz="3200" dirty="0">
                <a:effectLst/>
                <a:latin typeface="Calibri" panose="020F0502020204030204" pitchFamily="34" charset="0"/>
                <a:ea typeface="Calibri" panose="020F0502020204030204" pitchFamily="34" charset="0"/>
                <a:cs typeface="Times New Roman" panose="02020603050405020304" pitchFamily="18" charset="0"/>
              </a:rPr>
            </a:b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Tree>
    <p:extLst>
      <p:ext uri="{BB962C8B-B14F-4D97-AF65-F5344CB8AC3E}">
        <p14:creationId xmlns:p14="http://schemas.microsoft.com/office/powerpoint/2010/main" val="658883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81263" y="522203"/>
            <a:ext cx="10515600" cy="5525671"/>
          </a:xfrm>
        </p:spPr>
        <p:txBody>
          <a:bodyPr>
            <a:noAutofit/>
          </a:bodyPr>
          <a:lstStyle/>
          <a:p>
            <a:pPr marL="0" indent="0" algn="just">
              <a:buNone/>
            </a:pPr>
            <a:r>
              <a:rPr lang="tr-TR" dirty="0">
                <a:solidFill>
                  <a:srgbClr val="002060"/>
                </a:solidFill>
                <a:latin typeface="Google Sans"/>
              </a:rPr>
              <a:t>Acil ve afet durumlarında mesleki eğitim kurumlarının rolleri oldukça önemlidir. Bazı temel roller şunlardır:</a:t>
            </a:r>
          </a:p>
          <a:p>
            <a:pPr marL="0" indent="0" algn="just">
              <a:buNone/>
            </a:pPr>
            <a:r>
              <a:rPr lang="tr-TR" dirty="0">
                <a:solidFill>
                  <a:srgbClr val="002060"/>
                </a:solidFill>
                <a:latin typeface="Google Sans"/>
              </a:rPr>
              <a:t>•	</a:t>
            </a:r>
            <a:r>
              <a:rPr lang="tr-TR" b="1" dirty="0">
                <a:solidFill>
                  <a:srgbClr val="002060"/>
                </a:solidFill>
                <a:latin typeface="Google Sans"/>
              </a:rPr>
              <a:t>Eğitim ve Hazırlık Programları: </a:t>
            </a:r>
            <a:r>
              <a:rPr lang="tr-TR" dirty="0">
                <a:solidFill>
                  <a:srgbClr val="002060"/>
                </a:solidFill>
                <a:latin typeface="Google Sans"/>
              </a:rPr>
              <a:t>Mesleki eğitim kurumları, afetlere hazırlık konusunda eğitim ve programlar düzenleyebilirler. Acil durumlar için planlar geliştirir, öğrencileri ve personeli bu konularda bilinçlendirir ve eğitirler.</a:t>
            </a:r>
          </a:p>
          <a:p>
            <a:pPr marL="0" indent="0" algn="just">
              <a:buNone/>
            </a:pPr>
            <a:r>
              <a:rPr lang="tr-TR" dirty="0">
                <a:solidFill>
                  <a:srgbClr val="002060"/>
                </a:solidFill>
                <a:latin typeface="Google Sans"/>
              </a:rPr>
              <a:t>•	</a:t>
            </a:r>
            <a:r>
              <a:rPr lang="tr-TR" b="1" dirty="0">
                <a:solidFill>
                  <a:srgbClr val="002060"/>
                </a:solidFill>
                <a:latin typeface="Google Sans"/>
              </a:rPr>
              <a:t>İlk Yardım Eğitimi: </a:t>
            </a:r>
            <a:r>
              <a:rPr lang="tr-TR" dirty="0">
                <a:solidFill>
                  <a:srgbClr val="002060"/>
                </a:solidFill>
                <a:latin typeface="Google Sans"/>
              </a:rPr>
              <a:t>Afetlerde ilk yardım bilgisinin hayati önemi vardır. Mesleki eğitim kurumları, öğrencilere ve personeline ilk yardım eğitimi sunarak afet durumlarında temel sağlık hizmetlerini sağlama konusunda yardımcı olabilirler. Halihazırda verilen iş sağlığı ve güvenliği eğitimleri bu yönde daha da zenginleştirilebilir.</a:t>
            </a:r>
          </a:p>
          <a:p>
            <a:pPr marL="0" indent="0" algn="just">
              <a:buNone/>
            </a:pPr>
            <a:endParaRPr lang="tr-TR" dirty="0">
              <a:solidFill>
                <a:srgbClr val="002060"/>
              </a:solidFill>
              <a:latin typeface="Google Sans"/>
            </a:endParaRPr>
          </a:p>
        </p:txBody>
      </p:sp>
    </p:spTree>
    <p:extLst>
      <p:ext uri="{BB962C8B-B14F-4D97-AF65-F5344CB8AC3E}">
        <p14:creationId xmlns:p14="http://schemas.microsoft.com/office/powerpoint/2010/main" val="1914739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81263" y="522203"/>
            <a:ext cx="10515600" cy="5525671"/>
          </a:xfrm>
        </p:spPr>
        <p:txBody>
          <a:bodyPr>
            <a:noAutofit/>
          </a:bodyPr>
          <a:lstStyle/>
          <a:p>
            <a:pPr marL="0" indent="0" algn="just">
              <a:buNone/>
            </a:pPr>
            <a:r>
              <a:rPr lang="tr-TR" dirty="0">
                <a:solidFill>
                  <a:srgbClr val="002060"/>
                </a:solidFill>
                <a:latin typeface="Google Sans"/>
              </a:rPr>
              <a:t>•	</a:t>
            </a:r>
            <a:r>
              <a:rPr lang="tr-TR" b="1" dirty="0">
                <a:solidFill>
                  <a:srgbClr val="002060"/>
                </a:solidFill>
                <a:latin typeface="Google Sans"/>
              </a:rPr>
              <a:t>Kriz Yönetimi ve Acil Durum Planları: </a:t>
            </a:r>
            <a:r>
              <a:rPr lang="tr-TR" dirty="0">
                <a:solidFill>
                  <a:srgbClr val="002060"/>
                </a:solidFill>
                <a:latin typeface="Google Sans"/>
              </a:rPr>
              <a:t>Okullar, öğrencilerin, personelin ve hatta toplumun genel olarak afet durumlarında nasıl davranmaları gerektiği konusunda kriz yönetimi ve acil durum planları geliştirebilirler. Bu planlar, deprem, yangın gibi acil durumlarda güvenli tahliye prosedürlerini ve iletişim protokollerini içerebilir.</a:t>
            </a:r>
          </a:p>
          <a:p>
            <a:pPr marL="0" indent="0" algn="just">
              <a:buNone/>
            </a:pPr>
            <a:r>
              <a:rPr lang="tr-TR" dirty="0">
                <a:solidFill>
                  <a:srgbClr val="002060"/>
                </a:solidFill>
                <a:latin typeface="Google Sans"/>
              </a:rPr>
              <a:t>•	</a:t>
            </a:r>
            <a:r>
              <a:rPr lang="tr-TR" b="1" dirty="0">
                <a:solidFill>
                  <a:srgbClr val="002060"/>
                </a:solidFill>
                <a:latin typeface="Google Sans"/>
              </a:rPr>
              <a:t>Altyapı ve Kaynak Sağlama: </a:t>
            </a:r>
            <a:r>
              <a:rPr lang="tr-TR" dirty="0">
                <a:solidFill>
                  <a:srgbClr val="002060"/>
                </a:solidFill>
                <a:latin typeface="Google Sans"/>
              </a:rPr>
              <a:t>Bazı mesleki eğitim kurumları, afet durumlarında kullanılmak üzere özel ekipmanlar, tıbbi malzemeler veya diğer kaynakları sağlama konusunda rol alabilirler. Bu kaynaklar, afet sonrası yardım ve destek süreçlerinde önemli olabilir.</a:t>
            </a:r>
          </a:p>
          <a:p>
            <a:pPr marL="0" indent="0" algn="just">
              <a:buNone/>
            </a:pPr>
            <a:endParaRPr lang="tr-TR" dirty="0">
              <a:solidFill>
                <a:srgbClr val="002060"/>
              </a:solidFill>
              <a:latin typeface="Google Sans"/>
            </a:endParaRPr>
          </a:p>
        </p:txBody>
      </p:sp>
    </p:spTree>
    <p:extLst>
      <p:ext uri="{BB962C8B-B14F-4D97-AF65-F5344CB8AC3E}">
        <p14:creationId xmlns:p14="http://schemas.microsoft.com/office/powerpoint/2010/main" val="1219494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81263" y="522203"/>
            <a:ext cx="10941242" cy="5525671"/>
          </a:xfrm>
        </p:spPr>
        <p:txBody>
          <a:bodyPr>
            <a:noAutofit/>
          </a:bodyPr>
          <a:lstStyle/>
          <a:p>
            <a:pPr marL="0" indent="0" algn="just">
              <a:buNone/>
            </a:pPr>
            <a:r>
              <a:rPr lang="tr-TR" dirty="0">
                <a:solidFill>
                  <a:srgbClr val="002060"/>
                </a:solidFill>
                <a:latin typeface="Google Sans"/>
              </a:rPr>
              <a:t>•	</a:t>
            </a:r>
            <a:r>
              <a:rPr lang="tr-TR" b="1" dirty="0">
                <a:solidFill>
                  <a:srgbClr val="002060"/>
                </a:solidFill>
                <a:latin typeface="Google Sans"/>
              </a:rPr>
              <a:t>Toplum Katılımı ve Destek: </a:t>
            </a:r>
            <a:r>
              <a:rPr lang="tr-TR" dirty="0">
                <a:solidFill>
                  <a:srgbClr val="002060"/>
                </a:solidFill>
                <a:latin typeface="Google Sans"/>
              </a:rPr>
              <a:t>Mesleki eğitim kurumları, afetler sonrası topluma yönelik yardım ve destek faaliyetlerine katılabilirler. </a:t>
            </a:r>
            <a:r>
              <a:rPr lang="tr-TR" b="1" i="1" dirty="0">
                <a:solidFill>
                  <a:srgbClr val="002060"/>
                </a:solidFill>
                <a:latin typeface="Google Sans"/>
              </a:rPr>
              <a:t>Öğrenciler ve personel, gönüllü çalışmalarla </a:t>
            </a:r>
            <a:r>
              <a:rPr lang="tr-TR" dirty="0">
                <a:solidFill>
                  <a:srgbClr val="002060"/>
                </a:solidFill>
                <a:latin typeface="Google Sans"/>
              </a:rPr>
              <a:t>afetzedelere yardım edebilir veya topluma destek olabilirler.</a:t>
            </a:r>
          </a:p>
          <a:p>
            <a:pPr marL="0" indent="0" algn="just">
              <a:buNone/>
            </a:pPr>
            <a:r>
              <a:rPr lang="tr-TR" dirty="0">
                <a:solidFill>
                  <a:srgbClr val="002060"/>
                </a:solidFill>
                <a:latin typeface="Google Sans"/>
              </a:rPr>
              <a:t>Bu roller, mesleki eğitim kurumlarının acil durumlarda toplumun ihtiyaçlarına </a:t>
            </a:r>
            <a:r>
              <a:rPr lang="tr-TR" b="1" i="1" dirty="0">
                <a:solidFill>
                  <a:srgbClr val="002060"/>
                </a:solidFill>
                <a:latin typeface="Google Sans"/>
              </a:rPr>
              <a:t>hızlı ve etkili bir şekilde cevap verebilmesini </a:t>
            </a:r>
            <a:r>
              <a:rPr lang="tr-TR" dirty="0">
                <a:solidFill>
                  <a:srgbClr val="002060"/>
                </a:solidFill>
                <a:latin typeface="Google Sans"/>
              </a:rPr>
              <a:t>sağlar. Bu kurumlar, öğrencilere sadece mesleki beceriler değil, aynı zamanda </a:t>
            </a:r>
            <a:r>
              <a:rPr lang="tr-TR" b="1" i="1" dirty="0">
                <a:solidFill>
                  <a:srgbClr val="002060"/>
                </a:solidFill>
                <a:latin typeface="Google Sans"/>
              </a:rPr>
              <a:t>afet durumlarında nasıl hareket etmeleri gerektiği konusunda </a:t>
            </a:r>
            <a:r>
              <a:rPr lang="tr-TR" dirty="0">
                <a:solidFill>
                  <a:srgbClr val="002060"/>
                </a:solidFill>
                <a:latin typeface="Google Sans"/>
              </a:rPr>
              <a:t>da önemli bir eğitim sunabilirler.</a:t>
            </a:r>
          </a:p>
          <a:p>
            <a:pPr marL="0" indent="0" algn="just">
              <a:buNone/>
            </a:pPr>
            <a:endParaRPr lang="tr-TR" dirty="0">
              <a:solidFill>
                <a:srgbClr val="002060"/>
              </a:solidFill>
              <a:latin typeface="Google Sans"/>
            </a:endParaRPr>
          </a:p>
        </p:txBody>
      </p:sp>
    </p:spTree>
    <p:extLst>
      <p:ext uri="{BB962C8B-B14F-4D97-AF65-F5344CB8AC3E}">
        <p14:creationId xmlns:p14="http://schemas.microsoft.com/office/powerpoint/2010/main" val="2614457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E4E5C35-FEED-882F-E69C-1D66B76F5420}"/>
              </a:ext>
            </a:extLst>
          </p:cNvPr>
          <p:cNvSpPr txBox="1"/>
          <p:nvPr/>
        </p:nvSpPr>
        <p:spPr>
          <a:xfrm>
            <a:off x="1524000" y="433137"/>
            <a:ext cx="9144000" cy="5071388"/>
          </a:xfrm>
          <a:prstGeom prst="rect">
            <a:avLst/>
          </a:prstGeom>
          <a:noFill/>
        </p:spPr>
        <p:txBody>
          <a:bodyPr wrap="square">
            <a:spAutoFit/>
          </a:bodyPr>
          <a:lstStyle/>
          <a:p>
            <a:pPr algn="just">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6 Şubat 2023 yılında Ülkemizde meydana gelen deprem felaketi sonrası, </a:t>
            </a:r>
            <a:r>
              <a:rPr lang="tr-TR" sz="1800" dirty="0">
                <a:solidFill>
                  <a:srgbClr val="212529"/>
                </a:solidFill>
                <a:effectLst/>
                <a:latin typeface="MyriadPro"/>
                <a:ea typeface="Calibri" panose="020F0502020204030204" pitchFamily="34" charset="0"/>
                <a:cs typeface="Times New Roman" panose="02020603050405020304" pitchFamily="18" charset="0"/>
              </a:rPr>
              <a:t>Milli Eğitim Bakanlığı Mesleki ve Teknik Eğitim Genel Müdürlüğü İzleme, Değerlendirme ve Kalite Geliştirme Daire Başkanı Sayın Mahmut Birol </a:t>
            </a:r>
            <a:r>
              <a:rPr lang="tr-TR" sz="1800" dirty="0" err="1">
                <a:solidFill>
                  <a:srgbClr val="212529"/>
                </a:solidFill>
                <a:effectLst/>
                <a:latin typeface="MyriadPro"/>
                <a:ea typeface="Calibri" panose="020F0502020204030204" pitchFamily="34" charset="0"/>
                <a:cs typeface="Times New Roman" panose="02020603050405020304" pitchFamily="18" charset="0"/>
              </a:rPr>
              <a:t>GEZER’in</a:t>
            </a:r>
            <a:r>
              <a:rPr lang="tr-TR" sz="1800" dirty="0">
                <a:solidFill>
                  <a:srgbClr val="212529"/>
                </a:solidFill>
                <a:effectLst/>
                <a:latin typeface="MyriadPro"/>
                <a:ea typeface="Calibri" panose="020F0502020204030204" pitchFamily="34" charset="0"/>
                <a:cs typeface="Times New Roman" panose="02020603050405020304" pitchFamily="18" charset="0"/>
              </a:rPr>
              <a:t> talimatları ile deprem bölgesinde kullanılmak üzere Prefabrik Sınıf, Çadır İçi Soba, Çadır Dışı Soba ve baca şapkası okulumuz atölyelerinde imal edilerek deprem bölgesine sevk edilmiştir.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tr-TR" sz="1800" dirty="0">
                <a:solidFill>
                  <a:srgbClr val="212529"/>
                </a:solidFill>
                <a:effectLst/>
                <a:latin typeface="MyriadPro"/>
                <a:ea typeface="Calibri" panose="020F0502020204030204" pitchFamily="34" charset="0"/>
                <a:cs typeface="Times New Roman" panose="02020603050405020304" pitchFamily="18" charset="0"/>
              </a:rPr>
              <a:t>Prefabrik Sınıf                                 10 Adet</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tr-TR" sz="1800" dirty="0">
                <a:solidFill>
                  <a:srgbClr val="212529"/>
                </a:solidFill>
                <a:effectLst/>
                <a:latin typeface="MyriadPro"/>
                <a:ea typeface="Calibri" panose="020F0502020204030204" pitchFamily="34" charset="0"/>
                <a:cs typeface="Times New Roman" panose="02020603050405020304" pitchFamily="18" charset="0"/>
              </a:rPr>
              <a:t>Çadır İçi Soba                                   50 Adet</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tr-TR" sz="1800" dirty="0">
                <a:solidFill>
                  <a:srgbClr val="212529"/>
                </a:solidFill>
                <a:effectLst/>
                <a:latin typeface="MyriadPro"/>
                <a:ea typeface="Calibri" panose="020F0502020204030204" pitchFamily="34" charset="0"/>
                <a:cs typeface="Times New Roman" panose="02020603050405020304" pitchFamily="18" charset="0"/>
              </a:rPr>
              <a:t>Çadır Dışı Soba                                22 Adet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Baca Şapkası                            1000 Adet</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                                                                                               Ömer YİĞİT</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                                                                                              Okul Müdürü</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4689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B1276E5-BEDB-E1D7-2922-3C75A2EA0E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08" y="359056"/>
            <a:ext cx="3585482" cy="3457826"/>
          </a:xfrm>
          <a:prstGeom prst="rect">
            <a:avLst/>
          </a:prstGeom>
        </p:spPr>
      </p:pic>
      <p:pic>
        <p:nvPicPr>
          <p:cNvPr id="4" name="Resim 3">
            <a:extLst>
              <a:ext uri="{FF2B5EF4-FFF2-40B4-BE49-F238E27FC236}">
                <a16:creationId xmlns:a16="http://schemas.microsoft.com/office/drawing/2014/main" id="{BC35FD66-7EC6-C24A-19E7-A8BC04227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065" y="314593"/>
            <a:ext cx="4147820" cy="3583637"/>
          </a:xfrm>
          <a:prstGeom prst="rect">
            <a:avLst/>
          </a:prstGeom>
        </p:spPr>
      </p:pic>
      <p:pic>
        <p:nvPicPr>
          <p:cNvPr id="5" name="Resim 4">
            <a:extLst>
              <a:ext uri="{FF2B5EF4-FFF2-40B4-BE49-F238E27FC236}">
                <a16:creationId xmlns:a16="http://schemas.microsoft.com/office/drawing/2014/main" id="{8CEAF1FB-B5E6-9ABA-9AB6-F1BEF2BEE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7031" y="184871"/>
            <a:ext cx="3262541" cy="3713359"/>
          </a:xfrm>
          <a:prstGeom prst="rect">
            <a:avLst/>
          </a:prstGeom>
        </p:spPr>
      </p:pic>
    </p:spTree>
    <p:extLst>
      <p:ext uri="{BB962C8B-B14F-4D97-AF65-F5344CB8AC3E}">
        <p14:creationId xmlns:p14="http://schemas.microsoft.com/office/powerpoint/2010/main" val="1648712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48D1221-CAA6-FD18-E136-6C10E6E3B0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699" y="358506"/>
            <a:ext cx="4564647" cy="4247373"/>
          </a:xfrm>
          <a:prstGeom prst="rect">
            <a:avLst/>
          </a:prstGeom>
        </p:spPr>
      </p:pic>
      <p:pic>
        <p:nvPicPr>
          <p:cNvPr id="6" name="Resim 5">
            <a:extLst>
              <a:ext uri="{FF2B5EF4-FFF2-40B4-BE49-F238E27FC236}">
                <a16:creationId xmlns:a16="http://schemas.microsoft.com/office/drawing/2014/main" id="{1893AFD2-C313-CB7B-B5B5-F6E86B2BE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8391" y="358505"/>
            <a:ext cx="5834689" cy="4247374"/>
          </a:xfrm>
          <a:prstGeom prst="rect">
            <a:avLst/>
          </a:prstGeom>
        </p:spPr>
      </p:pic>
    </p:spTree>
    <p:extLst>
      <p:ext uri="{BB962C8B-B14F-4D97-AF65-F5344CB8AC3E}">
        <p14:creationId xmlns:p14="http://schemas.microsoft.com/office/powerpoint/2010/main" val="1612861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B79BF7A3-314A-0E2C-C02A-D696D7DEFC4E}"/>
              </a:ext>
            </a:extLst>
          </p:cNvPr>
          <p:cNvPicPr>
            <a:picLocks noChangeAspect="1"/>
          </p:cNvPicPr>
          <p:nvPr/>
        </p:nvPicPr>
        <p:blipFill>
          <a:blip r:embed="rId2"/>
          <a:stretch>
            <a:fillRect/>
          </a:stretch>
        </p:blipFill>
        <p:spPr>
          <a:xfrm>
            <a:off x="0" y="0"/>
            <a:ext cx="5325218" cy="5449060"/>
          </a:xfrm>
          <a:prstGeom prst="rect">
            <a:avLst/>
          </a:prstGeom>
        </p:spPr>
      </p:pic>
      <p:sp>
        <p:nvSpPr>
          <p:cNvPr id="9" name="Metin kutusu 8">
            <a:extLst>
              <a:ext uri="{FF2B5EF4-FFF2-40B4-BE49-F238E27FC236}">
                <a16:creationId xmlns:a16="http://schemas.microsoft.com/office/drawing/2014/main" id="{D32ED9DA-7804-6BAD-E6FA-88D7B487C0D1}"/>
              </a:ext>
            </a:extLst>
          </p:cNvPr>
          <p:cNvSpPr txBox="1"/>
          <p:nvPr/>
        </p:nvSpPr>
        <p:spPr>
          <a:xfrm>
            <a:off x="5419549" y="0"/>
            <a:ext cx="6385810" cy="2246769"/>
          </a:xfrm>
          <a:prstGeom prst="rect">
            <a:avLst/>
          </a:prstGeom>
          <a:noFill/>
        </p:spPr>
        <p:txBody>
          <a:bodyPr wrap="square">
            <a:spAutoFit/>
          </a:bodyPr>
          <a:lstStyle/>
          <a:p>
            <a:pPr algn="just"/>
            <a:r>
              <a:rPr lang="tr-TR" sz="2000" dirty="0"/>
              <a:t>Bakanlığımızca, deprem bölgesinde eğitim öğretim faaliyetlerinin sürdürülebilmesi için eğitim öğretim yapılması uygun hasarsız okullarımızın fiziki şartlarının iyileştirilmesi, iş sağlığı ve güvenliği bakımından kontrolü, risk ve tehlike analizi, basit arızaların giderilmesi ve giderilemeyen arızaların etüt edilmesi hususlarında çalışmaların yapılması planlanmaktadır</a:t>
            </a:r>
          </a:p>
        </p:txBody>
      </p:sp>
      <p:sp>
        <p:nvSpPr>
          <p:cNvPr id="11" name="Metin kutusu 10">
            <a:extLst>
              <a:ext uri="{FF2B5EF4-FFF2-40B4-BE49-F238E27FC236}">
                <a16:creationId xmlns:a16="http://schemas.microsoft.com/office/drawing/2014/main" id="{45DFBFCA-E06F-1B16-F785-51401BC41BD3}"/>
              </a:ext>
            </a:extLst>
          </p:cNvPr>
          <p:cNvSpPr txBox="1"/>
          <p:nvPr/>
        </p:nvSpPr>
        <p:spPr>
          <a:xfrm>
            <a:off x="5419549" y="2246769"/>
            <a:ext cx="6093500" cy="3477875"/>
          </a:xfrm>
          <a:prstGeom prst="rect">
            <a:avLst/>
          </a:prstGeom>
          <a:noFill/>
        </p:spPr>
        <p:txBody>
          <a:bodyPr wrap="square">
            <a:spAutoFit/>
          </a:bodyPr>
          <a:lstStyle/>
          <a:p>
            <a:pPr algn="just"/>
            <a:r>
              <a:rPr lang="tr-TR" sz="2000" dirty="0" err="1"/>
              <a:t>Ek'te</a:t>
            </a:r>
            <a:r>
              <a:rPr lang="tr-TR" sz="2000" dirty="0"/>
              <a:t> yer alan tabloda belirtilen iller ile koordineli bir biçimde oluşturulacak ekiplerin içerisinde yer alacak takımların </a:t>
            </a:r>
            <a:r>
              <a:rPr lang="tr-TR" sz="2000" b="1" dirty="0"/>
              <a:t>(sıhhi tesisatçı 2, makine/metal 1, elektrik 1, mobilya 1)</a:t>
            </a:r>
            <a:r>
              <a:rPr lang="tr-TR" sz="2000" dirty="0"/>
              <a:t> oluşturulması ve yürütülecek operasyonel faaliyetlerin Bakanlığımızca koordine edilerek merkezi izleme yapılmasının uygun olacağı değerlendirilmektedir. Bu itibarla, il millî eğitim müdürlüğünce bölgeye görevlendirilecek </a:t>
            </a:r>
            <a:r>
              <a:rPr lang="tr-TR" sz="2000" b="1" dirty="0"/>
              <a:t>yetkin teknik personelin belirlenmesi, ihtiyaç duyulan; araç, gereç ve teknik ekipmanın temin edilmesi, valilik makam onayı </a:t>
            </a:r>
            <a:r>
              <a:rPr lang="tr-TR" sz="2000" dirty="0"/>
              <a:t>ile görevlendirilmenin yapılması</a:t>
            </a:r>
          </a:p>
        </p:txBody>
      </p:sp>
    </p:spTree>
    <p:extLst>
      <p:ext uri="{BB962C8B-B14F-4D97-AF65-F5344CB8AC3E}">
        <p14:creationId xmlns:p14="http://schemas.microsoft.com/office/powerpoint/2010/main" val="1081568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221" y="417931"/>
            <a:ext cx="10515600" cy="4351338"/>
          </a:xfrm>
        </p:spPr>
        <p:txBody>
          <a:bodyPr>
            <a:normAutofit fontScale="92500" lnSpcReduction="20000"/>
          </a:bodyPr>
          <a:lstStyle/>
          <a:p>
            <a:pPr marL="0" indent="0" algn="just">
              <a:buNone/>
            </a:pPr>
            <a:r>
              <a:rPr lang="tr-TR" dirty="0">
                <a:solidFill>
                  <a:srgbClr val="002060"/>
                </a:solidFill>
              </a:rPr>
              <a:t>Kent ekonomisi, kentlerin ekonomik yapısı ve işleyişi ile ilgilenir. Kent ekonomisini etkileyen faktörler arasında, </a:t>
            </a:r>
            <a:r>
              <a:rPr lang="tr-TR" b="1" dirty="0">
                <a:solidFill>
                  <a:srgbClr val="002060"/>
                </a:solidFill>
              </a:rPr>
              <a:t>kentin nüfusu, işgücü, altyapısı, doğal kaynakları, konumu ve küresel ekonomik koşullar </a:t>
            </a:r>
            <a:r>
              <a:rPr lang="tr-TR" dirty="0">
                <a:solidFill>
                  <a:srgbClr val="002060"/>
                </a:solidFill>
              </a:rPr>
              <a:t>yer alır.</a:t>
            </a:r>
          </a:p>
          <a:p>
            <a:pPr marL="0" indent="0" algn="just">
              <a:buNone/>
            </a:pPr>
            <a:r>
              <a:rPr lang="tr-TR" dirty="0">
                <a:solidFill>
                  <a:srgbClr val="002060"/>
                </a:solidFill>
              </a:rPr>
              <a:t>Kent ekonomisinin temel unsurları şunlardır:</a:t>
            </a:r>
          </a:p>
          <a:p>
            <a:pPr algn="just">
              <a:buFont typeface="Arial" panose="020B0604020202020204" pitchFamily="34" charset="0"/>
              <a:buChar char="•"/>
            </a:pPr>
            <a:r>
              <a:rPr lang="tr-TR" b="1" dirty="0">
                <a:solidFill>
                  <a:srgbClr val="002060"/>
                </a:solidFill>
              </a:rPr>
              <a:t>Üretim: </a:t>
            </a:r>
            <a:r>
              <a:rPr lang="tr-TR" dirty="0">
                <a:solidFill>
                  <a:srgbClr val="002060"/>
                </a:solidFill>
              </a:rPr>
              <a:t>Kentlerde üretilen mal ve hizmetler, kent ekonomisinin temelini oluşturur. Kentlerde üretilen mal ve hizmetler, kentin dış dünya ile olan ticaretini ve kentsel kalkınmayı sağlar.</a:t>
            </a:r>
          </a:p>
          <a:p>
            <a:pPr algn="just">
              <a:buFont typeface="Arial" panose="020B0604020202020204" pitchFamily="34" charset="0"/>
              <a:buChar char="•"/>
            </a:pPr>
            <a:r>
              <a:rPr lang="tr-TR" b="1" dirty="0">
                <a:solidFill>
                  <a:srgbClr val="002060"/>
                </a:solidFill>
              </a:rPr>
              <a:t>Tüketim:</a:t>
            </a:r>
            <a:r>
              <a:rPr lang="tr-TR" dirty="0">
                <a:solidFill>
                  <a:srgbClr val="002060"/>
                </a:solidFill>
              </a:rPr>
              <a:t> Kentlerde üretilen mal ve hizmetler, kentte yaşayan insanlar tarafından tüketilir. Tüketim, kent ekonomisinin can damarıdır ve kentsel refahı etkiler.</a:t>
            </a:r>
          </a:p>
          <a:p>
            <a:pPr algn="just">
              <a:buFont typeface="Arial" panose="020B0604020202020204" pitchFamily="34" charset="0"/>
              <a:buChar char="•"/>
            </a:pPr>
            <a:r>
              <a:rPr lang="tr-TR" b="1" dirty="0">
                <a:solidFill>
                  <a:srgbClr val="002060"/>
                </a:solidFill>
              </a:rPr>
              <a:t>Dağıtım: </a:t>
            </a:r>
            <a:r>
              <a:rPr lang="tr-TR" dirty="0">
                <a:solidFill>
                  <a:srgbClr val="002060"/>
                </a:solidFill>
              </a:rPr>
              <a:t>Kentlerde üretilen mal ve hizmetler, kent içinde ve dışında dağıtılır. Dağıtım, kent ekonomisinin verimliliğini ve etkinliğini etkiler.</a:t>
            </a:r>
          </a:p>
          <a:p>
            <a:pPr marL="0" indent="0" algn="just">
              <a:buNone/>
            </a:pPr>
            <a:endParaRPr lang="en-US" sz="2000" dirty="0"/>
          </a:p>
        </p:txBody>
      </p:sp>
    </p:spTree>
    <p:extLst>
      <p:ext uri="{BB962C8B-B14F-4D97-AF65-F5344CB8AC3E}">
        <p14:creationId xmlns:p14="http://schemas.microsoft.com/office/powerpoint/2010/main" val="3313842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D8100D9-FEAE-1F06-5AAE-2EAB1B70FE02}"/>
              </a:ext>
            </a:extLst>
          </p:cNvPr>
          <p:cNvPicPr>
            <a:picLocks noChangeAspect="1"/>
          </p:cNvPicPr>
          <p:nvPr/>
        </p:nvPicPr>
        <p:blipFill>
          <a:blip r:embed="rId2"/>
          <a:stretch>
            <a:fillRect/>
          </a:stretch>
        </p:blipFill>
        <p:spPr>
          <a:xfrm>
            <a:off x="85074" y="1348581"/>
            <a:ext cx="3965863" cy="3152207"/>
          </a:xfrm>
          <a:prstGeom prst="rect">
            <a:avLst/>
          </a:prstGeom>
        </p:spPr>
      </p:pic>
      <p:pic>
        <p:nvPicPr>
          <p:cNvPr id="5" name="Resim 4">
            <a:extLst>
              <a:ext uri="{FF2B5EF4-FFF2-40B4-BE49-F238E27FC236}">
                <a16:creationId xmlns:a16="http://schemas.microsoft.com/office/drawing/2014/main" id="{8497768D-83C6-E485-22A7-4B8A18ED8667}"/>
              </a:ext>
            </a:extLst>
          </p:cNvPr>
          <p:cNvPicPr>
            <a:picLocks noChangeAspect="1"/>
          </p:cNvPicPr>
          <p:nvPr/>
        </p:nvPicPr>
        <p:blipFill>
          <a:blip r:embed="rId3"/>
          <a:stretch>
            <a:fillRect/>
          </a:stretch>
        </p:blipFill>
        <p:spPr>
          <a:xfrm>
            <a:off x="4178548" y="1348581"/>
            <a:ext cx="3948218" cy="3152207"/>
          </a:xfrm>
          <a:prstGeom prst="rect">
            <a:avLst/>
          </a:prstGeom>
        </p:spPr>
      </p:pic>
      <p:pic>
        <p:nvPicPr>
          <p:cNvPr id="8" name="Resim 7">
            <a:extLst>
              <a:ext uri="{FF2B5EF4-FFF2-40B4-BE49-F238E27FC236}">
                <a16:creationId xmlns:a16="http://schemas.microsoft.com/office/drawing/2014/main" id="{CEC675BB-8D0D-2212-577D-5D60219356FF}"/>
              </a:ext>
            </a:extLst>
          </p:cNvPr>
          <p:cNvPicPr>
            <a:picLocks noChangeAspect="1"/>
          </p:cNvPicPr>
          <p:nvPr/>
        </p:nvPicPr>
        <p:blipFill>
          <a:blip r:embed="rId4"/>
          <a:stretch>
            <a:fillRect/>
          </a:stretch>
        </p:blipFill>
        <p:spPr>
          <a:xfrm>
            <a:off x="8254377" y="1348582"/>
            <a:ext cx="3829798" cy="3152207"/>
          </a:xfrm>
          <a:prstGeom prst="rect">
            <a:avLst/>
          </a:prstGeom>
        </p:spPr>
      </p:pic>
      <p:sp>
        <p:nvSpPr>
          <p:cNvPr id="13" name="Unvan 1">
            <a:extLst>
              <a:ext uri="{FF2B5EF4-FFF2-40B4-BE49-F238E27FC236}">
                <a16:creationId xmlns:a16="http://schemas.microsoft.com/office/drawing/2014/main" id="{50B4560C-C736-0493-6814-9A1168BCF916}"/>
              </a:ext>
            </a:extLst>
          </p:cNvPr>
          <p:cNvSpPr>
            <a:spLocks noGrp="1"/>
          </p:cNvSpPr>
          <p:nvPr>
            <p:ph type="title"/>
          </p:nvPr>
        </p:nvSpPr>
        <p:spPr>
          <a:xfrm>
            <a:off x="838200" y="365125"/>
            <a:ext cx="10515600" cy="1325563"/>
          </a:xfrm>
        </p:spPr>
        <p:txBody>
          <a:bodyPr>
            <a:noAutofit/>
          </a:bodyPr>
          <a:lstStyle/>
          <a:p>
            <a:pPr lvl="0" algn="just"/>
            <a:r>
              <a:rPr lang="tr-TR" sz="2400" b="1" dirty="0">
                <a:solidFill>
                  <a:schemeClr val="accent1"/>
                </a:solidFill>
                <a:effectLst/>
                <a:latin typeface="Segoe UI" panose="020B0502040204020203" pitchFamily="34" charset="0"/>
                <a:ea typeface="Calibri" panose="020F0502020204030204" pitchFamily="34" charset="0"/>
                <a:cs typeface="Times New Roman" panose="02020603050405020304" pitchFamily="18" charset="0"/>
              </a:rPr>
              <a:t>MERSİN İL MİLLİ EĞİTİM MÜDÜRLÜĞÜ TEKNİK ÇÖZÜM EKİBİ </a:t>
            </a:r>
            <a:br>
              <a:rPr lang="tr-TR" sz="2400" dirty="0">
                <a:effectLst/>
                <a:latin typeface="Calibri" panose="020F0502020204030204" pitchFamily="34" charset="0"/>
                <a:ea typeface="Calibri" panose="020F0502020204030204" pitchFamily="34" charset="0"/>
                <a:cs typeface="Times New Roman" panose="02020603050405020304" pitchFamily="18" charset="0"/>
              </a:rPr>
            </a:br>
            <a:br>
              <a:rPr lang="tr-T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2400" dirty="0">
              <a:solidFill>
                <a:schemeClr val="accent1">
                  <a:lumMod val="50000"/>
                </a:schemeClr>
              </a:solidFill>
            </a:endParaRPr>
          </a:p>
        </p:txBody>
      </p:sp>
    </p:spTree>
    <p:extLst>
      <p:ext uri="{BB962C8B-B14F-4D97-AF65-F5344CB8AC3E}">
        <p14:creationId xmlns:p14="http://schemas.microsoft.com/office/powerpoint/2010/main" val="3364173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149162F0-ADEC-DD84-1F20-5DC488314C73}"/>
              </a:ext>
            </a:extLst>
          </p:cNvPr>
          <p:cNvPicPr>
            <a:picLocks noChangeAspect="1"/>
          </p:cNvPicPr>
          <p:nvPr/>
        </p:nvPicPr>
        <p:blipFill>
          <a:blip r:embed="rId2"/>
          <a:stretch>
            <a:fillRect/>
          </a:stretch>
        </p:blipFill>
        <p:spPr>
          <a:xfrm>
            <a:off x="264285" y="1304667"/>
            <a:ext cx="4081783" cy="2619009"/>
          </a:xfrm>
          <a:prstGeom prst="rect">
            <a:avLst/>
          </a:prstGeom>
        </p:spPr>
      </p:pic>
      <p:pic>
        <p:nvPicPr>
          <p:cNvPr id="4" name="Resim 3">
            <a:extLst>
              <a:ext uri="{FF2B5EF4-FFF2-40B4-BE49-F238E27FC236}">
                <a16:creationId xmlns:a16="http://schemas.microsoft.com/office/drawing/2014/main" id="{A10EC3D3-3C33-2B49-763D-69EBC94C2674}"/>
              </a:ext>
            </a:extLst>
          </p:cNvPr>
          <p:cNvPicPr>
            <a:picLocks noChangeAspect="1"/>
          </p:cNvPicPr>
          <p:nvPr/>
        </p:nvPicPr>
        <p:blipFill>
          <a:blip r:embed="rId3"/>
          <a:stretch>
            <a:fillRect/>
          </a:stretch>
        </p:blipFill>
        <p:spPr>
          <a:xfrm>
            <a:off x="4526491" y="1304667"/>
            <a:ext cx="3922965" cy="2618693"/>
          </a:xfrm>
          <a:prstGeom prst="rect">
            <a:avLst/>
          </a:prstGeom>
        </p:spPr>
      </p:pic>
      <p:pic>
        <p:nvPicPr>
          <p:cNvPr id="7" name="Resim 6">
            <a:extLst>
              <a:ext uri="{FF2B5EF4-FFF2-40B4-BE49-F238E27FC236}">
                <a16:creationId xmlns:a16="http://schemas.microsoft.com/office/drawing/2014/main" id="{CD690398-E7C8-24CC-D574-E5FFCE429278}"/>
              </a:ext>
            </a:extLst>
          </p:cNvPr>
          <p:cNvPicPr>
            <a:picLocks noChangeAspect="1"/>
          </p:cNvPicPr>
          <p:nvPr/>
        </p:nvPicPr>
        <p:blipFill>
          <a:blip r:embed="rId4"/>
          <a:stretch>
            <a:fillRect/>
          </a:stretch>
        </p:blipFill>
        <p:spPr>
          <a:xfrm>
            <a:off x="8629879" y="1304666"/>
            <a:ext cx="3297835" cy="2618693"/>
          </a:xfrm>
          <a:prstGeom prst="rect">
            <a:avLst/>
          </a:prstGeom>
        </p:spPr>
      </p:pic>
    </p:spTree>
    <p:extLst>
      <p:ext uri="{BB962C8B-B14F-4D97-AF65-F5344CB8AC3E}">
        <p14:creationId xmlns:p14="http://schemas.microsoft.com/office/powerpoint/2010/main" val="365129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483" y="1690688"/>
            <a:ext cx="9809748" cy="3181101"/>
          </a:xfrm>
        </p:spPr>
        <p:txBody>
          <a:bodyPr/>
          <a:lstStyle/>
          <a:p>
            <a:pPr marL="514350" lvl="0" indent="-514350" algn="ctr">
              <a:buAutoNum type="arabicPeriod" startAt="5"/>
            </a:pPr>
            <a:r>
              <a:rPr lang="tr-TR" b="1" dirty="0">
                <a:solidFill>
                  <a:schemeClr val="accent1"/>
                </a:solidFill>
                <a:latin typeface="Segoe UI" panose="020B0502040204020203" pitchFamily="34" charset="0"/>
                <a:cs typeface="Times New Roman" panose="02020603050405020304" pitchFamily="18" charset="0"/>
              </a:rPr>
              <a:t>Acil ve afet durumlarında mesleki eğitim nasıl etkilenmektedir? </a:t>
            </a:r>
          </a:p>
          <a:p>
            <a:pPr marL="0" lvl="0" indent="0" algn="ctr">
              <a:buNone/>
            </a:pPr>
            <a:r>
              <a:rPr lang="tr-TR" b="1" dirty="0">
                <a:solidFill>
                  <a:schemeClr val="accent1"/>
                </a:solidFill>
                <a:latin typeface="Segoe UI" panose="020B0502040204020203" pitchFamily="34" charset="0"/>
                <a:cs typeface="Times New Roman" panose="02020603050405020304" pitchFamily="18" charset="0"/>
              </a:rPr>
              <a:t>(Okul, işyeri etkileri açısından, </a:t>
            </a:r>
            <a:r>
              <a:rPr lang="tr-TR" b="1" dirty="0" err="1">
                <a:solidFill>
                  <a:schemeClr val="accent1"/>
                </a:solidFill>
                <a:latin typeface="Segoe UI" panose="020B0502040204020203" pitchFamily="34" charset="0"/>
                <a:cs typeface="Times New Roman" panose="02020603050405020304" pitchFamily="18" charset="0"/>
              </a:rPr>
              <a:t>Covid</a:t>
            </a:r>
            <a:r>
              <a:rPr lang="tr-TR" b="1" dirty="0">
                <a:solidFill>
                  <a:schemeClr val="accent1"/>
                </a:solidFill>
                <a:latin typeface="Segoe UI" panose="020B0502040204020203" pitchFamily="34" charset="0"/>
                <a:cs typeface="Times New Roman" panose="02020603050405020304" pitchFamily="18" charset="0"/>
              </a:rPr>
              <a:t> ve deprem deneyiminden yola çıkarak deneyim paylaşabilirsiniz.)</a:t>
            </a:r>
            <a:endParaRPr lang="en-US" sz="1800" dirty="0"/>
          </a:p>
        </p:txBody>
      </p:sp>
      <p:sp>
        <p:nvSpPr>
          <p:cNvPr id="6" name="Unvan 1">
            <a:extLst>
              <a:ext uri="{FF2B5EF4-FFF2-40B4-BE49-F238E27FC236}">
                <a16:creationId xmlns:a16="http://schemas.microsoft.com/office/drawing/2014/main" id="{E9390791-26DE-AB46-667D-88DD586F591D}"/>
              </a:ext>
            </a:extLst>
          </p:cNvPr>
          <p:cNvSpPr>
            <a:spLocks noGrp="1"/>
          </p:cNvSpPr>
          <p:nvPr>
            <p:ph type="title"/>
          </p:nvPr>
        </p:nvSpPr>
        <p:spPr>
          <a:xfrm>
            <a:off x="838200" y="365125"/>
            <a:ext cx="10515600" cy="1325563"/>
          </a:xfrm>
        </p:spPr>
        <p:txBody>
          <a:bodyPr>
            <a:noAutofit/>
          </a:bodyPr>
          <a:lstStyle/>
          <a:p>
            <a:pPr lvl="0" algn="just"/>
            <a:r>
              <a:rPr lang="tr-TR" sz="3200" b="1" dirty="0">
                <a:solidFill>
                  <a:schemeClr val="accent1"/>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Mesleki Eğitime Etkileri</a:t>
            </a:r>
            <a:br>
              <a:rPr lang="tr-TR" sz="3200" dirty="0">
                <a:effectLst/>
                <a:latin typeface="Calibri" panose="020F0502020204030204" pitchFamily="34" charset="0"/>
                <a:ea typeface="Calibri" panose="020F0502020204030204" pitchFamily="34" charset="0"/>
                <a:cs typeface="Times New Roman" panose="02020603050405020304" pitchFamily="18" charset="0"/>
              </a:rPr>
            </a:b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Tree>
    <p:extLst>
      <p:ext uri="{BB962C8B-B14F-4D97-AF65-F5344CB8AC3E}">
        <p14:creationId xmlns:p14="http://schemas.microsoft.com/office/powerpoint/2010/main" val="8543974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529390" y="153235"/>
            <a:ext cx="11325726" cy="5525671"/>
          </a:xfrm>
        </p:spPr>
        <p:txBody>
          <a:bodyPr>
            <a:noAutofit/>
          </a:bodyPr>
          <a:lstStyle/>
          <a:p>
            <a:pPr marL="0" indent="0" algn="just">
              <a:buNone/>
            </a:pPr>
            <a:r>
              <a:rPr lang="tr-TR" sz="2500" dirty="0">
                <a:solidFill>
                  <a:srgbClr val="002060"/>
                </a:solidFill>
                <a:latin typeface="Google Sans"/>
              </a:rPr>
              <a:t>Acil ve afet durumları, mesleki eğitimi geniş kapsamlı olarak etkileyebilir. Bazı etkilerden bahsetmek gerekirse:</a:t>
            </a:r>
          </a:p>
          <a:p>
            <a:pPr marL="0" indent="0" algn="just">
              <a:buNone/>
            </a:pPr>
            <a:r>
              <a:rPr lang="tr-TR" sz="2500" dirty="0">
                <a:solidFill>
                  <a:srgbClr val="002060"/>
                </a:solidFill>
                <a:latin typeface="Google Sans"/>
              </a:rPr>
              <a:t>a.	</a:t>
            </a:r>
            <a:r>
              <a:rPr lang="tr-TR" sz="2500" b="1" dirty="0">
                <a:solidFill>
                  <a:srgbClr val="002060"/>
                </a:solidFill>
                <a:latin typeface="Google Sans"/>
              </a:rPr>
              <a:t>Eğitim Sürecinin Kesintiye Uğraması: </a:t>
            </a:r>
            <a:r>
              <a:rPr lang="tr-TR" sz="2500" dirty="0">
                <a:solidFill>
                  <a:srgbClr val="002060"/>
                </a:solidFill>
                <a:latin typeface="Google Sans"/>
              </a:rPr>
              <a:t>Acil durumlar, okulların kapanmasına veya eğitim sürecinin kesintiye uğramasına yol açabilir. Fiziksel zarar veya güvenlik endişeleri nedeniyle okullar geçici olarak kapatılabilir, bu da öğrencilerin eğitimlerini alamamalarına neden olabilir.</a:t>
            </a:r>
          </a:p>
          <a:p>
            <a:pPr marL="0" indent="0" algn="just">
              <a:buNone/>
            </a:pPr>
            <a:r>
              <a:rPr lang="tr-TR" sz="2500" dirty="0">
                <a:solidFill>
                  <a:srgbClr val="002060"/>
                </a:solidFill>
                <a:latin typeface="Google Sans"/>
              </a:rPr>
              <a:t>b.	</a:t>
            </a:r>
            <a:r>
              <a:rPr lang="tr-TR" sz="2500" b="1" dirty="0">
                <a:solidFill>
                  <a:srgbClr val="002060"/>
                </a:solidFill>
                <a:latin typeface="Google Sans"/>
              </a:rPr>
              <a:t>Eğitim Programlarının Değişmesi: </a:t>
            </a:r>
            <a:r>
              <a:rPr lang="tr-TR" sz="2500" dirty="0">
                <a:solidFill>
                  <a:srgbClr val="002060"/>
                </a:solidFill>
                <a:latin typeface="Google Sans"/>
              </a:rPr>
              <a:t>Afetler, planlanmış eğitim programlarını değiştirebilir. Öncelik acil yardım, güvenlik prosedürleri veya afet öncesi hazırlık gibi konulara kayabilir. Öğrenciler, afetlerle başa çıkma becerilerini geliştirmek için özel eğitimlere tabi tutulabilir.</a:t>
            </a:r>
          </a:p>
          <a:p>
            <a:pPr marL="0" indent="0" algn="just">
              <a:buNone/>
            </a:pPr>
            <a:r>
              <a:rPr lang="tr-TR" sz="2500" dirty="0">
                <a:solidFill>
                  <a:srgbClr val="002060"/>
                </a:solidFill>
                <a:latin typeface="Google Sans"/>
              </a:rPr>
              <a:t>c.	</a:t>
            </a:r>
            <a:r>
              <a:rPr lang="tr-TR" sz="2500" b="1" dirty="0">
                <a:solidFill>
                  <a:srgbClr val="002060"/>
                </a:solidFill>
                <a:latin typeface="Google Sans"/>
              </a:rPr>
              <a:t>Okul Altyapısının Zarar Görmesi: </a:t>
            </a:r>
            <a:r>
              <a:rPr lang="tr-TR" sz="2500" dirty="0">
                <a:solidFill>
                  <a:srgbClr val="002060"/>
                </a:solidFill>
                <a:latin typeface="Google Sans"/>
              </a:rPr>
              <a:t>Afetler, okul binalarına zarar verebilir ve altyapı sorunlarına neden olabilir. Bu durum, eğitim kurumlarının geçici olarak başka yerlere taşınmasına veya eğitim materyallerinin zarar görmesine veya kaybolmasına neden olabilir.</a:t>
            </a:r>
          </a:p>
          <a:p>
            <a:pPr marL="0" indent="0" algn="just">
              <a:buNone/>
            </a:pPr>
            <a:endParaRPr lang="tr-TR" sz="2500" dirty="0">
              <a:solidFill>
                <a:srgbClr val="002060"/>
              </a:solidFill>
              <a:latin typeface="Google Sans"/>
            </a:endParaRPr>
          </a:p>
        </p:txBody>
      </p:sp>
    </p:spTree>
    <p:extLst>
      <p:ext uri="{BB962C8B-B14F-4D97-AF65-F5344CB8AC3E}">
        <p14:creationId xmlns:p14="http://schemas.microsoft.com/office/powerpoint/2010/main" val="3917481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538246"/>
            <a:ext cx="11325726" cy="4691481"/>
          </a:xfrm>
        </p:spPr>
        <p:txBody>
          <a:bodyPr>
            <a:noAutofit/>
          </a:bodyPr>
          <a:lstStyle/>
          <a:p>
            <a:pPr marL="0" indent="0" algn="just">
              <a:buNone/>
            </a:pPr>
            <a:r>
              <a:rPr lang="tr-TR" sz="2500" dirty="0">
                <a:solidFill>
                  <a:srgbClr val="002060"/>
                </a:solidFill>
                <a:latin typeface="Google Sans"/>
              </a:rPr>
              <a:t>d.	</a:t>
            </a:r>
            <a:r>
              <a:rPr lang="tr-TR" sz="2500" b="1" dirty="0">
                <a:solidFill>
                  <a:srgbClr val="002060"/>
                </a:solidFill>
                <a:latin typeface="Google Sans"/>
              </a:rPr>
              <a:t>Öğrenci ve Personel Psikolojisi Üzerinde Etki: </a:t>
            </a:r>
            <a:r>
              <a:rPr lang="tr-TR" sz="2500" dirty="0">
                <a:solidFill>
                  <a:srgbClr val="002060"/>
                </a:solidFill>
                <a:latin typeface="Google Sans"/>
              </a:rPr>
              <a:t>Afetler, öğrencilerde ve okul personelinde stres, kaygı ve duygusal zorluklara yol açabilir. Bu durum, öğrenme ve öğretme süreçlerini etkileyebilir.</a:t>
            </a:r>
          </a:p>
          <a:p>
            <a:pPr marL="0" indent="0" algn="just">
              <a:buNone/>
            </a:pPr>
            <a:r>
              <a:rPr lang="tr-TR" sz="2500" dirty="0">
                <a:solidFill>
                  <a:srgbClr val="002060"/>
                </a:solidFill>
                <a:latin typeface="Google Sans"/>
              </a:rPr>
              <a:t>e.	</a:t>
            </a:r>
            <a:r>
              <a:rPr lang="tr-TR" sz="2500" b="1" dirty="0">
                <a:solidFill>
                  <a:srgbClr val="002060"/>
                </a:solidFill>
                <a:latin typeface="Google Sans"/>
              </a:rPr>
              <a:t>Eğitim personelinin yaralanması veya kaybı: </a:t>
            </a:r>
            <a:r>
              <a:rPr lang="tr-TR" sz="2500" dirty="0">
                <a:solidFill>
                  <a:srgbClr val="002060"/>
                </a:solidFill>
                <a:latin typeface="Google Sans"/>
              </a:rPr>
              <a:t>Afetlerde eğitim personeli de yaralanabilir veya hayatını kaybedebilir. Bu durum, eğitim faaliyetlerinin kesintiye uğramasına veya eğitim kalitesinin düşmesine neden olabilir.</a:t>
            </a:r>
          </a:p>
          <a:p>
            <a:pPr marL="0" indent="0" algn="just">
              <a:buNone/>
            </a:pPr>
            <a:r>
              <a:rPr lang="tr-TR" sz="2500" dirty="0">
                <a:solidFill>
                  <a:srgbClr val="002060"/>
                </a:solidFill>
                <a:latin typeface="Google Sans"/>
              </a:rPr>
              <a:t>f.	</a:t>
            </a:r>
            <a:r>
              <a:rPr lang="tr-TR" sz="2500" b="1" dirty="0">
                <a:solidFill>
                  <a:srgbClr val="002060"/>
                </a:solidFill>
                <a:latin typeface="Google Sans"/>
              </a:rPr>
              <a:t>Toplumsal İhtiyaçların Değişmesi: </a:t>
            </a:r>
            <a:r>
              <a:rPr lang="tr-TR" sz="2500" dirty="0">
                <a:solidFill>
                  <a:srgbClr val="002060"/>
                </a:solidFill>
                <a:latin typeface="Google Sans"/>
              </a:rPr>
              <a:t>Afetler sonrası toplumun ihtiyaçları değişebilir. Bu durum, mesleki eğitim programlarının yeniden gözden geçirilmesini ve belki de afetlere özgü beceri ve bilgilerin daha fazla vurgulanmasını gerektirebilir.</a:t>
            </a:r>
          </a:p>
          <a:p>
            <a:pPr marL="0" indent="0" algn="just">
              <a:buNone/>
            </a:pPr>
            <a:r>
              <a:rPr lang="tr-TR" sz="2500" dirty="0">
                <a:solidFill>
                  <a:srgbClr val="002060"/>
                </a:solidFill>
                <a:latin typeface="Google Sans"/>
              </a:rPr>
              <a:t>g.	</a:t>
            </a:r>
            <a:r>
              <a:rPr lang="tr-TR" sz="2500" b="1" dirty="0">
                <a:solidFill>
                  <a:srgbClr val="002060"/>
                </a:solidFill>
                <a:latin typeface="Google Sans"/>
              </a:rPr>
              <a:t>Ekonomik kayıplar: </a:t>
            </a:r>
            <a:r>
              <a:rPr lang="tr-TR" sz="2500" dirty="0">
                <a:solidFill>
                  <a:srgbClr val="002060"/>
                </a:solidFill>
                <a:latin typeface="Google Sans"/>
              </a:rPr>
              <a:t>Afetlerin neden olduğu ekonomik kayıplar, bireylerin ve işletmelerin mesleki eğitime ayırabilecekleri kaynakları azaltabilir.</a:t>
            </a:r>
          </a:p>
          <a:p>
            <a:pPr marL="0" indent="0" algn="just">
              <a:buNone/>
            </a:pPr>
            <a:endParaRPr lang="tr-TR" sz="2500" dirty="0">
              <a:solidFill>
                <a:srgbClr val="002060"/>
              </a:solidFill>
              <a:latin typeface="Google Sans"/>
            </a:endParaRPr>
          </a:p>
        </p:txBody>
      </p:sp>
    </p:spTree>
    <p:extLst>
      <p:ext uri="{BB962C8B-B14F-4D97-AF65-F5344CB8AC3E}">
        <p14:creationId xmlns:p14="http://schemas.microsoft.com/office/powerpoint/2010/main" val="1692215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483" y="1690688"/>
            <a:ext cx="9809748" cy="3181101"/>
          </a:xfrm>
        </p:spPr>
        <p:txBody>
          <a:bodyPr/>
          <a:lstStyle/>
          <a:p>
            <a:pPr marL="0" lvl="0" indent="0" algn="ctr">
              <a:buNone/>
            </a:pPr>
            <a:r>
              <a:rPr lang="tr-TR" b="1" dirty="0">
                <a:solidFill>
                  <a:schemeClr val="accent1"/>
                </a:solidFill>
                <a:latin typeface="Segoe UI" panose="020B0502040204020203" pitchFamily="34" charset="0"/>
                <a:cs typeface="Times New Roman" panose="02020603050405020304" pitchFamily="18" charset="0"/>
              </a:rPr>
              <a:t>6. Acil ve afet durumlarının mesleki eğitim üzerindeki etkilerini en aza indirmek için neler yapılabilir? </a:t>
            </a:r>
          </a:p>
          <a:p>
            <a:pPr marL="0" lvl="0" indent="0" algn="ctr">
              <a:buNone/>
            </a:pPr>
            <a:r>
              <a:rPr lang="tr-TR" b="1" dirty="0">
                <a:solidFill>
                  <a:schemeClr val="accent1"/>
                </a:solidFill>
                <a:latin typeface="Segoe UI" panose="020B0502040204020203" pitchFamily="34" charset="0"/>
                <a:cs typeface="Times New Roman" panose="02020603050405020304" pitchFamily="18" charset="0"/>
              </a:rPr>
              <a:t>(</a:t>
            </a:r>
            <a:r>
              <a:rPr lang="tr-TR" b="1" dirty="0" err="1">
                <a:solidFill>
                  <a:schemeClr val="accent1"/>
                </a:solidFill>
                <a:latin typeface="Segoe UI" panose="020B0502040204020203" pitchFamily="34" charset="0"/>
                <a:cs typeface="Times New Roman" panose="02020603050405020304" pitchFamily="18" charset="0"/>
              </a:rPr>
              <a:t>Covid</a:t>
            </a:r>
            <a:r>
              <a:rPr lang="tr-TR" b="1" dirty="0">
                <a:solidFill>
                  <a:schemeClr val="accent1"/>
                </a:solidFill>
                <a:latin typeface="Segoe UI" panose="020B0502040204020203" pitchFamily="34" charset="0"/>
                <a:cs typeface="Times New Roman" panose="02020603050405020304" pitchFamily="18" charset="0"/>
              </a:rPr>
              <a:t>, deprem deneyimleri, örnekleri açıklanabilir)</a:t>
            </a:r>
            <a:endParaRPr lang="en-US" sz="1800" dirty="0"/>
          </a:p>
        </p:txBody>
      </p:sp>
      <p:sp>
        <p:nvSpPr>
          <p:cNvPr id="6" name="Unvan 1">
            <a:extLst>
              <a:ext uri="{FF2B5EF4-FFF2-40B4-BE49-F238E27FC236}">
                <a16:creationId xmlns:a16="http://schemas.microsoft.com/office/drawing/2014/main" id="{E9390791-26DE-AB46-667D-88DD586F591D}"/>
              </a:ext>
            </a:extLst>
          </p:cNvPr>
          <p:cNvSpPr>
            <a:spLocks noGrp="1"/>
          </p:cNvSpPr>
          <p:nvPr>
            <p:ph type="title"/>
          </p:nvPr>
        </p:nvSpPr>
        <p:spPr>
          <a:xfrm>
            <a:off x="838200" y="365125"/>
            <a:ext cx="10515600" cy="1325563"/>
          </a:xfrm>
        </p:spPr>
        <p:txBody>
          <a:bodyPr>
            <a:noAutofit/>
          </a:bodyPr>
          <a:lstStyle/>
          <a:p>
            <a:pPr lvl="0" algn="just"/>
            <a:r>
              <a:rPr lang="tr-TR" sz="3200" b="1" dirty="0">
                <a:solidFill>
                  <a:schemeClr val="accent1"/>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Mesleki Eğitime Etkileri</a:t>
            </a:r>
            <a:br>
              <a:rPr lang="tr-TR" sz="3200" dirty="0">
                <a:effectLst/>
                <a:latin typeface="Calibri" panose="020F0502020204030204" pitchFamily="34" charset="0"/>
                <a:ea typeface="Calibri" panose="020F0502020204030204" pitchFamily="34" charset="0"/>
                <a:cs typeface="Times New Roman" panose="02020603050405020304" pitchFamily="18" charset="0"/>
              </a:rPr>
            </a:b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Tree>
    <p:extLst>
      <p:ext uri="{BB962C8B-B14F-4D97-AF65-F5344CB8AC3E}">
        <p14:creationId xmlns:p14="http://schemas.microsoft.com/office/powerpoint/2010/main" val="12247959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714709"/>
            <a:ext cx="11325726" cy="4691481"/>
          </a:xfrm>
        </p:spPr>
        <p:txBody>
          <a:bodyPr>
            <a:noAutofit/>
          </a:bodyPr>
          <a:lstStyle/>
          <a:p>
            <a:pPr marL="0" indent="0" algn="just">
              <a:buNone/>
            </a:pPr>
            <a:r>
              <a:rPr lang="tr-TR" sz="2500" dirty="0">
                <a:solidFill>
                  <a:srgbClr val="002060"/>
                </a:solidFill>
                <a:latin typeface="Google Sans"/>
              </a:rPr>
              <a:t>Mesleki eğitimi acil ve afet durumlarından en az düzeyde etkilenmesi için şu adımlar atılabilir:</a:t>
            </a:r>
          </a:p>
          <a:p>
            <a:pPr marL="0" indent="0" algn="just">
              <a:buNone/>
            </a:pPr>
            <a:r>
              <a:rPr lang="tr-TR" sz="2500" dirty="0">
                <a:solidFill>
                  <a:srgbClr val="002060"/>
                </a:solidFill>
                <a:latin typeface="Google Sans"/>
              </a:rPr>
              <a:t>a.	</a:t>
            </a:r>
            <a:r>
              <a:rPr lang="tr-TR" sz="2500" b="1" dirty="0">
                <a:solidFill>
                  <a:srgbClr val="002060"/>
                </a:solidFill>
                <a:latin typeface="Google Sans"/>
              </a:rPr>
              <a:t>Afete Hazırlık Eğitimleri: </a:t>
            </a:r>
            <a:r>
              <a:rPr lang="tr-TR" sz="2500" dirty="0">
                <a:solidFill>
                  <a:srgbClr val="002060"/>
                </a:solidFill>
                <a:latin typeface="Google Sans"/>
              </a:rPr>
              <a:t>Önceden afetlere hazırlık konusunda eğitimler düzenlemek, öğrencilere ve personeline acil durumlarla başa çıkma becerilerini öğretmek önemlidir. Bu, tahliye prosedürleri, ilk yardım, kriz yönetimi gibi konuları içeren eğitimler olabilir.</a:t>
            </a:r>
          </a:p>
          <a:p>
            <a:pPr marL="0" indent="0" algn="just">
              <a:buNone/>
            </a:pPr>
            <a:r>
              <a:rPr lang="tr-TR" sz="2500" dirty="0">
                <a:solidFill>
                  <a:srgbClr val="002060"/>
                </a:solidFill>
                <a:latin typeface="Google Sans"/>
              </a:rPr>
              <a:t>b.	</a:t>
            </a:r>
            <a:r>
              <a:rPr lang="tr-TR" sz="2500" b="1" dirty="0">
                <a:solidFill>
                  <a:srgbClr val="002060"/>
                </a:solidFill>
                <a:latin typeface="Google Sans"/>
              </a:rPr>
              <a:t>Altyapı ve Güvenlik İyileştirmeleri: </a:t>
            </a:r>
            <a:r>
              <a:rPr lang="tr-TR" sz="2500" dirty="0">
                <a:solidFill>
                  <a:srgbClr val="002060"/>
                </a:solidFill>
                <a:latin typeface="Google Sans"/>
              </a:rPr>
              <a:t>Okul </a:t>
            </a:r>
            <a:r>
              <a:rPr lang="tr-TR" sz="2500" b="1" i="1" dirty="0">
                <a:solidFill>
                  <a:srgbClr val="002060"/>
                </a:solidFill>
                <a:latin typeface="Google Sans"/>
              </a:rPr>
              <a:t>binalarının güvenliği ve dayanıklılığı artırılmalıdır. </a:t>
            </a:r>
            <a:r>
              <a:rPr lang="tr-TR" sz="2500" dirty="0">
                <a:solidFill>
                  <a:srgbClr val="002060"/>
                </a:solidFill>
                <a:latin typeface="Google Sans"/>
              </a:rPr>
              <a:t>Açmak gerekirse afet riskine ve bölgenin koşullarına göre bina planlaması yapılması mesleki eğitimde her </a:t>
            </a:r>
            <a:r>
              <a:rPr lang="tr-TR" sz="2500" b="1" i="1" dirty="0">
                <a:solidFill>
                  <a:srgbClr val="002060"/>
                </a:solidFill>
                <a:latin typeface="Google Sans"/>
              </a:rPr>
              <a:t>koşulda binaların ayakta kalması ve makine ve teçhizat donatılarının heba olmaması </a:t>
            </a:r>
            <a:r>
              <a:rPr lang="tr-TR" sz="2500" dirty="0">
                <a:solidFill>
                  <a:srgbClr val="002060"/>
                </a:solidFill>
                <a:latin typeface="Google Sans"/>
              </a:rPr>
              <a:t>için uygun altyapı ve çevresel planlamaların yapılması yerinde olacaktır.</a:t>
            </a:r>
          </a:p>
          <a:p>
            <a:pPr marL="0" indent="0" algn="just">
              <a:buNone/>
            </a:pPr>
            <a:endParaRPr lang="tr-TR" sz="2500" dirty="0">
              <a:solidFill>
                <a:srgbClr val="002060"/>
              </a:solidFill>
              <a:latin typeface="Google Sans"/>
            </a:endParaRPr>
          </a:p>
        </p:txBody>
      </p:sp>
    </p:spTree>
    <p:extLst>
      <p:ext uri="{BB962C8B-B14F-4D97-AF65-F5344CB8AC3E}">
        <p14:creationId xmlns:p14="http://schemas.microsoft.com/office/powerpoint/2010/main" val="19046505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714709"/>
            <a:ext cx="11325726" cy="4691481"/>
          </a:xfrm>
        </p:spPr>
        <p:txBody>
          <a:bodyPr>
            <a:noAutofit/>
          </a:bodyPr>
          <a:lstStyle/>
          <a:p>
            <a:pPr marL="0" indent="0" algn="just">
              <a:buNone/>
            </a:pPr>
            <a:r>
              <a:rPr lang="tr-TR" dirty="0">
                <a:solidFill>
                  <a:srgbClr val="002060"/>
                </a:solidFill>
                <a:latin typeface="Google Sans"/>
              </a:rPr>
              <a:t>c.	</a:t>
            </a:r>
            <a:r>
              <a:rPr lang="tr-TR" b="1" dirty="0">
                <a:solidFill>
                  <a:srgbClr val="002060"/>
                </a:solidFill>
                <a:latin typeface="Google Sans"/>
              </a:rPr>
              <a:t>Stratejik İnisiyatif: </a:t>
            </a:r>
            <a:r>
              <a:rPr lang="tr-TR" dirty="0">
                <a:solidFill>
                  <a:srgbClr val="002060"/>
                </a:solidFill>
                <a:latin typeface="Google Sans"/>
              </a:rPr>
              <a:t>Özellikle şehrin afet risk haritasına göre oluşabilecek olası afetlerde stratejik fayda sağlayabilecek </a:t>
            </a:r>
            <a:r>
              <a:rPr lang="tr-TR" b="1" i="1" dirty="0">
                <a:solidFill>
                  <a:srgbClr val="002060"/>
                </a:solidFill>
                <a:latin typeface="Google Sans"/>
              </a:rPr>
              <a:t>(endüstriyel mutfağı ve fırını olan, enerji üretebilen, kimyevi madde üretebilen vb.) </a:t>
            </a:r>
            <a:r>
              <a:rPr lang="tr-TR" dirty="0">
                <a:solidFill>
                  <a:srgbClr val="002060"/>
                </a:solidFill>
                <a:latin typeface="Google Sans"/>
              </a:rPr>
              <a:t>mesleki eğitim kuruluşlarının mutlaka çok daha disiplinli tatbikatlar ve eğitimler yapması ve </a:t>
            </a:r>
            <a:r>
              <a:rPr lang="tr-TR" b="1" i="1" dirty="0">
                <a:solidFill>
                  <a:srgbClr val="002060"/>
                </a:solidFill>
                <a:latin typeface="Google Sans"/>
              </a:rPr>
              <a:t>il geneli yapılacak planlamalara mutlaka katılması </a:t>
            </a:r>
            <a:r>
              <a:rPr lang="tr-TR" dirty="0">
                <a:solidFill>
                  <a:srgbClr val="002060"/>
                </a:solidFill>
                <a:latin typeface="Google Sans"/>
              </a:rPr>
              <a:t>afet ve acil durum krizlerinden çıkışta büyük fayda sağlayabilir.</a:t>
            </a:r>
          </a:p>
          <a:p>
            <a:pPr marL="0" indent="0" algn="just">
              <a:buNone/>
            </a:pPr>
            <a:r>
              <a:rPr lang="tr-TR" dirty="0">
                <a:solidFill>
                  <a:srgbClr val="002060"/>
                </a:solidFill>
                <a:latin typeface="Google Sans"/>
              </a:rPr>
              <a:t>d.	</a:t>
            </a:r>
            <a:r>
              <a:rPr lang="tr-TR" b="1" dirty="0">
                <a:solidFill>
                  <a:srgbClr val="002060"/>
                </a:solidFill>
                <a:latin typeface="Google Sans"/>
              </a:rPr>
              <a:t>Psikososyal Destek: </a:t>
            </a:r>
            <a:r>
              <a:rPr lang="tr-TR" dirty="0">
                <a:solidFill>
                  <a:srgbClr val="002060"/>
                </a:solidFill>
                <a:latin typeface="Google Sans"/>
              </a:rPr>
              <a:t>Afetler, duygusal ve psikolojik zorluklar yaratabilir. Okullar, öğrenciler ve personel için psikososyal destek programları sağlayarak bu etkileri en aza indirebilirler.</a:t>
            </a:r>
          </a:p>
          <a:p>
            <a:pPr marL="0" indent="0" algn="just">
              <a:buNone/>
            </a:pPr>
            <a:endParaRPr lang="tr-TR" dirty="0">
              <a:solidFill>
                <a:srgbClr val="002060"/>
              </a:solidFill>
              <a:latin typeface="Google Sans"/>
            </a:endParaRPr>
          </a:p>
        </p:txBody>
      </p:sp>
    </p:spTree>
    <p:extLst>
      <p:ext uri="{BB962C8B-B14F-4D97-AF65-F5344CB8AC3E}">
        <p14:creationId xmlns:p14="http://schemas.microsoft.com/office/powerpoint/2010/main" val="4238599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55712712-00DA-6D00-2A4E-4152CC87A9E7}"/>
              </a:ext>
            </a:extLst>
          </p:cNvPr>
          <p:cNvSpPr txBox="1"/>
          <p:nvPr/>
        </p:nvSpPr>
        <p:spPr>
          <a:xfrm>
            <a:off x="306258" y="169742"/>
            <a:ext cx="6443465" cy="4752135"/>
          </a:xfrm>
          <a:prstGeom prst="rect">
            <a:avLst/>
          </a:prstGeom>
          <a:noFill/>
        </p:spPr>
        <p:txBody>
          <a:bodyPr wrap="square">
            <a:spAutoFit/>
          </a:bodyPr>
          <a:lstStyle/>
          <a:p>
            <a:pPr marL="74295" marR="509905" indent="450215">
              <a:lnSpc>
                <a:spcPct val="120000"/>
              </a:lnSpc>
              <a:spcBef>
                <a:spcPts val="195"/>
              </a:spcBef>
              <a:spcAft>
                <a:spcPts val="0"/>
              </a:spcAft>
            </a:pP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Mesleki</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Teknik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Öğretim</a:t>
            </a:r>
            <a:r>
              <a:rPr lang="tr-TR"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Kurumları</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Okulları</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İş</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Sağlığı</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Güvenliği</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Politika</a:t>
            </a:r>
            <a:r>
              <a:rPr lang="en-US" sz="2400" b="1" spc="-1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Çerçevesi</a:t>
            </a:r>
            <a:endParaRPr lang="tr-TR"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 marR="71755" indent="450215" algn="just">
              <a:lnSpc>
                <a:spcPct val="120000"/>
              </a:lnSpc>
              <a:spcBef>
                <a:spcPts val="275"/>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Bu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çerçeve</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belge</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ile</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okulların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sağlık</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güvenliği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sağlama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devam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ettirme</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konusunda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kararlı</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bir</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tutum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benimsemeleri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yönde</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her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okulun</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kendi</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özel</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şartlarına</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uygun</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temel</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sağlık</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güvenlik</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hedeflerini</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belirlemesi</a:t>
            </a:r>
            <a:r>
              <a:rPr lang="en-US" sz="2000" spc="-155"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amaçlanmıştır</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tr-TR"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 marR="70485" algn="just">
              <a:lnSpc>
                <a:spcPct val="120000"/>
              </a:lnSpc>
              <a:spcBef>
                <a:spcPts val="10"/>
              </a:spcBef>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Politika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çerçevesi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İş</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sağlığı</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Güvenliği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faaliyetlerini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belirlenen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hedefler</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doğrultusunda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gerçekleştirebilmek</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için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okul</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içerisinde</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ihtiyaç</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duyulacak</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yapılanmayı</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temel</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öğeleri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tarif</a:t>
            </a:r>
            <a:r>
              <a:rPr lang="en-US" sz="20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etmektedir</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tr-TR"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Resim 5">
            <a:extLst>
              <a:ext uri="{FF2B5EF4-FFF2-40B4-BE49-F238E27FC236}">
                <a16:creationId xmlns:a16="http://schemas.microsoft.com/office/drawing/2014/main" id="{4838C36B-630D-2098-AB78-D24223A03BFD}"/>
              </a:ext>
            </a:extLst>
          </p:cNvPr>
          <p:cNvPicPr>
            <a:picLocks noChangeAspect="1"/>
          </p:cNvPicPr>
          <p:nvPr/>
        </p:nvPicPr>
        <p:blipFill>
          <a:blip r:embed="rId2"/>
          <a:stretch>
            <a:fillRect/>
          </a:stretch>
        </p:blipFill>
        <p:spPr>
          <a:xfrm>
            <a:off x="7345041" y="1205351"/>
            <a:ext cx="3808820" cy="3091004"/>
          </a:xfrm>
          <a:prstGeom prst="rect">
            <a:avLst/>
          </a:prstGeom>
        </p:spPr>
      </p:pic>
    </p:spTree>
    <p:extLst>
      <p:ext uri="{BB962C8B-B14F-4D97-AF65-F5344CB8AC3E}">
        <p14:creationId xmlns:p14="http://schemas.microsoft.com/office/powerpoint/2010/main" val="3485081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4C376A7B-8918-3726-0929-CB7A52751CBF}"/>
              </a:ext>
            </a:extLst>
          </p:cNvPr>
          <p:cNvSpPr txBox="1"/>
          <p:nvPr/>
        </p:nvSpPr>
        <p:spPr>
          <a:xfrm>
            <a:off x="251840" y="970671"/>
            <a:ext cx="5194433" cy="4431983"/>
          </a:xfrm>
          <a:prstGeom prst="rect">
            <a:avLst/>
          </a:prstGeom>
          <a:noFill/>
        </p:spPr>
        <p:txBody>
          <a:bodyPr wrap="square">
            <a:spAutoFit/>
          </a:bodyPr>
          <a:lstStyle/>
          <a:p>
            <a:pPr marL="342900" indent="-342900">
              <a:buFont typeface="Arial" panose="020B0604020202020204" pitchFamily="34" charset="0"/>
              <a:buChar char="•"/>
            </a:pPr>
            <a:r>
              <a:rPr lang="en-US" sz="2400" dirty="0" err="1">
                <a:effectLst/>
                <a:latin typeface="Book Antiqua" panose="02040602050305030304" pitchFamily="18" charset="0"/>
                <a:ea typeface="Calibri" panose="020F0502020204030204" pitchFamily="34" charset="0"/>
                <a:cs typeface="Times New Roman" panose="02020603050405020304" pitchFamily="18" charset="0"/>
              </a:rPr>
              <a:t>Sağlık</a:t>
            </a:r>
            <a:r>
              <a:rPr lang="en-US" sz="2400" dirty="0">
                <a:effectLst/>
                <a:latin typeface="Book Antiqua" panose="02040602050305030304" pitchFamily="18" charset="0"/>
                <a:ea typeface="Calibri" panose="020F0502020204030204" pitchFamily="34" charset="0"/>
                <a:cs typeface="Times New Roman" panose="02020603050405020304" pitchFamily="18" charset="0"/>
              </a:rPr>
              <a:t> </a:t>
            </a:r>
            <a:r>
              <a:rPr lang="en-US" sz="2400" dirty="0" err="1">
                <a:effectLst/>
                <a:latin typeface="Book Antiqua" panose="02040602050305030304" pitchFamily="18" charset="0"/>
                <a:ea typeface="Calibri" panose="020F0502020204030204" pitchFamily="34" charset="0"/>
                <a:cs typeface="Times New Roman" panose="02020603050405020304" pitchFamily="18" charset="0"/>
              </a:rPr>
              <a:t>ve</a:t>
            </a:r>
            <a:r>
              <a:rPr lang="en-US" sz="2400" dirty="0">
                <a:effectLst/>
                <a:latin typeface="Book Antiqua" panose="02040602050305030304" pitchFamily="18" charset="0"/>
                <a:ea typeface="Calibri" panose="020F0502020204030204" pitchFamily="34" charset="0"/>
                <a:cs typeface="Times New Roman" panose="02020603050405020304" pitchFamily="18" charset="0"/>
              </a:rPr>
              <a:t> </a:t>
            </a:r>
            <a:r>
              <a:rPr lang="en-US" sz="2400" dirty="0" err="1">
                <a:effectLst/>
                <a:latin typeface="Book Antiqua" panose="02040602050305030304" pitchFamily="18" charset="0"/>
                <a:ea typeface="Calibri" panose="020F0502020204030204" pitchFamily="34" charset="0"/>
                <a:cs typeface="Times New Roman" panose="02020603050405020304" pitchFamily="18" charset="0"/>
              </a:rPr>
              <a:t>Güvenlik</a:t>
            </a:r>
            <a:r>
              <a:rPr lang="en-US" sz="2400" dirty="0">
                <a:effectLst/>
                <a:latin typeface="Book Antiqua" panose="02040602050305030304" pitchFamily="18" charset="0"/>
                <a:ea typeface="Calibri" panose="020F0502020204030204" pitchFamily="34" charset="0"/>
                <a:cs typeface="Times New Roman" panose="02020603050405020304" pitchFamily="18" charset="0"/>
              </a:rPr>
              <a:t> </a:t>
            </a:r>
            <a:r>
              <a:rPr lang="en-US" sz="2400" dirty="0" err="1">
                <a:effectLst/>
                <a:latin typeface="Book Antiqua" panose="02040602050305030304" pitchFamily="18" charset="0"/>
                <a:ea typeface="Calibri" panose="020F0502020204030204" pitchFamily="34" charset="0"/>
                <a:cs typeface="Times New Roman" panose="02020603050405020304" pitchFamily="18" charset="0"/>
              </a:rPr>
              <a:t>İfadesi</a:t>
            </a:r>
            <a:r>
              <a:rPr lang="tr-TR" sz="2400" dirty="0">
                <a:latin typeface="Book Antiqua" panose="02040602050305030304" pitchFamily="18" charset="0"/>
                <a:ea typeface="Calibri" panose="020F0502020204030204" pitchFamily="34" charset="0"/>
                <a:cs typeface="Times New Roman" panose="02020603050405020304" pitchFamily="18" charset="0"/>
              </a:rPr>
              <a:t>,</a:t>
            </a:r>
          </a:p>
          <a:p>
            <a:pPr marL="342900" indent="-342900">
              <a:buFont typeface="Arial" panose="020B0604020202020204" pitchFamily="34" charset="0"/>
              <a:buChar char="•"/>
            </a:pP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Sağlık</a:t>
            </a:r>
            <a:r>
              <a:rPr lang="en-US" sz="2400" dirty="0">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ve</a:t>
            </a:r>
            <a:r>
              <a:rPr lang="en-US" sz="2400" dirty="0">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Güvenliğin</a:t>
            </a:r>
            <a:r>
              <a:rPr lang="en-US" sz="2400" dirty="0">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Yönetimi</a:t>
            </a:r>
            <a:r>
              <a:rPr lang="en-US" sz="2400" dirty="0">
                <a:effectLst/>
                <a:latin typeface="Book Antiqua" panose="02040602050305030304" pitchFamily="18" charset="0"/>
                <a:ea typeface="Times New Roman" panose="02020603050405020304" pitchFamily="18" charset="0"/>
                <a:cs typeface="Times New Roman" panose="02020603050405020304" pitchFamily="18" charset="0"/>
              </a:rPr>
              <a:t> </a:t>
            </a:r>
            <a:endParaRPr lang="tr-TR" sz="24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Acil</a:t>
            </a:r>
            <a:r>
              <a:rPr lang="en-US" sz="2400" spc="-20" dirty="0">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Çıkışlar</a:t>
            </a:r>
            <a:endParaRPr lang="tr-TR" sz="2400" dirty="0">
              <a:latin typeface="Book Antiqua" panose="0204060205030503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Kazalar</a:t>
            </a:r>
            <a:endParaRPr lang="tr-TR" sz="2400" dirty="0">
              <a:latin typeface="Book Antiqua" panose="0204060205030503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İlkyardım</a:t>
            </a:r>
            <a:endParaRPr lang="tr-TR" sz="2400" dirty="0">
              <a:latin typeface="Book Antiqua" panose="0204060205030503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Okul</a:t>
            </a:r>
            <a:r>
              <a:rPr lang="en-US" sz="2400" dirty="0">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saatleri</a:t>
            </a:r>
            <a:r>
              <a:rPr lang="en-US" sz="2400" dirty="0">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dışında</a:t>
            </a:r>
            <a:r>
              <a:rPr lang="en-US" sz="2400" dirty="0">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okulun</a:t>
            </a:r>
            <a:r>
              <a:rPr lang="en-US" sz="2400" dirty="0">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kullanımı</a:t>
            </a:r>
            <a:endParaRPr lang="tr-TR" sz="24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effectLst/>
                <a:latin typeface="Book Antiqua" panose="02040602050305030304" pitchFamily="18" charset="0"/>
                <a:ea typeface="Times New Roman" panose="02020603050405020304" pitchFamily="18" charset="0"/>
                <a:cs typeface="Times New Roman" panose="02020603050405020304" pitchFamily="18" charset="0"/>
              </a:rPr>
              <a:t>Bina</a:t>
            </a:r>
            <a:r>
              <a:rPr lang="en-US" sz="2400" spc="-10" dirty="0">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hizmetleri</a:t>
            </a:r>
            <a:r>
              <a:rPr lang="tr-TR" sz="2400" dirty="0">
                <a:effectLst/>
                <a:latin typeface="Book Antiqua" panose="02040602050305030304" pitchFamily="18" charset="0"/>
                <a:ea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Sağlık</a:t>
            </a:r>
            <a:r>
              <a:rPr lang="en-US" sz="2400" dirty="0">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ve</a:t>
            </a:r>
            <a:r>
              <a:rPr lang="en-US" sz="2400" dirty="0">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güvenlik</a:t>
            </a:r>
            <a:r>
              <a:rPr lang="en-US" sz="2400" dirty="0">
                <a:effectLst/>
                <a:latin typeface="Book Antiqua" panose="02040602050305030304" pitchFamily="18" charset="0"/>
                <a:ea typeface="Times New Roman" panose="02020603050405020304" pitchFamily="18" charset="0"/>
                <a:cs typeface="Times New Roman" panose="02020603050405020304" pitchFamily="18" charset="0"/>
              </a:rPr>
              <a:t> </a:t>
            </a: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kontrolleri</a:t>
            </a:r>
            <a:r>
              <a:rPr lang="en-US" sz="2400" dirty="0">
                <a:effectLst/>
                <a:latin typeface="Book Antiqua" panose="02040602050305030304" pitchFamily="18" charset="0"/>
                <a:ea typeface="Times New Roman" panose="02020603050405020304" pitchFamily="18" charset="0"/>
                <a:cs typeface="Times New Roman" panose="02020603050405020304" pitchFamily="18" charset="0"/>
              </a:rPr>
              <a:t> </a:t>
            </a:r>
            <a:endParaRPr lang="tr-TR" sz="24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Raporlama</a:t>
            </a:r>
            <a:endParaRPr lang="tr-TR" sz="2400" dirty="0">
              <a:effectLst/>
              <a:latin typeface="Book Antiqua" panose="02040602050305030304" pitchFamily="18"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400" dirty="0">
                <a:latin typeface="Book Antiqua" panose="02040602050305030304" pitchFamily="18" charset="0"/>
                <a:ea typeface="Times New Roman" panose="02020603050405020304" pitchFamily="18" charset="0"/>
                <a:cs typeface="Times New Roman" panose="02020603050405020304" pitchFamily="18" charset="0"/>
              </a:rPr>
              <a:t>G</a:t>
            </a:r>
            <a:r>
              <a:rPr lang="en-US" sz="2400" dirty="0" err="1">
                <a:effectLst/>
                <a:latin typeface="Book Antiqua" panose="02040602050305030304" pitchFamily="18" charset="0"/>
                <a:ea typeface="Times New Roman" panose="02020603050405020304" pitchFamily="18" charset="0"/>
                <a:cs typeface="Times New Roman" panose="02020603050405020304" pitchFamily="18" charset="0"/>
              </a:rPr>
              <a:t>özetim</a:t>
            </a:r>
            <a:endParaRPr lang="tr-TR" sz="2400" dirty="0">
              <a:effectLst/>
              <a:latin typeface="Book Antiqua" panose="02040602050305030304" pitchFamily="18" charset="0"/>
              <a:ea typeface="Times New Roman" panose="02020603050405020304" pitchFamily="18" charset="0"/>
              <a:cs typeface="Times New Roman" panose="02020603050405020304" pitchFamily="18" charset="0"/>
            </a:endParaRPr>
          </a:p>
          <a:p>
            <a:endParaRPr lang="tr-TR" dirty="0">
              <a:latin typeface="Book Antiqua" panose="02040602050305030304" pitchFamily="18" charset="0"/>
            </a:endParaRPr>
          </a:p>
        </p:txBody>
      </p:sp>
      <p:sp>
        <p:nvSpPr>
          <p:cNvPr id="4" name="Metin kutusu 3">
            <a:extLst>
              <a:ext uri="{FF2B5EF4-FFF2-40B4-BE49-F238E27FC236}">
                <a16:creationId xmlns:a16="http://schemas.microsoft.com/office/drawing/2014/main" id="{BF98722C-B535-A151-6390-4DEC6F4E2AE2}"/>
              </a:ext>
            </a:extLst>
          </p:cNvPr>
          <p:cNvSpPr txBox="1"/>
          <p:nvPr/>
        </p:nvSpPr>
        <p:spPr>
          <a:xfrm>
            <a:off x="641819" y="253159"/>
            <a:ext cx="11212290" cy="503213"/>
          </a:xfrm>
          <a:prstGeom prst="round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spcFirstLastPara="0" vert="horz" wrap="square" lIns="0" tIns="22860" rIns="0" bIns="2286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a:noFill/>
                </a:ln>
                <a:solidFill>
                  <a:prstClr val="white"/>
                </a:solidFill>
                <a:effectLst/>
                <a:uLnTx/>
                <a:uFillTx/>
                <a:latin typeface="TimesNewRomanPSMT"/>
                <a:ea typeface="+mn-ea"/>
                <a:cs typeface="+mn-cs"/>
              </a:rPr>
              <a:t>Sağlık ve Güvenliğin Yönetimi ilgili Temel Konular</a:t>
            </a:r>
          </a:p>
        </p:txBody>
      </p:sp>
      <p:sp>
        <p:nvSpPr>
          <p:cNvPr id="7" name="Metin kutusu 6">
            <a:extLst>
              <a:ext uri="{FF2B5EF4-FFF2-40B4-BE49-F238E27FC236}">
                <a16:creationId xmlns:a16="http://schemas.microsoft.com/office/drawing/2014/main" id="{C1C9714C-51D9-C41A-AA23-B0DADBEE06D8}"/>
              </a:ext>
            </a:extLst>
          </p:cNvPr>
          <p:cNvSpPr txBox="1"/>
          <p:nvPr/>
        </p:nvSpPr>
        <p:spPr>
          <a:xfrm>
            <a:off x="5371711" y="1455346"/>
            <a:ext cx="6482398" cy="2677656"/>
          </a:xfrm>
          <a:prstGeom prst="rect">
            <a:avLst/>
          </a:prstGeom>
          <a:noFill/>
        </p:spPr>
        <p:txBody>
          <a:bodyPr wrap="square">
            <a:spAutoFit/>
          </a:bodyPr>
          <a:lstStyle>
            <a:defPPr>
              <a:defRPr lang="tr-TR"/>
            </a:defPPr>
            <a:lvl1pPr marL="342900" indent="-342900">
              <a:buFont typeface="Arial" panose="020B0604020202020204" pitchFamily="34" charset="0"/>
              <a:buChar char="•"/>
              <a:defRPr sz="2400">
                <a:effectLst/>
                <a:latin typeface="Book Antiqua" panose="02040602050305030304" pitchFamily="18" charset="0"/>
                <a:ea typeface="Calibri" panose="020F0502020204030204" pitchFamily="34" charset="0"/>
                <a:cs typeface="Times New Roman" panose="02020603050405020304" pitchFamily="18" charset="0"/>
              </a:defRPr>
            </a:lvl1pPr>
          </a:lstStyle>
          <a:p>
            <a:r>
              <a:rPr lang="en-US" dirty="0" err="1"/>
              <a:t>Laboratuar</a:t>
            </a:r>
            <a:r>
              <a:rPr lang="en-US" dirty="0"/>
              <a:t> </a:t>
            </a:r>
            <a:r>
              <a:rPr lang="en-US" dirty="0" err="1"/>
              <a:t>ve</a:t>
            </a:r>
            <a:r>
              <a:rPr lang="tr-TR" dirty="0"/>
              <a:t> </a:t>
            </a:r>
            <a:r>
              <a:rPr lang="en-US" dirty="0" err="1"/>
              <a:t>atölyeler</a:t>
            </a:r>
            <a:r>
              <a:rPr lang="en-US" dirty="0"/>
              <a:t> </a:t>
            </a:r>
            <a:r>
              <a:rPr lang="en-US" dirty="0" err="1"/>
              <a:t>Ziyaretçiler</a:t>
            </a:r>
            <a:endParaRPr lang="tr-TR" dirty="0"/>
          </a:p>
          <a:p>
            <a:r>
              <a:rPr lang="en-US" dirty="0" err="1"/>
              <a:t>Eğitim</a:t>
            </a:r>
            <a:endParaRPr lang="tr-TR" dirty="0"/>
          </a:p>
          <a:p>
            <a:r>
              <a:rPr lang="en-US" dirty="0"/>
              <a:t>Risk </a:t>
            </a:r>
            <a:r>
              <a:rPr lang="en-US" dirty="0" err="1"/>
              <a:t>değerlendirmesi</a:t>
            </a:r>
            <a:endParaRPr lang="tr-TR" dirty="0"/>
          </a:p>
          <a:p>
            <a:r>
              <a:rPr lang="en-US" dirty="0" err="1"/>
              <a:t>Alet</a:t>
            </a:r>
            <a:r>
              <a:rPr lang="en-US" dirty="0"/>
              <a:t> </a:t>
            </a:r>
            <a:r>
              <a:rPr lang="en-US" dirty="0" err="1"/>
              <a:t>ve</a:t>
            </a:r>
            <a:r>
              <a:rPr lang="en-US" dirty="0"/>
              <a:t> </a:t>
            </a:r>
            <a:r>
              <a:rPr lang="en-US" dirty="0" err="1"/>
              <a:t>teçhizatın</a:t>
            </a:r>
            <a:r>
              <a:rPr lang="en-US" dirty="0"/>
              <a:t> </a:t>
            </a:r>
            <a:r>
              <a:rPr lang="en-US" dirty="0" err="1"/>
              <a:t>güvenli</a:t>
            </a:r>
            <a:r>
              <a:rPr lang="en-US" dirty="0"/>
              <a:t> </a:t>
            </a:r>
            <a:r>
              <a:rPr lang="en-US" dirty="0" err="1"/>
              <a:t>kullanımı</a:t>
            </a:r>
            <a:r>
              <a:rPr lang="en-US" dirty="0"/>
              <a:t> </a:t>
            </a:r>
            <a:r>
              <a:rPr lang="en-US" dirty="0" err="1"/>
              <a:t>Alet</a:t>
            </a:r>
            <a:r>
              <a:rPr lang="en-US" dirty="0"/>
              <a:t> </a:t>
            </a:r>
            <a:r>
              <a:rPr lang="en-US" dirty="0" err="1"/>
              <a:t>ve</a:t>
            </a:r>
            <a:r>
              <a:rPr lang="en-US" dirty="0"/>
              <a:t> </a:t>
            </a:r>
            <a:r>
              <a:rPr lang="en-US" dirty="0" err="1"/>
              <a:t>teçhizatın</a:t>
            </a:r>
            <a:r>
              <a:rPr lang="en-US" dirty="0"/>
              <a:t> </a:t>
            </a:r>
            <a:r>
              <a:rPr lang="en-US" dirty="0" err="1"/>
              <a:t>bakımı</a:t>
            </a:r>
            <a:r>
              <a:rPr lang="en-US" dirty="0"/>
              <a:t> </a:t>
            </a:r>
            <a:endParaRPr lang="tr-TR" dirty="0"/>
          </a:p>
          <a:p>
            <a:r>
              <a:rPr lang="en-US" dirty="0" err="1"/>
              <a:t>Topraklama</a:t>
            </a:r>
            <a:endParaRPr lang="tr-TR" dirty="0"/>
          </a:p>
          <a:p>
            <a:r>
              <a:rPr lang="en-US" dirty="0" err="1"/>
              <a:t>Okulun</a:t>
            </a:r>
            <a:r>
              <a:rPr lang="en-US" dirty="0"/>
              <a:t> </a:t>
            </a:r>
            <a:r>
              <a:rPr lang="en-US" dirty="0" err="1"/>
              <a:t>kendi</a:t>
            </a:r>
            <a:r>
              <a:rPr lang="en-US" dirty="0"/>
              <a:t> </a:t>
            </a:r>
            <a:r>
              <a:rPr lang="en-US" dirty="0" err="1"/>
              <a:t>imalatı</a:t>
            </a:r>
            <a:r>
              <a:rPr lang="en-US" dirty="0"/>
              <a:t> </a:t>
            </a:r>
            <a:endParaRPr lang="tr-TR" dirty="0"/>
          </a:p>
        </p:txBody>
      </p:sp>
    </p:spTree>
    <p:extLst>
      <p:ext uri="{BB962C8B-B14F-4D97-AF65-F5344CB8AC3E}">
        <p14:creationId xmlns:p14="http://schemas.microsoft.com/office/powerpoint/2010/main" val="268829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199" y="365125"/>
            <a:ext cx="11133221" cy="1325563"/>
          </a:xfrm>
        </p:spPr>
        <p:txBody>
          <a:bodyPr>
            <a:noAutofit/>
          </a:bodyPr>
          <a:lstStyle/>
          <a:p>
            <a:r>
              <a:rPr lang="tr-TR" sz="3200" b="1" dirty="0">
                <a:solidFill>
                  <a:srgbClr val="FF0000"/>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Kent Ekonomisine Etkileri</a:t>
            </a: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
        <p:nvSpPr>
          <p:cNvPr id="3" name="Content Placeholder 2"/>
          <p:cNvSpPr>
            <a:spLocks noGrp="1"/>
          </p:cNvSpPr>
          <p:nvPr>
            <p:ph idx="1"/>
          </p:nvPr>
        </p:nvSpPr>
        <p:spPr>
          <a:xfrm>
            <a:off x="958515" y="1383630"/>
            <a:ext cx="9809748" cy="3181101"/>
          </a:xfrm>
        </p:spPr>
        <p:txBody>
          <a:bodyPr>
            <a:normAutofit/>
          </a:bodyPr>
          <a:lstStyle/>
          <a:p>
            <a:pPr marL="0" indent="0" algn="ctr">
              <a:buNone/>
            </a:pPr>
            <a:r>
              <a:rPr lang="tr-TR" sz="3200" dirty="0">
                <a:solidFill>
                  <a:srgbClr val="FF0000"/>
                </a:solidFill>
              </a:rPr>
              <a:t>2.</a:t>
            </a:r>
            <a:r>
              <a:rPr lang="tr-TR" sz="3200" dirty="0">
                <a:solidFill>
                  <a:srgbClr val="002060"/>
                </a:solidFill>
              </a:rPr>
              <a:t> Sizce bir Kent Ekonomisinin (</a:t>
            </a:r>
            <a:r>
              <a:rPr lang="tr-TR" sz="3200" dirty="0" err="1">
                <a:solidFill>
                  <a:srgbClr val="002060"/>
                </a:solidFill>
              </a:rPr>
              <a:t>Örn</a:t>
            </a:r>
            <a:r>
              <a:rPr lang="tr-TR" sz="3200" dirty="0">
                <a:solidFill>
                  <a:srgbClr val="002060"/>
                </a:solidFill>
              </a:rPr>
              <a:t>: Mersin’in Kent Ekonomisi) en önemli sorunu ya da sorunları nelerdir? </a:t>
            </a:r>
            <a:endParaRPr lang="en-US" sz="2000" dirty="0"/>
          </a:p>
        </p:txBody>
      </p:sp>
    </p:spTree>
    <p:extLst>
      <p:ext uri="{BB962C8B-B14F-4D97-AF65-F5344CB8AC3E}">
        <p14:creationId xmlns:p14="http://schemas.microsoft.com/office/powerpoint/2010/main" val="4871233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F98722C-B535-A151-6390-4DEC6F4E2AE2}"/>
              </a:ext>
            </a:extLst>
          </p:cNvPr>
          <p:cNvSpPr txBox="1"/>
          <p:nvPr/>
        </p:nvSpPr>
        <p:spPr>
          <a:xfrm>
            <a:off x="641819" y="253159"/>
            <a:ext cx="11212290" cy="503213"/>
          </a:xfrm>
          <a:prstGeom prst="round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spcFirstLastPara="0" vert="horz" wrap="square" lIns="0" tIns="22860" rIns="0" bIns="2286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a:noFill/>
                </a:ln>
                <a:solidFill>
                  <a:prstClr val="white"/>
                </a:solidFill>
                <a:effectLst/>
                <a:uLnTx/>
                <a:uFillTx/>
                <a:latin typeface="TimesNewRomanPSMT"/>
                <a:ea typeface="+mn-ea"/>
                <a:cs typeface="+mn-cs"/>
              </a:rPr>
              <a:t>Sağlık ve Güvenliğin Yönetimi ilgili Temel Konular</a:t>
            </a:r>
          </a:p>
        </p:txBody>
      </p:sp>
      <p:sp>
        <p:nvSpPr>
          <p:cNvPr id="3" name="Metin kutusu 2">
            <a:extLst>
              <a:ext uri="{FF2B5EF4-FFF2-40B4-BE49-F238E27FC236}">
                <a16:creationId xmlns:a16="http://schemas.microsoft.com/office/drawing/2014/main" id="{FEB519A9-1A49-024F-5369-C77912DF5BBE}"/>
              </a:ext>
            </a:extLst>
          </p:cNvPr>
          <p:cNvSpPr txBox="1"/>
          <p:nvPr/>
        </p:nvSpPr>
        <p:spPr>
          <a:xfrm>
            <a:off x="870415" y="1067358"/>
            <a:ext cx="6098344" cy="3785652"/>
          </a:xfrm>
          <a:prstGeom prst="rect">
            <a:avLst/>
          </a:prstGeom>
          <a:noFill/>
        </p:spPr>
        <p:txBody>
          <a:bodyPr wrap="square">
            <a:spAutoFit/>
          </a:bodyPr>
          <a:lstStyle>
            <a:defPPr>
              <a:defRPr lang="tr-TR"/>
            </a:defPPr>
            <a:lvl1pPr marL="342900" indent="-342900">
              <a:buFont typeface="Arial" panose="020B0604020202020204" pitchFamily="34" charset="0"/>
              <a:buChar char="•"/>
              <a:defRPr sz="2400">
                <a:effectLst/>
                <a:latin typeface="Book Antiqua" panose="02040602050305030304" pitchFamily="18" charset="0"/>
                <a:ea typeface="Calibri" panose="020F0502020204030204" pitchFamily="34" charset="0"/>
                <a:cs typeface="Times New Roman" panose="02020603050405020304" pitchFamily="18" charset="0"/>
              </a:defRPr>
            </a:lvl1pPr>
          </a:lstStyle>
          <a:p>
            <a:r>
              <a:rPr lang="en-US" dirty="0" err="1"/>
              <a:t>Basınçlı</a:t>
            </a:r>
            <a:r>
              <a:rPr lang="en-US" dirty="0"/>
              <a:t> </a:t>
            </a:r>
            <a:r>
              <a:rPr lang="en-US" dirty="0" err="1"/>
              <a:t>sistemler</a:t>
            </a:r>
            <a:endParaRPr lang="tr-TR" dirty="0"/>
          </a:p>
          <a:p>
            <a:r>
              <a:rPr lang="en-US" dirty="0" err="1"/>
              <a:t>Duman</a:t>
            </a:r>
            <a:r>
              <a:rPr lang="en-US" dirty="0"/>
              <a:t> </a:t>
            </a:r>
            <a:r>
              <a:rPr lang="en-US" dirty="0" err="1"/>
              <a:t>ve</a:t>
            </a:r>
            <a:r>
              <a:rPr lang="en-US" dirty="0"/>
              <a:t> </a:t>
            </a:r>
            <a:r>
              <a:rPr lang="en-US" dirty="0" err="1"/>
              <a:t>Tozların</a:t>
            </a:r>
            <a:r>
              <a:rPr lang="en-US" dirty="0"/>
              <a:t> </a:t>
            </a:r>
            <a:r>
              <a:rPr lang="en-US" dirty="0" err="1"/>
              <a:t>uzaklaştırılması</a:t>
            </a:r>
            <a:endParaRPr lang="tr-TR" dirty="0"/>
          </a:p>
          <a:p>
            <a:r>
              <a:rPr lang="en-US" dirty="0" err="1"/>
              <a:t>Elektrik</a:t>
            </a:r>
            <a:endParaRPr lang="tr-TR" dirty="0"/>
          </a:p>
          <a:p>
            <a:r>
              <a:rPr lang="en-US" dirty="0"/>
              <a:t>Kaynak </a:t>
            </a:r>
            <a:r>
              <a:rPr lang="en-US" dirty="0" err="1"/>
              <a:t>ve</a:t>
            </a:r>
            <a:r>
              <a:rPr lang="en-US" dirty="0"/>
              <a:t> </a:t>
            </a:r>
            <a:r>
              <a:rPr lang="en-US" dirty="0" err="1"/>
              <a:t>Lehim</a:t>
            </a:r>
            <a:r>
              <a:rPr lang="en-US" dirty="0"/>
              <a:t> </a:t>
            </a:r>
            <a:r>
              <a:rPr lang="en-US" dirty="0" err="1"/>
              <a:t>İşleri</a:t>
            </a:r>
            <a:r>
              <a:rPr lang="en-US" dirty="0"/>
              <a:t> </a:t>
            </a:r>
            <a:endParaRPr lang="tr-TR" dirty="0"/>
          </a:p>
          <a:p>
            <a:r>
              <a:rPr lang="en-US" dirty="0"/>
              <a:t>Teknik </a:t>
            </a:r>
            <a:r>
              <a:rPr lang="en-US" dirty="0" err="1"/>
              <a:t>geziler</a:t>
            </a:r>
            <a:r>
              <a:rPr lang="en-US" dirty="0"/>
              <a:t> </a:t>
            </a:r>
            <a:r>
              <a:rPr lang="en-US" dirty="0" err="1"/>
              <a:t>ve</a:t>
            </a:r>
            <a:r>
              <a:rPr lang="en-US" dirty="0"/>
              <a:t> </a:t>
            </a:r>
            <a:r>
              <a:rPr lang="en-US" dirty="0" err="1"/>
              <a:t>Stajlar</a:t>
            </a:r>
            <a:endParaRPr lang="tr-TR" dirty="0"/>
          </a:p>
          <a:p>
            <a:r>
              <a:rPr lang="en-US" dirty="0" err="1"/>
              <a:t>Yükleniciler</a:t>
            </a:r>
            <a:endParaRPr lang="tr-TR" dirty="0"/>
          </a:p>
          <a:p>
            <a:r>
              <a:rPr lang="en-US" dirty="0" err="1"/>
              <a:t>Gürültü</a:t>
            </a:r>
            <a:r>
              <a:rPr lang="en-US" dirty="0"/>
              <a:t> </a:t>
            </a:r>
            <a:r>
              <a:rPr lang="en-US" dirty="0" err="1"/>
              <a:t>ve</a:t>
            </a:r>
            <a:r>
              <a:rPr lang="en-US" dirty="0"/>
              <a:t> </a:t>
            </a:r>
            <a:r>
              <a:rPr lang="en-US" dirty="0" err="1"/>
              <a:t>Titreşim</a:t>
            </a:r>
            <a:r>
              <a:rPr lang="en-US" dirty="0"/>
              <a:t> </a:t>
            </a:r>
            <a:endParaRPr lang="tr-TR" dirty="0"/>
          </a:p>
          <a:p>
            <a:r>
              <a:rPr lang="en-US" dirty="0" err="1"/>
              <a:t>Aydınlatma</a:t>
            </a:r>
            <a:endParaRPr lang="tr-TR" dirty="0"/>
          </a:p>
          <a:p>
            <a:r>
              <a:rPr lang="en-US" dirty="0" err="1"/>
              <a:t>Ortam</a:t>
            </a:r>
            <a:r>
              <a:rPr lang="en-US" dirty="0"/>
              <a:t> </a:t>
            </a:r>
            <a:r>
              <a:rPr lang="en-US" dirty="0" err="1"/>
              <a:t>Sıcaklığı</a:t>
            </a:r>
            <a:r>
              <a:rPr lang="en-US" dirty="0"/>
              <a:t> </a:t>
            </a:r>
            <a:r>
              <a:rPr lang="en-US" dirty="0" err="1"/>
              <a:t>Havalandırma</a:t>
            </a:r>
            <a:endParaRPr lang="tr-TR" dirty="0"/>
          </a:p>
          <a:p>
            <a:r>
              <a:rPr lang="en-US" dirty="0"/>
              <a:t> </a:t>
            </a:r>
            <a:r>
              <a:rPr lang="en-US" dirty="0" err="1"/>
              <a:t>Yerleşim</a:t>
            </a:r>
            <a:r>
              <a:rPr lang="en-US" dirty="0"/>
              <a:t> </a:t>
            </a:r>
            <a:r>
              <a:rPr lang="en-US" dirty="0" err="1"/>
              <a:t>Planı</a:t>
            </a:r>
            <a:endParaRPr lang="tr-TR" dirty="0"/>
          </a:p>
        </p:txBody>
      </p:sp>
    </p:spTree>
    <p:extLst>
      <p:ext uri="{BB962C8B-B14F-4D97-AF65-F5344CB8AC3E}">
        <p14:creationId xmlns:p14="http://schemas.microsoft.com/office/powerpoint/2010/main" val="2394743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483" y="1690688"/>
            <a:ext cx="9809748" cy="3181101"/>
          </a:xfrm>
        </p:spPr>
        <p:txBody>
          <a:bodyPr/>
          <a:lstStyle/>
          <a:p>
            <a:pPr marL="0" lvl="0" indent="0" algn="ctr">
              <a:buNone/>
            </a:pPr>
            <a:r>
              <a:rPr lang="tr-TR" b="1" dirty="0">
                <a:solidFill>
                  <a:schemeClr val="accent1"/>
                </a:solidFill>
                <a:latin typeface="Segoe UI" panose="020B0502040204020203" pitchFamily="34" charset="0"/>
                <a:cs typeface="Times New Roman" panose="02020603050405020304" pitchFamily="18" charset="0"/>
              </a:rPr>
              <a:t>7.	Afet ve acil durumlarında (deprem, pandemi vb.) mesleki eğitimin sürdürülebilir kılınmasında ilgili kurumlar nasıl katkıda bulunabilirler? (5. Soru) (mesleki eğitim kurumları, yerel yönetimler, merkezi yönetim vb.) (ihtiyaçlar ve çözüm önerileri neler olabilir)</a:t>
            </a:r>
            <a:endParaRPr lang="en-US" sz="1800" dirty="0"/>
          </a:p>
        </p:txBody>
      </p:sp>
      <p:sp>
        <p:nvSpPr>
          <p:cNvPr id="6" name="Unvan 1">
            <a:extLst>
              <a:ext uri="{FF2B5EF4-FFF2-40B4-BE49-F238E27FC236}">
                <a16:creationId xmlns:a16="http://schemas.microsoft.com/office/drawing/2014/main" id="{E9390791-26DE-AB46-667D-88DD586F591D}"/>
              </a:ext>
            </a:extLst>
          </p:cNvPr>
          <p:cNvSpPr>
            <a:spLocks noGrp="1"/>
          </p:cNvSpPr>
          <p:nvPr>
            <p:ph type="title"/>
          </p:nvPr>
        </p:nvSpPr>
        <p:spPr>
          <a:xfrm>
            <a:off x="838200" y="365125"/>
            <a:ext cx="10515600" cy="1325563"/>
          </a:xfrm>
        </p:spPr>
        <p:txBody>
          <a:bodyPr>
            <a:noAutofit/>
          </a:bodyPr>
          <a:lstStyle/>
          <a:p>
            <a:pPr lvl="0" algn="just"/>
            <a:r>
              <a:rPr lang="tr-TR" sz="3200" b="1" dirty="0">
                <a:solidFill>
                  <a:schemeClr val="accent1"/>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Mesleki Eğitime Etkileri</a:t>
            </a:r>
            <a:br>
              <a:rPr lang="tr-TR" sz="3200" dirty="0">
                <a:effectLst/>
                <a:latin typeface="Calibri" panose="020F0502020204030204" pitchFamily="34" charset="0"/>
                <a:ea typeface="Calibri" panose="020F0502020204030204" pitchFamily="34" charset="0"/>
                <a:cs typeface="Times New Roman" panose="02020603050405020304" pitchFamily="18" charset="0"/>
              </a:rPr>
            </a:b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Tree>
    <p:extLst>
      <p:ext uri="{BB962C8B-B14F-4D97-AF65-F5344CB8AC3E}">
        <p14:creationId xmlns:p14="http://schemas.microsoft.com/office/powerpoint/2010/main" val="41021188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714709"/>
            <a:ext cx="11325726" cy="4691481"/>
          </a:xfrm>
        </p:spPr>
        <p:txBody>
          <a:bodyPr>
            <a:noAutofit/>
          </a:bodyPr>
          <a:lstStyle/>
          <a:p>
            <a:pPr marL="0" indent="0" algn="just">
              <a:buNone/>
            </a:pPr>
            <a:r>
              <a:rPr lang="tr-TR" sz="2400" dirty="0">
                <a:solidFill>
                  <a:srgbClr val="002060"/>
                </a:solidFill>
                <a:latin typeface="Google Sans"/>
              </a:rPr>
              <a:t>Acil ve afet durumlarından çıkışta 5. Sorunun cevabında yer alan kurum ve kuruluşlar sırasıyla şu şekilde katkı sağlayabilirler;</a:t>
            </a:r>
          </a:p>
          <a:p>
            <a:pPr marL="0" indent="0" algn="just">
              <a:buNone/>
            </a:pPr>
            <a:r>
              <a:rPr lang="tr-TR" sz="2400" dirty="0">
                <a:solidFill>
                  <a:srgbClr val="002060"/>
                </a:solidFill>
                <a:latin typeface="Google Sans"/>
              </a:rPr>
              <a:t>a.	</a:t>
            </a:r>
            <a:r>
              <a:rPr lang="tr-TR" sz="2400" b="1" dirty="0">
                <a:solidFill>
                  <a:srgbClr val="002060"/>
                </a:solidFill>
                <a:latin typeface="Google Sans"/>
              </a:rPr>
              <a:t>Yerel Yönetimler: </a:t>
            </a:r>
            <a:r>
              <a:rPr lang="tr-TR" sz="2400" dirty="0">
                <a:solidFill>
                  <a:srgbClr val="002060"/>
                </a:solidFill>
                <a:latin typeface="Google Sans"/>
              </a:rPr>
              <a:t>Mesleki eğitim merkezlerinin ihtiyaç duyduğu afet sonucu ortaya çıkan altyapı krizlerine acil müdahale edip mesleki eğitimin üretim ve eğitimden düşmemesini sağlayabilirler.</a:t>
            </a:r>
          </a:p>
          <a:p>
            <a:pPr marL="0" indent="0" algn="just">
              <a:buNone/>
            </a:pPr>
            <a:r>
              <a:rPr lang="tr-TR" sz="2400" dirty="0">
                <a:solidFill>
                  <a:srgbClr val="002060"/>
                </a:solidFill>
                <a:latin typeface="Google Sans"/>
              </a:rPr>
              <a:t>b.	</a:t>
            </a:r>
            <a:r>
              <a:rPr lang="tr-TR" sz="2400" b="1" dirty="0">
                <a:solidFill>
                  <a:srgbClr val="002060"/>
                </a:solidFill>
                <a:latin typeface="Google Sans"/>
              </a:rPr>
              <a:t>Millî Eğitim Bakanlığı: </a:t>
            </a:r>
            <a:r>
              <a:rPr lang="tr-TR" sz="2400" dirty="0">
                <a:solidFill>
                  <a:srgbClr val="002060"/>
                </a:solidFill>
                <a:latin typeface="Google Sans"/>
              </a:rPr>
              <a:t>Yerelde İl Milli Eğitim Müdürlükleri eliyle insan kaynağını ve mekanları etkin ve verimli şekilde sevk/idare ederek mesleki eğitimin duraksamadan faaliyetlerine devam etmesini sağlayabilir. Ayrıca oluşturacakları krize müdahale ekipleri ile psikososyal desteği de duraksamadan verebilir.</a:t>
            </a:r>
          </a:p>
          <a:p>
            <a:pPr marL="0" indent="0" algn="just">
              <a:buNone/>
            </a:pPr>
            <a:r>
              <a:rPr lang="tr-TR" sz="2400" dirty="0">
                <a:solidFill>
                  <a:srgbClr val="002060"/>
                </a:solidFill>
                <a:latin typeface="Google Sans"/>
              </a:rPr>
              <a:t>c.	</a:t>
            </a:r>
            <a:r>
              <a:rPr lang="tr-TR" sz="2400" b="1" dirty="0">
                <a:solidFill>
                  <a:srgbClr val="002060"/>
                </a:solidFill>
                <a:latin typeface="Google Sans"/>
              </a:rPr>
              <a:t>İş dünyası:</a:t>
            </a:r>
            <a:r>
              <a:rPr lang="tr-TR" sz="2400" dirty="0">
                <a:solidFill>
                  <a:srgbClr val="002060"/>
                </a:solidFill>
                <a:latin typeface="Google Sans"/>
              </a:rPr>
              <a:t> Kentte faaliyette bulunan tüm ticaret ve iş dünyası temsilcileri imkanları dahilinde stratejik öneme sahip mesleki eğitim kuruluşlarının işler kalması için bir kısım makine, ekipman ve insan kaynağını AFAD koordinesiyle mesleki eğitim için planlamalarında ayırabilirler.</a:t>
            </a:r>
          </a:p>
          <a:p>
            <a:pPr marL="0" indent="0" algn="just">
              <a:buNone/>
            </a:pPr>
            <a:endParaRPr lang="tr-TR" sz="2400" dirty="0">
              <a:solidFill>
                <a:srgbClr val="002060"/>
              </a:solidFill>
              <a:latin typeface="Google Sans"/>
            </a:endParaRPr>
          </a:p>
        </p:txBody>
      </p:sp>
    </p:spTree>
    <p:extLst>
      <p:ext uri="{BB962C8B-B14F-4D97-AF65-F5344CB8AC3E}">
        <p14:creationId xmlns:p14="http://schemas.microsoft.com/office/powerpoint/2010/main" val="1690973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714709"/>
            <a:ext cx="11325726" cy="4691481"/>
          </a:xfrm>
        </p:spPr>
        <p:txBody>
          <a:bodyPr>
            <a:noAutofit/>
          </a:bodyPr>
          <a:lstStyle/>
          <a:p>
            <a:pPr marL="0" indent="0" algn="just">
              <a:buNone/>
            </a:pPr>
            <a:r>
              <a:rPr lang="tr-TR" sz="2400" dirty="0">
                <a:solidFill>
                  <a:srgbClr val="002060"/>
                </a:solidFill>
                <a:latin typeface="Google Sans"/>
              </a:rPr>
              <a:t>Acil ve afet durumlarından çıkışta 5. Sorunun cevabında yer alan kurum ve kuruluşlar sırasıyla şu şekilde katkı sağlayabilirler;</a:t>
            </a:r>
          </a:p>
          <a:p>
            <a:pPr marL="0" indent="0" algn="just">
              <a:buNone/>
            </a:pPr>
            <a:r>
              <a:rPr lang="tr-TR" sz="2400" dirty="0">
                <a:solidFill>
                  <a:srgbClr val="002060"/>
                </a:solidFill>
                <a:latin typeface="Google Sans"/>
              </a:rPr>
              <a:t>a.	</a:t>
            </a:r>
            <a:r>
              <a:rPr lang="tr-TR" sz="2400" b="1" dirty="0">
                <a:solidFill>
                  <a:srgbClr val="002060"/>
                </a:solidFill>
                <a:latin typeface="Google Sans"/>
              </a:rPr>
              <a:t>Yerel Yönetimler: </a:t>
            </a:r>
            <a:r>
              <a:rPr lang="tr-TR" sz="2400" dirty="0">
                <a:solidFill>
                  <a:srgbClr val="002060"/>
                </a:solidFill>
                <a:latin typeface="Google Sans"/>
              </a:rPr>
              <a:t>Mesleki eğitim merkezlerinin ihtiyaç duyduğu afet sonucu ortaya çıkan altyapı krizlerine acil müdahale edip mesleki eğitimin üretim ve eğitimden düşmemesini sağlayabilirler.</a:t>
            </a:r>
          </a:p>
          <a:p>
            <a:pPr marL="0" indent="0" algn="just">
              <a:buNone/>
            </a:pPr>
            <a:r>
              <a:rPr lang="tr-TR" sz="2400" dirty="0">
                <a:solidFill>
                  <a:srgbClr val="002060"/>
                </a:solidFill>
                <a:latin typeface="Google Sans"/>
              </a:rPr>
              <a:t>b.	</a:t>
            </a:r>
            <a:r>
              <a:rPr lang="tr-TR" sz="2400" b="1" dirty="0">
                <a:solidFill>
                  <a:srgbClr val="002060"/>
                </a:solidFill>
                <a:latin typeface="Google Sans"/>
              </a:rPr>
              <a:t>Millî Eğitim Bakanlığı: </a:t>
            </a:r>
            <a:r>
              <a:rPr lang="tr-TR" sz="2400" dirty="0">
                <a:solidFill>
                  <a:srgbClr val="002060"/>
                </a:solidFill>
                <a:latin typeface="Google Sans"/>
              </a:rPr>
              <a:t>Yerelde İl Milli Eğitim Müdürlükleri eliyle insan kaynağını ve mekanları etkin ve verimli şekilde sevk/idare ederek mesleki eğitimin duraksamadan faaliyetlerine devam etmesini sağlayabilir. Ayrıca oluşturacakları krize müdahale ekipleri ile psikososyal desteği de duraksamadan verebilir.</a:t>
            </a:r>
          </a:p>
          <a:p>
            <a:pPr marL="0" indent="0" algn="just">
              <a:buNone/>
            </a:pPr>
            <a:r>
              <a:rPr lang="tr-TR" sz="2400" dirty="0">
                <a:solidFill>
                  <a:srgbClr val="002060"/>
                </a:solidFill>
                <a:latin typeface="Google Sans"/>
              </a:rPr>
              <a:t>c.	</a:t>
            </a:r>
            <a:r>
              <a:rPr lang="tr-TR" sz="2400" b="1" dirty="0">
                <a:solidFill>
                  <a:srgbClr val="002060"/>
                </a:solidFill>
                <a:latin typeface="Google Sans"/>
              </a:rPr>
              <a:t>İş dünyası:</a:t>
            </a:r>
            <a:r>
              <a:rPr lang="tr-TR" sz="2400" dirty="0">
                <a:solidFill>
                  <a:srgbClr val="002060"/>
                </a:solidFill>
                <a:latin typeface="Google Sans"/>
              </a:rPr>
              <a:t> Kentte faaliyette bulunan tüm ticaret ve iş dünyası temsilcileri imkanları dahilinde stratejik öneme sahip mesleki eğitim kuruluşlarının işler kalması için bir kısım makine, ekipman ve insan kaynağını AFAD koordinesiyle mesleki eğitim için planlamalarında ayırabilirler.</a:t>
            </a:r>
          </a:p>
          <a:p>
            <a:pPr marL="0" indent="0" algn="just">
              <a:buNone/>
            </a:pPr>
            <a:endParaRPr lang="tr-TR" sz="2400" dirty="0">
              <a:solidFill>
                <a:srgbClr val="002060"/>
              </a:solidFill>
              <a:latin typeface="Google Sans"/>
            </a:endParaRPr>
          </a:p>
        </p:txBody>
      </p:sp>
    </p:spTree>
    <p:extLst>
      <p:ext uri="{BB962C8B-B14F-4D97-AF65-F5344CB8AC3E}">
        <p14:creationId xmlns:p14="http://schemas.microsoft.com/office/powerpoint/2010/main" val="35975782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714709"/>
            <a:ext cx="11325726" cy="4691481"/>
          </a:xfrm>
        </p:spPr>
        <p:txBody>
          <a:bodyPr>
            <a:noAutofit/>
          </a:bodyPr>
          <a:lstStyle/>
          <a:p>
            <a:pPr marL="0" indent="0" algn="just">
              <a:buNone/>
            </a:pPr>
            <a:r>
              <a:rPr lang="tr-TR" sz="2400" dirty="0">
                <a:solidFill>
                  <a:srgbClr val="002060"/>
                </a:solidFill>
                <a:latin typeface="Google Sans"/>
              </a:rPr>
              <a:t>d.	</a:t>
            </a:r>
            <a:r>
              <a:rPr lang="tr-TR" sz="2400" b="1" dirty="0">
                <a:solidFill>
                  <a:srgbClr val="002060"/>
                </a:solidFill>
                <a:latin typeface="Google Sans"/>
              </a:rPr>
              <a:t>Mesleki eğitim veren kurumlar: </a:t>
            </a:r>
            <a:r>
              <a:rPr lang="tr-TR" sz="2400" dirty="0">
                <a:solidFill>
                  <a:srgbClr val="002060"/>
                </a:solidFill>
                <a:latin typeface="Google Sans"/>
              </a:rPr>
              <a:t>Bu kurumlar yönetici ve öğretmenleri özelinde mesleki eğitimi ve varsa üretimi duraksatmadan faaliyetlerine devam edebilmek için psikososyal destek dahilinde afet bölgesinin ihtiyacı olan eğitim ve üretim ihtiyacını etkin liderlikle birlikte üstlenebilirler.</a:t>
            </a:r>
          </a:p>
          <a:p>
            <a:pPr marL="0" indent="0" algn="just">
              <a:buNone/>
            </a:pPr>
            <a:r>
              <a:rPr lang="tr-TR" sz="2400" dirty="0">
                <a:solidFill>
                  <a:srgbClr val="002060"/>
                </a:solidFill>
                <a:latin typeface="Google Sans"/>
              </a:rPr>
              <a:t>e.	</a:t>
            </a:r>
            <a:r>
              <a:rPr lang="tr-TR" sz="2400" b="1" dirty="0">
                <a:solidFill>
                  <a:srgbClr val="002060"/>
                </a:solidFill>
                <a:latin typeface="Google Sans"/>
              </a:rPr>
              <a:t>Meslek odaları: </a:t>
            </a:r>
            <a:r>
              <a:rPr lang="tr-TR" sz="2400" dirty="0">
                <a:solidFill>
                  <a:srgbClr val="002060"/>
                </a:solidFill>
                <a:latin typeface="Google Sans"/>
              </a:rPr>
              <a:t>Bu odalar mesleki eğitim kurumlarına afetlerle ilgili uzmanlık ve danışmanlık hizmetleri sağlayabilir. Bu, afetlerle başa çıkma stratejileri, kriz yönetimi konusunda yardım sağlayarak eğitim kurumlarını destekler. Teknik bağlamda da alanlarına göre olası personel kayıplarını telafi ederek eğitimin ve varsa üretimin sürekliliğini destekleyebilirler.</a:t>
            </a:r>
          </a:p>
          <a:p>
            <a:pPr marL="0" indent="0" algn="just">
              <a:buNone/>
            </a:pPr>
            <a:endParaRPr lang="tr-TR" sz="2400" dirty="0">
              <a:solidFill>
                <a:srgbClr val="002060"/>
              </a:solidFill>
              <a:latin typeface="Google Sans"/>
            </a:endParaRPr>
          </a:p>
        </p:txBody>
      </p:sp>
    </p:spTree>
    <p:extLst>
      <p:ext uri="{BB962C8B-B14F-4D97-AF65-F5344CB8AC3E}">
        <p14:creationId xmlns:p14="http://schemas.microsoft.com/office/powerpoint/2010/main" val="12953340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483" y="1690688"/>
            <a:ext cx="9809748" cy="3181101"/>
          </a:xfrm>
        </p:spPr>
        <p:txBody>
          <a:bodyPr/>
          <a:lstStyle/>
          <a:p>
            <a:pPr marL="0" lvl="0" indent="0" algn="ctr">
              <a:buNone/>
            </a:pPr>
            <a:r>
              <a:rPr lang="tr-TR" b="1" dirty="0">
                <a:solidFill>
                  <a:schemeClr val="accent1"/>
                </a:solidFill>
                <a:latin typeface="Segoe UI" panose="020B0502040204020203" pitchFamily="34" charset="0"/>
                <a:cs typeface="Times New Roman" panose="02020603050405020304" pitchFamily="18" charset="0"/>
              </a:rPr>
              <a:t>8.	Mesleki eğitimi acil ve afet durumlarında dirençli kılmak için yerel düzeyde nasıl bir iş birliği kurulabilir?</a:t>
            </a:r>
            <a:endParaRPr lang="en-US" sz="1800" dirty="0"/>
          </a:p>
        </p:txBody>
      </p:sp>
      <p:sp>
        <p:nvSpPr>
          <p:cNvPr id="6" name="Unvan 1">
            <a:extLst>
              <a:ext uri="{FF2B5EF4-FFF2-40B4-BE49-F238E27FC236}">
                <a16:creationId xmlns:a16="http://schemas.microsoft.com/office/drawing/2014/main" id="{E9390791-26DE-AB46-667D-88DD586F591D}"/>
              </a:ext>
            </a:extLst>
          </p:cNvPr>
          <p:cNvSpPr>
            <a:spLocks noGrp="1"/>
          </p:cNvSpPr>
          <p:nvPr>
            <p:ph type="title"/>
          </p:nvPr>
        </p:nvSpPr>
        <p:spPr>
          <a:xfrm>
            <a:off x="838200" y="365125"/>
            <a:ext cx="10515600" cy="1325563"/>
          </a:xfrm>
        </p:spPr>
        <p:txBody>
          <a:bodyPr>
            <a:noAutofit/>
          </a:bodyPr>
          <a:lstStyle/>
          <a:p>
            <a:pPr lvl="0" algn="just"/>
            <a:r>
              <a:rPr lang="tr-TR" sz="3200" b="1" dirty="0">
                <a:solidFill>
                  <a:schemeClr val="accent1"/>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Mesleki Eğitime Etkileri</a:t>
            </a:r>
            <a:br>
              <a:rPr lang="tr-TR" sz="3200" dirty="0">
                <a:effectLst/>
                <a:latin typeface="Calibri" panose="020F0502020204030204" pitchFamily="34" charset="0"/>
                <a:ea typeface="Calibri" panose="020F0502020204030204" pitchFamily="34" charset="0"/>
                <a:cs typeface="Times New Roman" panose="02020603050405020304" pitchFamily="18" charset="0"/>
              </a:rPr>
            </a:b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Tree>
    <p:extLst>
      <p:ext uri="{BB962C8B-B14F-4D97-AF65-F5344CB8AC3E}">
        <p14:creationId xmlns:p14="http://schemas.microsoft.com/office/powerpoint/2010/main" val="720538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714709"/>
            <a:ext cx="11325726" cy="4691481"/>
          </a:xfrm>
        </p:spPr>
        <p:txBody>
          <a:bodyPr>
            <a:noAutofit/>
          </a:bodyPr>
          <a:lstStyle/>
          <a:p>
            <a:pPr marL="0" indent="0" algn="just">
              <a:buNone/>
            </a:pPr>
            <a:r>
              <a:rPr lang="tr-TR" sz="2400" dirty="0">
                <a:solidFill>
                  <a:srgbClr val="002060"/>
                </a:solidFill>
                <a:latin typeface="Google Sans"/>
              </a:rPr>
              <a:t>Mesleki eğitimi acil ve afet durumlarında dirençli hale getirmek için şunlar yapılabilir.</a:t>
            </a:r>
          </a:p>
          <a:p>
            <a:pPr marL="0" indent="0" algn="just">
              <a:buNone/>
            </a:pPr>
            <a:r>
              <a:rPr lang="tr-TR" sz="2400" dirty="0">
                <a:solidFill>
                  <a:srgbClr val="002060"/>
                </a:solidFill>
                <a:latin typeface="Google Sans"/>
              </a:rPr>
              <a:t>a.	Afetler, duygusal zorluklar yaratabilir. </a:t>
            </a:r>
            <a:r>
              <a:rPr lang="tr-TR" sz="2400" b="1" i="1" dirty="0">
                <a:solidFill>
                  <a:srgbClr val="002060"/>
                </a:solidFill>
                <a:latin typeface="Google Sans"/>
              </a:rPr>
              <a:t>Okullar, öğrencilere ve personeline psikososyal destek programları</a:t>
            </a:r>
            <a:r>
              <a:rPr lang="tr-TR" sz="2400" dirty="0">
                <a:solidFill>
                  <a:srgbClr val="002060"/>
                </a:solidFill>
                <a:latin typeface="Google Sans"/>
              </a:rPr>
              <a:t> sunarak duygusal sağlığı koruma konusunda destek olabilirler.</a:t>
            </a:r>
          </a:p>
          <a:p>
            <a:pPr marL="0" indent="0" algn="just">
              <a:buNone/>
            </a:pPr>
            <a:r>
              <a:rPr lang="tr-TR" sz="2400" dirty="0">
                <a:solidFill>
                  <a:srgbClr val="002060"/>
                </a:solidFill>
                <a:latin typeface="Google Sans"/>
              </a:rPr>
              <a:t>b.	Mesleki eğitim kurumları, </a:t>
            </a:r>
            <a:r>
              <a:rPr lang="tr-TR" sz="2400" b="1" i="1" dirty="0">
                <a:solidFill>
                  <a:srgbClr val="002060"/>
                </a:solidFill>
                <a:latin typeface="Google Sans"/>
              </a:rPr>
              <a:t>afetlere karşı hazırlık programları </a:t>
            </a:r>
            <a:r>
              <a:rPr lang="tr-TR" sz="2400" dirty="0">
                <a:solidFill>
                  <a:srgbClr val="002060"/>
                </a:solidFill>
                <a:latin typeface="Google Sans"/>
              </a:rPr>
              <a:t>geliştirebilir. Bu programlar, öğrencilere ve personeline afet durumlarında nasıl hareket etmeleri gerektiğini öğretebilir ve acil durum planlarını içerebilir.</a:t>
            </a:r>
          </a:p>
          <a:p>
            <a:pPr marL="0" indent="0" algn="just">
              <a:buNone/>
            </a:pPr>
            <a:r>
              <a:rPr lang="tr-TR" sz="2400" dirty="0">
                <a:solidFill>
                  <a:srgbClr val="002060"/>
                </a:solidFill>
                <a:latin typeface="Google Sans"/>
              </a:rPr>
              <a:t>c.	Meslek odaları ve mesleki eğitim veren kurumlar iş birliği yaparak sadece geleneksel sınıf eğitimi yerine, çeşitli eğitim yöntemleri kullanabilirler. </a:t>
            </a:r>
            <a:r>
              <a:rPr lang="tr-TR" sz="2400" b="1" i="1" dirty="0">
                <a:solidFill>
                  <a:srgbClr val="002060"/>
                </a:solidFill>
                <a:latin typeface="Google Sans"/>
              </a:rPr>
              <a:t>İş başında eğitim, uygulamalı eğitim, simülasyonlar, dijital kaynaklar</a:t>
            </a:r>
            <a:r>
              <a:rPr lang="tr-TR" sz="2400" dirty="0">
                <a:solidFill>
                  <a:srgbClr val="002060"/>
                </a:solidFill>
                <a:latin typeface="Google Sans"/>
              </a:rPr>
              <a:t> gibi yöntemler, öğrencilere afet durumlarına karşı pratik beceriler kazandırabilir.</a:t>
            </a:r>
          </a:p>
          <a:p>
            <a:pPr marL="0" indent="0" algn="just">
              <a:buNone/>
            </a:pPr>
            <a:endParaRPr lang="tr-TR" sz="2400" dirty="0">
              <a:solidFill>
                <a:srgbClr val="002060"/>
              </a:solidFill>
              <a:latin typeface="Google Sans"/>
            </a:endParaRPr>
          </a:p>
        </p:txBody>
      </p:sp>
    </p:spTree>
    <p:extLst>
      <p:ext uri="{BB962C8B-B14F-4D97-AF65-F5344CB8AC3E}">
        <p14:creationId xmlns:p14="http://schemas.microsoft.com/office/powerpoint/2010/main" val="646184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714709"/>
            <a:ext cx="11325726" cy="4691481"/>
          </a:xfrm>
        </p:spPr>
        <p:txBody>
          <a:bodyPr>
            <a:noAutofit/>
          </a:bodyPr>
          <a:lstStyle/>
          <a:p>
            <a:pPr marL="0" indent="0" algn="just">
              <a:buNone/>
            </a:pPr>
            <a:r>
              <a:rPr lang="tr-TR" sz="2400" dirty="0">
                <a:solidFill>
                  <a:srgbClr val="002060"/>
                </a:solidFill>
                <a:latin typeface="Google Sans"/>
              </a:rPr>
              <a:t>Mesleki eğitimi acil ve afet durumlarında dirençli hale getirmek için şunlar yapılabilir.</a:t>
            </a:r>
          </a:p>
          <a:p>
            <a:pPr marL="0" indent="0" algn="just">
              <a:buNone/>
            </a:pPr>
            <a:r>
              <a:rPr lang="tr-TR" sz="2400" dirty="0">
                <a:solidFill>
                  <a:srgbClr val="002060"/>
                </a:solidFill>
                <a:latin typeface="Google Sans"/>
              </a:rPr>
              <a:t>a.	Afetler, duygusal zorluklar yaratabilir. </a:t>
            </a:r>
            <a:r>
              <a:rPr lang="tr-TR" sz="2400" b="1" i="1" dirty="0">
                <a:solidFill>
                  <a:srgbClr val="002060"/>
                </a:solidFill>
                <a:latin typeface="Google Sans"/>
              </a:rPr>
              <a:t>Okullar, öğrencilere ve personeline psikososyal destek programları</a:t>
            </a:r>
            <a:r>
              <a:rPr lang="tr-TR" sz="2400" dirty="0">
                <a:solidFill>
                  <a:srgbClr val="002060"/>
                </a:solidFill>
                <a:latin typeface="Google Sans"/>
              </a:rPr>
              <a:t> sunarak duygusal sağlığı koruma konusunda destek olabilirler.</a:t>
            </a:r>
          </a:p>
          <a:p>
            <a:pPr marL="0" indent="0" algn="just">
              <a:buNone/>
            </a:pPr>
            <a:r>
              <a:rPr lang="tr-TR" sz="2400" dirty="0">
                <a:solidFill>
                  <a:srgbClr val="002060"/>
                </a:solidFill>
                <a:latin typeface="Google Sans"/>
              </a:rPr>
              <a:t>b.	Mesleki eğitim kurumları, </a:t>
            </a:r>
            <a:r>
              <a:rPr lang="tr-TR" sz="2400" b="1" i="1" dirty="0">
                <a:solidFill>
                  <a:srgbClr val="002060"/>
                </a:solidFill>
                <a:latin typeface="Google Sans"/>
              </a:rPr>
              <a:t>afetlere karşı hazırlık programları </a:t>
            </a:r>
            <a:r>
              <a:rPr lang="tr-TR" sz="2400" dirty="0">
                <a:solidFill>
                  <a:srgbClr val="002060"/>
                </a:solidFill>
                <a:latin typeface="Google Sans"/>
              </a:rPr>
              <a:t>geliştirebilir. Bu programlar, öğrencilere ve personeline afet durumlarında nasıl hareket etmeleri gerektiğini öğretebilir ve acil durum planlarını içerebilir.</a:t>
            </a:r>
          </a:p>
          <a:p>
            <a:pPr marL="0" indent="0" algn="just">
              <a:buNone/>
            </a:pPr>
            <a:r>
              <a:rPr lang="tr-TR" sz="2400" dirty="0">
                <a:solidFill>
                  <a:srgbClr val="002060"/>
                </a:solidFill>
                <a:latin typeface="Google Sans"/>
              </a:rPr>
              <a:t>c.	Meslek odaları ve mesleki eğitim veren kurumlar iş birliği yaparak sadece geleneksel sınıf eğitimi yerine, çeşitli eğitim yöntemleri kullanabilirler. </a:t>
            </a:r>
            <a:r>
              <a:rPr lang="tr-TR" sz="2400" b="1" i="1" dirty="0">
                <a:solidFill>
                  <a:srgbClr val="002060"/>
                </a:solidFill>
                <a:latin typeface="Google Sans"/>
              </a:rPr>
              <a:t>İş başında eğitim, uygulamalı eğitim, simülasyonlar, dijital kaynaklar</a:t>
            </a:r>
            <a:r>
              <a:rPr lang="tr-TR" sz="2400" dirty="0">
                <a:solidFill>
                  <a:srgbClr val="002060"/>
                </a:solidFill>
                <a:latin typeface="Google Sans"/>
              </a:rPr>
              <a:t> gibi yöntemler, öğrencilere afet durumlarına karşı pratik beceriler kazandırabilir.</a:t>
            </a:r>
          </a:p>
          <a:p>
            <a:pPr marL="0" indent="0" algn="just">
              <a:buNone/>
            </a:pPr>
            <a:endParaRPr lang="tr-TR" sz="2400" dirty="0">
              <a:solidFill>
                <a:srgbClr val="002060"/>
              </a:solidFill>
              <a:latin typeface="Google Sans"/>
            </a:endParaRPr>
          </a:p>
        </p:txBody>
      </p:sp>
    </p:spTree>
    <p:extLst>
      <p:ext uri="{BB962C8B-B14F-4D97-AF65-F5344CB8AC3E}">
        <p14:creationId xmlns:p14="http://schemas.microsoft.com/office/powerpoint/2010/main" val="3671772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714709"/>
            <a:ext cx="11325726" cy="4691481"/>
          </a:xfrm>
        </p:spPr>
        <p:txBody>
          <a:bodyPr>
            <a:noAutofit/>
          </a:bodyPr>
          <a:lstStyle/>
          <a:p>
            <a:pPr marL="0" indent="0" algn="just">
              <a:buNone/>
            </a:pPr>
            <a:r>
              <a:rPr lang="tr-TR" sz="2400" dirty="0">
                <a:solidFill>
                  <a:srgbClr val="002060"/>
                </a:solidFill>
                <a:latin typeface="Google Sans"/>
              </a:rPr>
              <a:t>d.	</a:t>
            </a:r>
            <a:r>
              <a:rPr lang="tr-TR" sz="2400" b="1" i="1" dirty="0">
                <a:solidFill>
                  <a:srgbClr val="002060"/>
                </a:solidFill>
                <a:latin typeface="Google Sans"/>
              </a:rPr>
              <a:t>Dijital kaynaklar</a:t>
            </a:r>
            <a:r>
              <a:rPr lang="tr-TR" sz="2400" dirty="0">
                <a:solidFill>
                  <a:srgbClr val="002060"/>
                </a:solidFill>
                <a:latin typeface="Google Sans"/>
              </a:rPr>
              <a:t>, afet durumları sırasında </a:t>
            </a:r>
            <a:r>
              <a:rPr lang="tr-TR" sz="2400" b="1" i="1" dirty="0">
                <a:solidFill>
                  <a:srgbClr val="002060"/>
                </a:solidFill>
                <a:latin typeface="Google Sans"/>
              </a:rPr>
              <a:t>eğitimin kesintisiz </a:t>
            </a:r>
            <a:r>
              <a:rPr lang="tr-TR" sz="2400" dirty="0">
                <a:solidFill>
                  <a:srgbClr val="002060"/>
                </a:solidFill>
                <a:latin typeface="Google Sans"/>
              </a:rPr>
              <a:t>devam etmesine yardımcı olabilir. </a:t>
            </a:r>
            <a:r>
              <a:rPr lang="tr-TR" sz="2400" b="1" i="1" dirty="0">
                <a:solidFill>
                  <a:srgbClr val="002060"/>
                </a:solidFill>
                <a:latin typeface="Google Sans"/>
              </a:rPr>
              <a:t>Online eğitim materyalleri</a:t>
            </a:r>
            <a:r>
              <a:rPr lang="tr-TR" sz="2400" dirty="0">
                <a:solidFill>
                  <a:srgbClr val="002060"/>
                </a:solidFill>
                <a:latin typeface="Google Sans"/>
              </a:rPr>
              <a:t>, öğrencilerin kendi başlarına çalışmalarını sağlayabilir.</a:t>
            </a:r>
          </a:p>
          <a:p>
            <a:pPr marL="0" indent="0" algn="just">
              <a:buNone/>
            </a:pPr>
            <a:r>
              <a:rPr lang="tr-TR" sz="2400" dirty="0">
                <a:solidFill>
                  <a:srgbClr val="002060"/>
                </a:solidFill>
                <a:latin typeface="Google Sans"/>
              </a:rPr>
              <a:t>e.	Özellikle </a:t>
            </a:r>
            <a:r>
              <a:rPr lang="tr-TR" sz="2400" b="1" i="1" dirty="0">
                <a:solidFill>
                  <a:srgbClr val="002060"/>
                </a:solidFill>
                <a:latin typeface="Google Sans"/>
              </a:rPr>
              <a:t>yeni yapılacak okul binalarının </a:t>
            </a:r>
            <a:r>
              <a:rPr lang="tr-TR" sz="2400" dirty="0">
                <a:solidFill>
                  <a:srgbClr val="002060"/>
                </a:solidFill>
                <a:latin typeface="Google Sans"/>
              </a:rPr>
              <a:t>yerleşim planlamaları yerel yönetimler ile iş birliği halinde şehrin ihtiyaç duyabileceği stratejik konumlara göre yapılabilir.</a:t>
            </a:r>
          </a:p>
          <a:p>
            <a:pPr marL="0" indent="0" algn="just">
              <a:buNone/>
            </a:pPr>
            <a:r>
              <a:rPr lang="tr-TR" sz="2400" dirty="0">
                <a:solidFill>
                  <a:srgbClr val="002060"/>
                </a:solidFill>
                <a:latin typeface="Google Sans"/>
              </a:rPr>
              <a:t>f.	Meslek odaları özellikle </a:t>
            </a:r>
            <a:r>
              <a:rPr lang="tr-TR" sz="2400" b="1" i="1" dirty="0">
                <a:solidFill>
                  <a:srgbClr val="002060"/>
                </a:solidFill>
                <a:latin typeface="Google Sans"/>
              </a:rPr>
              <a:t>inşaat, makine ve elektrik mühendisleri odaları bina muayenelerinde ve yapılacak güçlendirme çalışmalarında </a:t>
            </a:r>
            <a:r>
              <a:rPr lang="tr-TR" sz="2400" dirty="0">
                <a:solidFill>
                  <a:srgbClr val="002060"/>
                </a:solidFill>
                <a:latin typeface="Google Sans"/>
              </a:rPr>
              <a:t>valilik koordinesinde il milli eğitim müdürlükleriyle birlikte çalışabilirler.</a:t>
            </a:r>
          </a:p>
          <a:p>
            <a:pPr marL="0" indent="0" algn="just">
              <a:buNone/>
            </a:pPr>
            <a:r>
              <a:rPr lang="tr-TR" sz="2400" dirty="0">
                <a:solidFill>
                  <a:srgbClr val="002060"/>
                </a:solidFill>
                <a:latin typeface="Google Sans"/>
              </a:rPr>
              <a:t>g.	Yerel yönetimlerce yerleşik mesleki eğitim kurumları içinse ulaşımı hızlandırıcı güvenli eğitim ortamları sağlama çalışmalarının yanında su ve enerji temini için alternatifler üretilebilir. </a:t>
            </a:r>
            <a:r>
              <a:rPr lang="tr-TR" sz="2400" b="1" i="1" dirty="0">
                <a:solidFill>
                  <a:srgbClr val="002060"/>
                </a:solidFill>
                <a:latin typeface="Google Sans"/>
              </a:rPr>
              <a:t>Misal su kaynağına ulaşımı</a:t>
            </a:r>
            <a:r>
              <a:rPr lang="tr-TR" sz="2400" dirty="0">
                <a:solidFill>
                  <a:srgbClr val="002060"/>
                </a:solidFill>
                <a:latin typeface="Google Sans"/>
              </a:rPr>
              <a:t> kolaylaştırmak için uygun okullarda </a:t>
            </a:r>
            <a:r>
              <a:rPr lang="tr-TR" sz="2400" b="1" i="1" dirty="0">
                <a:solidFill>
                  <a:srgbClr val="002060"/>
                </a:solidFill>
                <a:latin typeface="Google Sans"/>
              </a:rPr>
              <a:t>güçlendirilmiş artezyen kuyu ve su deposu </a:t>
            </a:r>
            <a:r>
              <a:rPr lang="tr-TR" sz="2400" dirty="0">
                <a:solidFill>
                  <a:srgbClr val="002060"/>
                </a:solidFill>
                <a:latin typeface="Google Sans"/>
              </a:rPr>
              <a:t>çalışmaları yapılabilir.</a:t>
            </a:r>
          </a:p>
          <a:p>
            <a:pPr marL="0" indent="0" algn="just">
              <a:buNone/>
            </a:pPr>
            <a:endParaRPr lang="tr-TR" sz="2400" dirty="0">
              <a:solidFill>
                <a:srgbClr val="002060"/>
              </a:solidFill>
              <a:latin typeface="Google Sans"/>
            </a:endParaRPr>
          </a:p>
        </p:txBody>
      </p:sp>
    </p:spTree>
    <p:extLst>
      <p:ext uri="{BB962C8B-B14F-4D97-AF65-F5344CB8AC3E}">
        <p14:creationId xmlns:p14="http://schemas.microsoft.com/office/powerpoint/2010/main" val="12491396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714709"/>
            <a:ext cx="11325726" cy="4691481"/>
          </a:xfrm>
        </p:spPr>
        <p:txBody>
          <a:bodyPr>
            <a:noAutofit/>
          </a:bodyPr>
          <a:lstStyle/>
          <a:p>
            <a:pPr marL="0" indent="0" algn="just">
              <a:buNone/>
            </a:pPr>
            <a:r>
              <a:rPr lang="tr-TR" sz="2400" dirty="0">
                <a:solidFill>
                  <a:srgbClr val="002060"/>
                </a:solidFill>
                <a:latin typeface="Google Sans"/>
              </a:rPr>
              <a:t>h.	Enerji dağıtım şirketleri, yerel yönetimler ve iş dünyası ile birlikte enerji temini bağlamında </a:t>
            </a:r>
            <a:r>
              <a:rPr lang="tr-TR" sz="2400" b="1" i="1" dirty="0">
                <a:solidFill>
                  <a:srgbClr val="002060"/>
                </a:solidFill>
                <a:latin typeface="Google Sans"/>
              </a:rPr>
              <a:t>çatı üzeri GES(güneş enerji santralleri) </a:t>
            </a:r>
            <a:r>
              <a:rPr lang="tr-TR" sz="2400" dirty="0">
                <a:solidFill>
                  <a:srgbClr val="002060"/>
                </a:solidFill>
                <a:latin typeface="Google Sans"/>
              </a:rPr>
              <a:t>veya </a:t>
            </a:r>
            <a:r>
              <a:rPr lang="tr-TR" sz="2400" b="1" i="1" dirty="0">
                <a:solidFill>
                  <a:srgbClr val="002060"/>
                </a:solidFill>
                <a:latin typeface="Google Sans"/>
              </a:rPr>
              <a:t>bölgeye göre mini rüzgar türbinleriyle mesleki eğitim kurumları güçlendirilebilir</a:t>
            </a:r>
            <a:r>
              <a:rPr lang="tr-TR" sz="2400" dirty="0">
                <a:solidFill>
                  <a:srgbClr val="002060"/>
                </a:solidFill>
                <a:latin typeface="Google Sans"/>
              </a:rPr>
              <a:t>. Ayrıca dizel jeneratörlerde sisteme dahil edilebilir.</a:t>
            </a:r>
          </a:p>
          <a:p>
            <a:pPr marL="0" indent="0" algn="just">
              <a:buNone/>
            </a:pPr>
            <a:r>
              <a:rPr lang="tr-TR" sz="2400" dirty="0">
                <a:solidFill>
                  <a:srgbClr val="002060"/>
                </a:solidFill>
                <a:latin typeface="Google Sans"/>
              </a:rPr>
              <a:t>i.	Yerel yönetimler ve valilikler ile birlikte stratejik haritalamayla öğrencileri hızlı ve güvenli yönlendirme için uygun güzergahlara acil eylem planlarında yer verilebileceği gibi okulda öğrencilere afet eğitimlerinde hatırlatılmalıdır. </a:t>
            </a:r>
          </a:p>
          <a:p>
            <a:pPr marL="0" indent="0" algn="just">
              <a:buNone/>
            </a:pPr>
            <a:endParaRPr lang="tr-TR" sz="2400" dirty="0">
              <a:solidFill>
                <a:srgbClr val="002060"/>
              </a:solidFill>
              <a:latin typeface="Google Sans"/>
            </a:endParaRPr>
          </a:p>
        </p:txBody>
      </p:sp>
    </p:spTree>
    <p:extLst>
      <p:ext uri="{BB962C8B-B14F-4D97-AF65-F5344CB8AC3E}">
        <p14:creationId xmlns:p14="http://schemas.microsoft.com/office/powerpoint/2010/main" val="4113701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684" y="237456"/>
            <a:ext cx="10515600" cy="4851902"/>
          </a:xfrm>
        </p:spPr>
        <p:txBody>
          <a:bodyPr>
            <a:noAutofit/>
          </a:bodyPr>
          <a:lstStyle/>
          <a:p>
            <a:pPr marL="0" indent="0" algn="just">
              <a:buNone/>
            </a:pPr>
            <a:r>
              <a:rPr lang="tr-TR" sz="2000" dirty="0">
                <a:solidFill>
                  <a:srgbClr val="002060"/>
                </a:solidFill>
              </a:rPr>
              <a:t>Kent ekonomisinin en önemli sorunu, </a:t>
            </a:r>
            <a:r>
              <a:rPr lang="tr-TR" sz="2000" b="1" dirty="0">
                <a:solidFill>
                  <a:srgbClr val="002060"/>
                </a:solidFill>
              </a:rPr>
              <a:t>işsizliktir.</a:t>
            </a:r>
            <a:r>
              <a:rPr lang="tr-TR" sz="2000" dirty="0">
                <a:solidFill>
                  <a:srgbClr val="002060"/>
                </a:solidFill>
              </a:rPr>
              <a:t> İşsizlik, kentlerde yaşayan insanların temel geçim kaynağını oluşturan istihdam sorunudur. </a:t>
            </a:r>
            <a:r>
              <a:rPr lang="tr-TR" sz="2000" b="1" dirty="0">
                <a:solidFill>
                  <a:srgbClr val="002060"/>
                </a:solidFill>
              </a:rPr>
              <a:t>İşsizlik, yoksulluk, suç, göç gibi birçok sosyal sorunu </a:t>
            </a:r>
            <a:r>
              <a:rPr lang="tr-TR" sz="2000" dirty="0">
                <a:solidFill>
                  <a:srgbClr val="002060"/>
                </a:solidFill>
              </a:rPr>
              <a:t>da beraberinde getirmektedir.</a:t>
            </a:r>
          </a:p>
          <a:p>
            <a:pPr marL="0" indent="0" algn="just">
              <a:buNone/>
            </a:pPr>
            <a:r>
              <a:rPr lang="tr-TR" sz="2000" dirty="0">
                <a:solidFill>
                  <a:srgbClr val="002060"/>
                </a:solidFill>
              </a:rPr>
              <a:t>Mersin'in kent ekonomisinde de işsizlik önemli bir sorundur. Mersin'de işsizlik oranı, 2023 yılı itibarıyla </a:t>
            </a:r>
            <a:r>
              <a:rPr lang="tr-TR" sz="2000" b="1" dirty="0">
                <a:solidFill>
                  <a:srgbClr val="002060"/>
                </a:solidFill>
              </a:rPr>
              <a:t>%14,5'tir</a:t>
            </a:r>
            <a:r>
              <a:rPr lang="tr-TR" sz="2000" dirty="0">
                <a:solidFill>
                  <a:srgbClr val="002060"/>
                </a:solidFill>
              </a:rPr>
              <a:t>. Bu oran, Türkiye ortalamasının üzerindedir. Mersin'de işsizliğin yüksek olmasının başlıca nedenleri arasında, tarım sektörünün ağırlıklı olması, sanayi sektörünün yeterince gelişmemiş olması ve göç yer almaktadır.</a:t>
            </a:r>
          </a:p>
          <a:p>
            <a:pPr marL="0" indent="0" algn="just">
              <a:buNone/>
            </a:pPr>
            <a:r>
              <a:rPr lang="tr-TR" sz="2000" dirty="0">
                <a:solidFill>
                  <a:srgbClr val="002060"/>
                </a:solidFill>
              </a:rPr>
              <a:t>Mersin'in kent ekonomisinin diğer önemli sorunları arasında şunlar yer almaktadır:</a:t>
            </a:r>
          </a:p>
          <a:p>
            <a:pPr algn="just">
              <a:buFont typeface="Arial" panose="020B0604020202020204" pitchFamily="34" charset="0"/>
              <a:buChar char="•"/>
            </a:pPr>
            <a:r>
              <a:rPr lang="tr-TR" sz="2000" b="1" dirty="0">
                <a:solidFill>
                  <a:srgbClr val="002060"/>
                </a:solidFill>
              </a:rPr>
              <a:t>Ekonomik çeşitlilik eksikliği: </a:t>
            </a:r>
            <a:r>
              <a:rPr lang="tr-TR" sz="2000" dirty="0">
                <a:solidFill>
                  <a:srgbClr val="002060"/>
                </a:solidFill>
              </a:rPr>
              <a:t>Mersin'in ekonomisi, ağırlıklı olarak tarım ve turizm sektörlerine dayalıdır. Sanayi sektörünün yeterince gelişmemiş olması, kentin ekonomisini dış etkenlere karşı daha duyarlı hale getirmektedir.</a:t>
            </a:r>
          </a:p>
          <a:p>
            <a:pPr algn="just">
              <a:buFont typeface="Arial" panose="020B0604020202020204" pitchFamily="34" charset="0"/>
              <a:buChar char="•"/>
            </a:pPr>
            <a:r>
              <a:rPr lang="tr-TR" sz="2000" b="1" dirty="0">
                <a:solidFill>
                  <a:srgbClr val="002060"/>
                </a:solidFill>
              </a:rPr>
              <a:t>Altyapı eksiklikleri: </a:t>
            </a:r>
            <a:r>
              <a:rPr lang="tr-TR" sz="2000" dirty="0">
                <a:solidFill>
                  <a:srgbClr val="002060"/>
                </a:solidFill>
              </a:rPr>
              <a:t>Mersin'de ulaşım, enerji ve iletişim gibi altyapı eksiklikleri, kent ekonomisinin verimliliğini azaltmaktadır.</a:t>
            </a:r>
          </a:p>
          <a:p>
            <a:pPr algn="just">
              <a:buFont typeface="Arial" panose="020B0604020202020204" pitchFamily="34" charset="0"/>
              <a:buChar char="•"/>
            </a:pPr>
            <a:r>
              <a:rPr lang="tr-TR" sz="2000" b="1" dirty="0">
                <a:solidFill>
                  <a:srgbClr val="002060"/>
                </a:solidFill>
              </a:rPr>
              <a:t>Çevre sorunları: </a:t>
            </a:r>
            <a:r>
              <a:rPr lang="tr-TR" sz="2000" dirty="0">
                <a:solidFill>
                  <a:srgbClr val="002060"/>
                </a:solidFill>
              </a:rPr>
              <a:t>Mersin, Akdeniz'in en önemli liman kentlerinden biridir. Kentte yaşanan çevre sorunları, turizm sektörünü olumsuz etkilemektedir.</a:t>
            </a:r>
          </a:p>
          <a:p>
            <a:pPr marL="0" indent="0" algn="just">
              <a:buNone/>
            </a:pPr>
            <a:endParaRPr lang="en-US" sz="500" dirty="0"/>
          </a:p>
        </p:txBody>
      </p:sp>
    </p:spTree>
    <p:extLst>
      <p:ext uri="{BB962C8B-B14F-4D97-AF65-F5344CB8AC3E}">
        <p14:creationId xmlns:p14="http://schemas.microsoft.com/office/powerpoint/2010/main" val="42852587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483" y="1690688"/>
            <a:ext cx="9809748" cy="3181101"/>
          </a:xfrm>
        </p:spPr>
        <p:txBody>
          <a:bodyPr/>
          <a:lstStyle/>
          <a:p>
            <a:pPr marL="514350" lvl="0" indent="-514350" algn="ctr">
              <a:buAutoNum type="arabicPeriod" startAt="9"/>
            </a:pPr>
            <a:r>
              <a:rPr lang="tr-TR" b="1" dirty="0">
                <a:solidFill>
                  <a:schemeClr val="accent1"/>
                </a:solidFill>
                <a:latin typeface="Segoe UI" panose="020B0502040204020203" pitchFamily="34" charset="0"/>
                <a:cs typeface="Times New Roman" panose="02020603050405020304" pitchFamily="18" charset="0"/>
              </a:rPr>
              <a:t>Mesleki eğitimi geliştirmek, dirençli kılmak için </a:t>
            </a:r>
          </a:p>
          <a:p>
            <a:pPr marL="0" lvl="0" indent="0" algn="ctr">
              <a:buNone/>
            </a:pPr>
            <a:r>
              <a:rPr lang="tr-TR" b="1" dirty="0">
                <a:solidFill>
                  <a:schemeClr val="accent1"/>
                </a:solidFill>
                <a:latin typeface="Segoe UI" panose="020B0502040204020203" pitchFamily="34" charset="0"/>
                <a:cs typeface="Times New Roman" panose="02020603050405020304" pitchFamily="18" charset="0"/>
              </a:rPr>
              <a:t>(acil ve afet durumlarında) esnaf-sanatkarlar-KOBİLER neler yapabilir?</a:t>
            </a:r>
            <a:endParaRPr lang="en-US" sz="1800" dirty="0"/>
          </a:p>
        </p:txBody>
      </p:sp>
      <p:sp>
        <p:nvSpPr>
          <p:cNvPr id="6" name="Unvan 1">
            <a:extLst>
              <a:ext uri="{FF2B5EF4-FFF2-40B4-BE49-F238E27FC236}">
                <a16:creationId xmlns:a16="http://schemas.microsoft.com/office/drawing/2014/main" id="{E9390791-26DE-AB46-667D-88DD586F591D}"/>
              </a:ext>
            </a:extLst>
          </p:cNvPr>
          <p:cNvSpPr>
            <a:spLocks noGrp="1"/>
          </p:cNvSpPr>
          <p:nvPr>
            <p:ph type="title"/>
          </p:nvPr>
        </p:nvSpPr>
        <p:spPr>
          <a:xfrm>
            <a:off x="838200" y="365125"/>
            <a:ext cx="10515600" cy="1325563"/>
          </a:xfrm>
        </p:spPr>
        <p:txBody>
          <a:bodyPr>
            <a:noAutofit/>
          </a:bodyPr>
          <a:lstStyle/>
          <a:p>
            <a:pPr lvl="0" algn="just"/>
            <a:r>
              <a:rPr lang="tr-TR" sz="3200" b="1" dirty="0">
                <a:solidFill>
                  <a:schemeClr val="accent1"/>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Mesleki Eğitime Etkileri</a:t>
            </a:r>
            <a:br>
              <a:rPr lang="tr-TR" sz="3200" dirty="0">
                <a:effectLst/>
                <a:latin typeface="Calibri" panose="020F0502020204030204" pitchFamily="34" charset="0"/>
                <a:ea typeface="Calibri" panose="020F0502020204030204" pitchFamily="34" charset="0"/>
                <a:cs typeface="Times New Roman" panose="02020603050405020304" pitchFamily="18" charset="0"/>
              </a:rPr>
            </a:b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Tree>
    <p:extLst>
      <p:ext uri="{BB962C8B-B14F-4D97-AF65-F5344CB8AC3E}">
        <p14:creationId xmlns:p14="http://schemas.microsoft.com/office/powerpoint/2010/main" val="7230037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714709"/>
            <a:ext cx="11325726" cy="4691481"/>
          </a:xfrm>
        </p:spPr>
        <p:txBody>
          <a:bodyPr>
            <a:noAutofit/>
          </a:bodyPr>
          <a:lstStyle/>
          <a:p>
            <a:pPr marL="0" indent="0" algn="just">
              <a:buNone/>
            </a:pPr>
            <a:r>
              <a:rPr lang="tr-TR" dirty="0">
                <a:solidFill>
                  <a:srgbClr val="002060"/>
                </a:solidFill>
                <a:latin typeface="Google Sans"/>
              </a:rPr>
              <a:t>Esnaf-Sanatkârlar ve KOBİLER öncelikle mesleki eğitimin her türlü afet karşısında sürekliliğini sağlamak için Valilik koordinasyonunda İl Milli Eğitim Müdürlüklerinin desteğiyle </a:t>
            </a:r>
            <a:r>
              <a:rPr lang="tr-TR" b="1" i="1" dirty="0">
                <a:solidFill>
                  <a:srgbClr val="002060"/>
                </a:solidFill>
                <a:latin typeface="Google Sans"/>
              </a:rPr>
              <a:t>kendi acil eylem planlarını hazırlayabilirler </a:t>
            </a:r>
            <a:r>
              <a:rPr lang="tr-TR" dirty="0">
                <a:solidFill>
                  <a:srgbClr val="002060"/>
                </a:solidFill>
                <a:latin typeface="Google Sans"/>
              </a:rPr>
              <a:t>basitçe bir </a:t>
            </a:r>
            <a:r>
              <a:rPr lang="tr-TR" b="1" dirty="0">
                <a:solidFill>
                  <a:srgbClr val="002060"/>
                </a:solidFill>
                <a:latin typeface="Google Sans"/>
              </a:rPr>
              <a:t>örnek vermek gerekirse; </a:t>
            </a:r>
            <a:r>
              <a:rPr lang="tr-TR" dirty="0">
                <a:solidFill>
                  <a:srgbClr val="002060"/>
                </a:solidFill>
                <a:latin typeface="Google Sans"/>
              </a:rPr>
              <a:t>birbirine alternatif olabilecek işletmelerin stratejik coğrafi haritalanması ve birbirini ikame edebilecek işletmeleri belirleyerek hem işletmede mesleki eğitim yoluyla hem de krize müdahalede gereken insan ve meslek erbabını sağlama noktasında sürece katkı verebilirler. Ayrıca yine Valilik koordinesinde İl MEM ile birlikte belirleyecekleri stratejik meslek alanları ve okullarına öncelikli eğitici personel ve ekipman desteğinin yanında önceden s</a:t>
            </a:r>
            <a:r>
              <a:rPr lang="tr-TR" b="1" i="1" dirty="0">
                <a:solidFill>
                  <a:srgbClr val="002060"/>
                </a:solidFill>
                <a:latin typeface="Google Sans"/>
              </a:rPr>
              <a:t>tratejik KOBİ ve mesleki eğitim kurumlarının hızlıca ayağa kaldırılması için acil durum fonu </a:t>
            </a:r>
            <a:r>
              <a:rPr lang="tr-TR" dirty="0">
                <a:solidFill>
                  <a:srgbClr val="002060"/>
                </a:solidFill>
                <a:latin typeface="Google Sans"/>
              </a:rPr>
              <a:t>oluşturarak da destek sağlayabilirler. </a:t>
            </a:r>
          </a:p>
        </p:txBody>
      </p:sp>
    </p:spTree>
    <p:extLst>
      <p:ext uri="{BB962C8B-B14F-4D97-AF65-F5344CB8AC3E}">
        <p14:creationId xmlns:p14="http://schemas.microsoft.com/office/powerpoint/2010/main" val="2715227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483" y="1690688"/>
            <a:ext cx="9809748" cy="3181101"/>
          </a:xfrm>
        </p:spPr>
        <p:txBody>
          <a:bodyPr/>
          <a:lstStyle/>
          <a:p>
            <a:pPr marL="514350" lvl="0" indent="-514350" algn="ctr">
              <a:buAutoNum type="arabicPeriod" startAt="10"/>
            </a:pPr>
            <a:r>
              <a:rPr lang="tr-TR" b="1" dirty="0">
                <a:solidFill>
                  <a:schemeClr val="accent1"/>
                </a:solidFill>
                <a:latin typeface="Segoe UI" panose="020B0502040204020203" pitchFamily="34" charset="0"/>
                <a:cs typeface="Times New Roman" panose="02020603050405020304" pitchFamily="18" charset="0"/>
              </a:rPr>
              <a:t>Mesleki eğitimi geliştirmek, dirençli kılmak için</a:t>
            </a:r>
          </a:p>
          <a:p>
            <a:pPr marL="0" lvl="0" indent="0" algn="ctr">
              <a:buNone/>
            </a:pPr>
            <a:r>
              <a:rPr lang="tr-TR" b="1" dirty="0">
                <a:solidFill>
                  <a:schemeClr val="accent1"/>
                </a:solidFill>
                <a:latin typeface="Segoe UI" panose="020B0502040204020203" pitchFamily="34" charset="0"/>
                <a:cs typeface="Times New Roman" panose="02020603050405020304" pitchFamily="18" charset="0"/>
              </a:rPr>
              <a:t> (acil ve afet durumlarında) esnaf-sanatkarlar-KOBİLER, yerel yönetimler birlikte neler yapabilir?</a:t>
            </a:r>
            <a:endParaRPr lang="en-US" sz="1800" dirty="0"/>
          </a:p>
        </p:txBody>
      </p:sp>
      <p:sp>
        <p:nvSpPr>
          <p:cNvPr id="6" name="Unvan 1">
            <a:extLst>
              <a:ext uri="{FF2B5EF4-FFF2-40B4-BE49-F238E27FC236}">
                <a16:creationId xmlns:a16="http://schemas.microsoft.com/office/drawing/2014/main" id="{E9390791-26DE-AB46-667D-88DD586F591D}"/>
              </a:ext>
            </a:extLst>
          </p:cNvPr>
          <p:cNvSpPr>
            <a:spLocks noGrp="1"/>
          </p:cNvSpPr>
          <p:nvPr>
            <p:ph type="title"/>
          </p:nvPr>
        </p:nvSpPr>
        <p:spPr>
          <a:xfrm>
            <a:off x="838200" y="365125"/>
            <a:ext cx="10515600" cy="1325563"/>
          </a:xfrm>
        </p:spPr>
        <p:txBody>
          <a:bodyPr>
            <a:noAutofit/>
          </a:bodyPr>
          <a:lstStyle/>
          <a:p>
            <a:pPr lvl="0" algn="just"/>
            <a:r>
              <a:rPr lang="tr-TR" sz="3200" b="1" dirty="0">
                <a:solidFill>
                  <a:schemeClr val="accent1"/>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Mesleki Eğitime Etkileri</a:t>
            </a:r>
            <a:br>
              <a:rPr lang="tr-TR" sz="3200" dirty="0">
                <a:effectLst/>
                <a:latin typeface="Calibri" panose="020F0502020204030204" pitchFamily="34" charset="0"/>
                <a:ea typeface="Calibri" panose="020F0502020204030204" pitchFamily="34" charset="0"/>
                <a:cs typeface="Times New Roman" panose="02020603050405020304" pitchFamily="18" charset="0"/>
              </a:rPr>
            </a:b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Tree>
    <p:extLst>
      <p:ext uri="{BB962C8B-B14F-4D97-AF65-F5344CB8AC3E}">
        <p14:creationId xmlns:p14="http://schemas.microsoft.com/office/powerpoint/2010/main" val="31293131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1099719"/>
            <a:ext cx="11325726" cy="3007059"/>
          </a:xfrm>
        </p:spPr>
        <p:txBody>
          <a:bodyPr>
            <a:noAutofit/>
          </a:bodyPr>
          <a:lstStyle/>
          <a:p>
            <a:pPr marL="0" indent="0" algn="just">
              <a:buNone/>
            </a:pPr>
            <a:r>
              <a:rPr lang="tr-TR" dirty="0">
                <a:solidFill>
                  <a:srgbClr val="002060"/>
                </a:solidFill>
                <a:latin typeface="Google Sans"/>
              </a:rPr>
              <a:t>Yerel yönetimler ile birlikte </a:t>
            </a:r>
            <a:r>
              <a:rPr lang="tr-TR" b="1" i="1" dirty="0">
                <a:solidFill>
                  <a:srgbClr val="002060"/>
                </a:solidFill>
                <a:latin typeface="Google Sans"/>
              </a:rPr>
              <a:t>esnaf sanatkârlar ve KOBİLER birlikte “İş Sürekliliği Planları”</a:t>
            </a:r>
            <a:r>
              <a:rPr lang="tr-TR" dirty="0">
                <a:solidFill>
                  <a:srgbClr val="002060"/>
                </a:solidFill>
                <a:latin typeface="Google Sans"/>
              </a:rPr>
              <a:t> hazırlayabilirler. KOBİ'ler, afetler sonrası iş sürekliliğini sağlamak için planlar yapabilirler. Bu planlar, işletmenin afet sonrası nasıl çalışmaya devam edeceğini ve müşteri hizmetlerinin nasıl devam edeceğini içerebilir. Böylece </a:t>
            </a:r>
            <a:r>
              <a:rPr lang="tr-TR" b="1" i="1" dirty="0">
                <a:solidFill>
                  <a:srgbClr val="002060"/>
                </a:solidFill>
                <a:latin typeface="Google Sans"/>
              </a:rPr>
              <a:t>KOBİ’ler hızlı normale dönerse işletmede mesleki eğitim yoluyla eğitim mesleki eğitiminde hızlıca normale dönmesi sağlanabilir. </a:t>
            </a:r>
            <a:r>
              <a:rPr lang="tr-TR" dirty="0">
                <a:solidFill>
                  <a:srgbClr val="002060"/>
                </a:solidFill>
                <a:latin typeface="Google Sans"/>
              </a:rPr>
              <a:t>Bu çalışmaların dijital yetkinlikler (yazılım gibi) ile birlikte geliştirilmesi etkinliği arttıracaktır.</a:t>
            </a:r>
          </a:p>
        </p:txBody>
      </p:sp>
    </p:spTree>
    <p:extLst>
      <p:ext uri="{BB962C8B-B14F-4D97-AF65-F5344CB8AC3E}">
        <p14:creationId xmlns:p14="http://schemas.microsoft.com/office/powerpoint/2010/main" val="38023946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1099719"/>
            <a:ext cx="11325726" cy="3007059"/>
          </a:xfrm>
        </p:spPr>
        <p:txBody>
          <a:bodyPr>
            <a:noAutofit/>
          </a:bodyPr>
          <a:lstStyle/>
          <a:p>
            <a:pPr marL="0" indent="0" algn="just">
              <a:buNone/>
            </a:pPr>
            <a:r>
              <a:rPr lang="tr-TR" dirty="0">
                <a:solidFill>
                  <a:srgbClr val="002060"/>
                </a:solidFill>
                <a:latin typeface="Google Sans"/>
              </a:rPr>
              <a:t>Yerel yönetimler ile birlikte </a:t>
            </a:r>
            <a:r>
              <a:rPr lang="tr-TR" b="1" i="1" dirty="0">
                <a:solidFill>
                  <a:srgbClr val="002060"/>
                </a:solidFill>
                <a:latin typeface="Google Sans"/>
              </a:rPr>
              <a:t>esnaf sanatkârlar ve KOBİLER birlikte “İş Sürekliliği Planları”</a:t>
            </a:r>
            <a:r>
              <a:rPr lang="tr-TR" dirty="0">
                <a:solidFill>
                  <a:srgbClr val="002060"/>
                </a:solidFill>
                <a:latin typeface="Google Sans"/>
              </a:rPr>
              <a:t> hazırlayabilirler KOBİ'ler, afetler sonrası iş sürekliliğini sağlamak için planlar yapabilirler. Bu planlar, işletmenin afet sonrası nasıl çalışmaya devam edeceğini ve müşteri hizmetlerinin nasıl devam edeceğini içerebilir. Böylece </a:t>
            </a:r>
            <a:r>
              <a:rPr lang="tr-TR" b="1" i="1" dirty="0">
                <a:solidFill>
                  <a:srgbClr val="002060"/>
                </a:solidFill>
                <a:latin typeface="Google Sans"/>
              </a:rPr>
              <a:t>KOBİ’ler hızlı normale dönerse işletmede mesleki eğitim yoluyla eğitim mesleki eğitiminde hızlıca normale dönmesi sağlanabilir. </a:t>
            </a:r>
            <a:r>
              <a:rPr lang="tr-TR" dirty="0">
                <a:solidFill>
                  <a:srgbClr val="002060"/>
                </a:solidFill>
                <a:latin typeface="Google Sans"/>
              </a:rPr>
              <a:t>Bu çalışmaların dijital yetkinlikler (yazılım gibi) ile birlikte geliştirilmesi etkinliği arttıracaktır.</a:t>
            </a:r>
          </a:p>
        </p:txBody>
      </p:sp>
    </p:spTree>
    <p:extLst>
      <p:ext uri="{BB962C8B-B14F-4D97-AF65-F5344CB8AC3E}">
        <p14:creationId xmlns:p14="http://schemas.microsoft.com/office/powerpoint/2010/main" val="39135281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1099719"/>
            <a:ext cx="11325726" cy="3007059"/>
          </a:xfrm>
        </p:spPr>
        <p:txBody>
          <a:bodyPr>
            <a:noAutofit/>
          </a:bodyPr>
          <a:lstStyle/>
          <a:p>
            <a:pPr marL="0" indent="0" algn="just">
              <a:buNone/>
            </a:pPr>
            <a:r>
              <a:rPr lang="tr-TR" dirty="0">
                <a:solidFill>
                  <a:srgbClr val="002060"/>
                </a:solidFill>
                <a:latin typeface="Google Sans"/>
              </a:rPr>
              <a:t>Özetle KOBİ'ler ve yerel yönetimler, </a:t>
            </a:r>
            <a:r>
              <a:rPr lang="tr-TR" b="1" i="1" dirty="0">
                <a:solidFill>
                  <a:srgbClr val="002060"/>
                </a:solidFill>
                <a:latin typeface="Google Sans"/>
              </a:rPr>
              <a:t>mesleki eğitim kurumlarını afet ve acil durum planlama süreçlerine dahil edebilirler. </a:t>
            </a:r>
            <a:r>
              <a:rPr lang="tr-TR" dirty="0">
                <a:solidFill>
                  <a:srgbClr val="002060"/>
                </a:solidFill>
                <a:latin typeface="Google Sans"/>
              </a:rPr>
              <a:t>Bu sayede, afet ve acil durum durumlarında eğitim kurumlarının daha etkin bir şekilde kullanılabilmesi sağlanabilir.</a:t>
            </a:r>
          </a:p>
        </p:txBody>
      </p:sp>
    </p:spTree>
    <p:extLst>
      <p:ext uri="{BB962C8B-B14F-4D97-AF65-F5344CB8AC3E}">
        <p14:creationId xmlns:p14="http://schemas.microsoft.com/office/powerpoint/2010/main" val="26542671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483" y="1690688"/>
            <a:ext cx="9809748" cy="3181101"/>
          </a:xfrm>
        </p:spPr>
        <p:txBody>
          <a:bodyPr/>
          <a:lstStyle/>
          <a:p>
            <a:pPr marL="514350" lvl="0" indent="-514350">
              <a:buAutoNum type="arabicPeriod"/>
            </a:pPr>
            <a:r>
              <a:rPr lang="tr-TR" b="1" dirty="0">
                <a:latin typeface="Segoe UI" panose="020B0502040204020203" pitchFamily="34" charset="0"/>
                <a:cs typeface="Times New Roman" panose="02020603050405020304" pitchFamily="18" charset="0"/>
              </a:rPr>
              <a:t>Kurumsal İşbirliği Stratejileri:</a:t>
            </a:r>
          </a:p>
          <a:p>
            <a:pPr marL="0" lvl="0" indent="0">
              <a:buNone/>
            </a:pPr>
            <a:endParaRPr lang="tr-TR" b="1" dirty="0">
              <a:latin typeface="Segoe UI" panose="020B0502040204020203" pitchFamily="34" charset="0"/>
              <a:cs typeface="Times New Roman" panose="02020603050405020304" pitchFamily="18" charset="0"/>
            </a:endParaRPr>
          </a:p>
          <a:p>
            <a:pPr marL="0" lvl="0" indent="0">
              <a:buNone/>
            </a:pPr>
            <a:r>
              <a:rPr lang="tr-TR" b="1" dirty="0">
                <a:latin typeface="Segoe UI" panose="020B0502040204020203" pitchFamily="34" charset="0"/>
                <a:cs typeface="Times New Roman" panose="02020603050405020304" pitchFamily="18" charset="0"/>
              </a:rPr>
              <a:t>•	</a:t>
            </a:r>
            <a:r>
              <a:rPr lang="tr-TR" dirty="0">
                <a:latin typeface="Segoe UI" panose="020B0502040204020203" pitchFamily="34" charset="0"/>
                <a:cs typeface="Times New Roman" panose="02020603050405020304" pitchFamily="18" charset="0"/>
              </a:rPr>
              <a:t>Deprem sonrasında esnaf ve sanatkarlar, yerel yönetim ve sivil toplum kuruluşları arasında nasıl etkili bir kurumsal işbirliği sağlanabilir?</a:t>
            </a:r>
          </a:p>
          <a:p>
            <a:pPr marL="0" lvl="0" indent="0">
              <a:buNone/>
            </a:pPr>
            <a:r>
              <a:rPr lang="tr-TR" dirty="0">
                <a:latin typeface="Segoe UI" panose="020B0502040204020203" pitchFamily="34" charset="0"/>
                <a:cs typeface="Times New Roman" panose="02020603050405020304" pitchFamily="18" charset="0"/>
              </a:rPr>
              <a:t>•	Kurumsal işbirliği toplumun iyileşme sürecini nasıl hızlandırabilir?</a:t>
            </a:r>
          </a:p>
        </p:txBody>
      </p:sp>
      <p:sp>
        <p:nvSpPr>
          <p:cNvPr id="6" name="Unvan 1">
            <a:extLst>
              <a:ext uri="{FF2B5EF4-FFF2-40B4-BE49-F238E27FC236}">
                <a16:creationId xmlns:a16="http://schemas.microsoft.com/office/drawing/2014/main" id="{E9390791-26DE-AB46-667D-88DD586F591D}"/>
              </a:ext>
            </a:extLst>
          </p:cNvPr>
          <p:cNvSpPr>
            <a:spLocks noGrp="1"/>
          </p:cNvSpPr>
          <p:nvPr>
            <p:ph type="title"/>
          </p:nvPr>
        </p:nvSpPr>
        <p:spPr>
          <a:xfrm>
            <a:off x="838200" y="365125"/>
            <a:ext cx="10515600" cy="1325563"/>
          </a:xfrm>
        </p:spPr>
        <p:txBody>
          <a:bodyPr>
            <a:noAutofit/>
          </a:bodyPr>
          <a:lstStyle/>
          <a:p>
            <a:pPr lvl="0" algn="just"/>
            <a:r>
              <a:rPr lang="tr-TR" sz="3200" b="1" dirty="0">
                <a:solidFill>
                  <a:srgbClr val="00B050"/>
                </a:solidFill>
                <a:effectLst/>
                <a:latin typeface="Segoe UI" panose="020B0502040204020203" pitchFamily="34" charset="0"/>
                <a:ea typeface="Calibri" panose="020F0502020204030204" pitchFamily="34" charset="0"/>
                <a:cs typeface="Times New Roman" panose="02020603050405020304" pitchFamily="18" charset="0"/>
              </a:rPr>
              <a:t>Yeniden Yapılanma Sürecinde Kurumsal İşbirliği</a:t>
            </a:r>
            <a:br>
              <a:rPr lang="tr-TR"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rgbClr val="00B050"/>
              </a:solidFill>
            </a:endParaRPr>
          </a:p>
        </p:txBody>
      </p:sp>
    </p:spTree>
    <p:extLst>
      <p:ext uri="{BB962C8B-B14F-4D97-AF65-F5344CB8AC3E}">
        <p14:creationId xmlns:p14="http://schemas.microsoft.com/office/powerpoint/2010/main" val="7672450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421940"/>
            <a:ext cx="11325726" cy="5019489"/>
          </a:xfrm>
        </p:spPr>
        <p:txBody>
          <a:bodyPr>
            <a:noAutofit/>
          </a:bodyPr>
          <a:lstStyle/>
          <a:p>
            <a:pPr marL="0" indent="0" algn="l">
              <a:buNone/>
            </a:pPr>
            <a:r>
              <a:rPr lang="tr-TR" sz="2400" b="0" i="0" dirty="0">
                <a:solidFill>
                  <a:srgbClr val="1F1F1F"/>
                </a:solidFill>
                <a:effectLst/>
                <a:latin typeface="Google Sans"/>
              </a:rPr>
              <a:t>Deprem sonrasında esnaf ve sanatkarlar, yerel yönetim ve sivil toplum kuruluşları arasında etkili bir kurumsal işbirliğinin sağlanması için aşağıdaki adımlar atılabilir:</a:t>
            </a:r>
          </a:p>
          <a:p>
            <a:pPr marL="0" indent="0" algn="l">
              <a:buNone/>
            </a:pPr>
            <a:r>
              <a:rPr lang="tr-TR" sz="2400" b="1" i="0" dirty="0">
                <a:solidFill>
                  <a:srgbClr val="1F1F1F"/>
                </a:solidFill>
                <a:effectLst/>
                <a:latin typeface="Google Sans"/>
              </a:rPr>
              <a:t>1. Şeffaf ve katılımcı bir iletişim süreci oluşturulmalıdır</a:t>
            </a:r>
            <a:r>
              <a:rPr lang="tr-TR" sz="2400" b="0" i="0" dirty="0">
                <a:solidFill>
                  <a:srgbClr val="1F1F1F"/>
                </a:solidFill>
                <a:effectLst/>
                <a:latin typeface="Google Sans"/>
              </a:rPr>
              <a:t>. Tüm paydaşlar arasındaki iletişim şeffaf ve katılımcı olmalıdır. Paydaşlar, birbirlerinin ihtiyaçlarını ve önceliklerini anlamak için birlikte çalışmalıdır.</a:t>
            </a:r>
          </a:p>
          <a:p>
            <a:pPr marL="0" indent="0" algn="l">
              <a:buNone/>
            </a:pPr>
            <a:r>
              <a:rPr lang="tr-TR" sz="2400" b="1" i="0" dirty="0">
                <a:solidFill>
                  <a:srgbClr val="1F1F1F"/>
                </a:solidFill>
                <a:effectLst/>
                <a:latin typeface="Google Sans"/>
              </a:rPr>
              <a:t>2. Ortak hedefler ve öncelikler belirlenmelidir. </a:t>
            </a:r>
            <a:r>
              <a:rPr lang="tr-TR" sz="2400" b="0" i="0" dirty="0">
                <a:solidFill>
                  <a:srgbClr val="1F1F1F"/>
                </a:solidFill>
                <a:effectLst/>
                <a:latin typeface="Google Sans"/>
              </a:rPr>
              <a:t>Tüm paydaşlar, ortak hedefler ve öncelikler üzerinde anlaşmaya varmalıdır. Bu, ortak bir amaç doğrultusunda birlikte çalışmayı kolaylaştıracaktır.</a:t>
            </a:r>
          </a:p>
          <a:p>
            <a:pPr marL="0" indent="0" algn="l">
              <a:buNone/>
            </a:pPr>
            <a:r>
              <a:rPr lang="tr-TR" sz="2400" b="1" i="0" dirty="0">
                <a:solidFill>
                  <a:srgbClr val="1F1F1F"/>
                </a:solidFill>
                <a:effectLst/>
                <a:latin typeface="Google Sans"/>
              </a:rPr>
              <a:t>3. Somut ve ölçülebilir eylem planları geliştirilmelidir. </a:t>
            </a:r>
            <a:r>
              <a:rPr lang="tr-TR" sz="2400" b="0" i="0" dirty="0">
                <a:solidFill>
                  <a:srgbClr val="1F1F1F"/>
                </a:solidFill>
                <a:effectLst/>
                <a:latin typeface="Google Sans"/>
              </a:rPr>
              <a:t>Hedeflere ulaşmak için somut ve ölçülebilir eylem planları geliştirilmelidir. Bu, ilerlemenin takip edilmesini ve gerekli ayarlamaların yapılmasını kolaylaştıracaktır.</a:t>
            </a:r>
          </a:p>
          <a:p>
            <a:pPr marL="0" indent="0" algn="l">
              <a:buNone/>
            </a:pPr>
            <a:r>
              <a:rPr lang="tr-TR" sz="2400" b="1" i="0" dirty="0">
                <a:solidFill>
                  <a:srgbClr val="1F1F1F"/>
                </a:solidFill>
                <a:effectLst/>
                <a:latin typeface="Google Sans"/>
              </a:rPr>
              <a:t>4. Sürekli takip ve değerlendirme yapılmalıdır. </a:t>
            </a:r>
            <a:r>
              <a:rPr lang="tr-TR" sz="2400" b="0" i="0" dirty="0">
                <a:solidFill>
                  <a:srgbClr val="1F1F1F"/>
                </a:solidFill>
                <a:effectLst/>
                <a:latin typeface="Google Sans"/>
              </a:rPr>
              <a:t>Eylem planlarının uygulanması sürekli olarak takip ve değerlendirilmelidir. Bu, planların etkinliğini ve verimliliğini artıracaktır.</a:t>
            </a:r>
          </a:p>
          <a:p>
            <a:pPr marL="0" indent="0" algn="l">
              <a:buNone/>
            </a:pPr>
            <a:endParaRPr lang="tr-TR" sz="3600" b="0" i="0" dirty="0">
              <a:solidFill>
                <a:srgbClr val="1F1F1F"/>
              </a:solidFill>
              <a:effectLst/>
              <a:latin typeface="Google Sans"/>
            </a:endParaRPr>
          </a:p>
        </p:txBody>
      </p:sp>
    </p:spTree>
    <p:extLst>
      <p:ext uri="{BB962C8B-B14F-4D97-AF65-F5344CB8AC3E}">
        <p14:creationId xmlns:p14="http://schemas.microsoft.com/office/powerpoint/2010/main" val="31829511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421940"/>
            <a:ext cx="11325726" cy="5019489"/>
          </a:xfrm>
        </p:spPr>
        <p:txBody>
          <a:bodyPr>
            <a:noAutofit/>
          </a:bodyPr>
          <a:lstStyle/>
          <a:p>
            <a:pPr marL="0" indent="0" algn="l">
              <a:buNone/>
            </a:pPr>
            <a:r>
              <a:rPr lang="tr-TR" sz="2400" b="0" i="0" dirty="0">
                <a:solidFill>
                  <a:srgbClr val="1F1F1F"/>
                </a:solidFill>
                <a:effectLst/>
                <a:latin typeface="Google Sans"/>
              </a:rPr>
              <a:t>İşbirliği kapsamında aşağıdaki uygulamalar yapılabilir:</a:t>
            </a:r>
          </a:p>
          <a:p>
            <a:pPr marL="0" indent="0" algn="l">
              <a:buNone/>
            </a:pPr>
            <a:endParaRPr lang="tr-TR" sz="2400" b="0" i="0" dirty="0">
              <a:solidFill>
                <a:srgbClr val="1F1F1F"/>
              </a:solidFill>
              <a:effectLst/>
              <a:latin typeface="Google Sans"/>
            </a:endParaRPr>
          </a:p>
          <a:p>
            <a:r>
              <a:rPr lang="tr-TR" sz="2400" b="0" i="0" dirty="0">
                <a:solidFill>
                  <a:srgbClr val="1F1F1F"/>
                </a:solidFill>
                <a:effectLst/>
                <a:latin typeface="Google Sans"/>
              </a:rPr>
              <a:t>Esnaf ve sanatkarların </a:t>
            </a:r>
            <a:r>
              <a:rPr lang="tr-TR" sz="2400" b="1" i="0" dirty="0">
                <a:solidFill>
                  <a:srgbClr val="1F1F1F"/>
                </a:solidFill>
                <a:effectLst/>
                <a:latin typeface="Google Sans"/>
              </a:rPr>
              <a:t>ihtiyaçlarının belirlenmesi </a:t>
            </a:r>
            <a:r>
              <a:rPr lang="tr-TR" sz="2400" b="0" i="0" dirty="0">
                <a:solidFill>
                  <a:srgbClr val="1F1F1F"/>
                </a:solidFill>
                <a:effectLst/>
                <a:latin typeface="Google Sans"/>
              </a:rPr>
              <a:t>ve bu ihtiyaçların karşılanması için ortak çalışmalar yapılması.</a:t>
            </a:r>
          </a:p>
          <a:p>
            <a:r>
              <a:rPr lang="tr-TR" sz="2400" b="0" i="0" dirty="0">
                <a:solidFill>
                  <a:srgbClr val="1F1F1F"/>
                </a:solidFill>
                <a:effectLst/>
                <a:latin typeface="Google Sans"/>
              </a:rPr>
              <a:t>Depremden zarar gören işletmelerin yeniden inşası için </a:t>
            </a:r>
            <a:r>
              <a:rPr lang="tr-TR" sz="2400" b="1" i="0" dirty="0">
                <a:solidFill>
                  <a:srgbClr val="1F1F1F"/>
                </a:solidFill>
                <a:effectLst/>
                <a:latin typeface="Google Sans"/>
              </a:rPr>
              <a:t>ortak finansal kaynakların </a:t>
            </a:r>
            <a:r>
              <a:rPr lang="tr-TR" sz="2400" b="0" i="0" dirty="0">
                <a:solidFill>
                  <a:srgbClr val="1F1F1F"/>
                </a:solidFill>
                <a:effectLst/>
                <a:latin typeface="Google Sans"/>
              </a:rPr>
              <a:t>kullanılması.</a:t>
            </a:r>
          </a:p>
          <a:p>
            <a:r>
              <a:rPr lang="tr-TR" sz="2400" b="0" i="0" dirty="0">
                <a:solidFill>
                  <a:srgbClr val="1F1F1F"/>
                </a:solidFill>
                <a:effectLst/>
                <a:latin typeface="Google Sans"/>
              </a:rPr>
              <a:t>Esnaf ve sanatkarların </a:t>
            </a:r>
            <a:r>
              <a:rPr lang="tr-TR" sz="2400" b="1" i="0" dirty="0">
                <a:solidFill>
                  <a:srgbClr val="1F1F1F"/>
                </a:solidFill>
                <a:effectLst/>
                <a:latin typeface="Google Sans"/>
              </a:rPr>
              <a:t>mesleki eğitimleri ve desteklerinin </a:t>
            </a:r>
            <a:r>
              <a:rPr lang="tr-TR" sz="2400" b="0" i="0" dirty="0">
                <a:solidFill>
                  <a:srgbClr val="1F1F1F"/>
                </a:solidFill>
                <a:effectLst/>
                <a:latin typeface="Google Sans"/>
              </a:rPr>
              <a:t>sağlanması.</a:t>
            </a:r>
          </a:p>
          <a:p>
            <a:r>
              <a:rPr lang="tr-TR" sz="2400" b="0" i="0" dirty="0">
                <a:solidFill>
                  <a:srgbClr val="1F1F1F"/>
                </a:solidFill>
                <a:effectLst/>
                <a:latin typeface="Google Sans"/>
              </a:rPr>
              <a:t>Depremden etkilenen toplulukların sosyal ve ekonomik kalkınması için ortak projeler geliştirilmesi.</a:t>
            </a:r>
          </a:p>
          <a:p>
            <a:pPr marL="0" indent="0" algn="l">
              <a:buNone/>
            </a:pPr>
            <a:r>
              <a:rPr lang="tr-TR" sz="2400" b="0" i="0" dirty="0">
                <a:solidFill>
                  <a:srgbClr val="1F1F1F"/>
                </a:solidFill>
                <a:effectLst/>
                <a:latin typeface="Google Sans"/>
              </a:rPr>
              <a:t>Bu uygulamalar, esnaf ve sanatkarların depremden daha güçlü bir şekilde çıkmasına ve toplulukların toparlanma sürecine katkıda bulunacaktır.</a:t>
            </a:r>
            <a:endParaRPr lang="tr-TR" sz="3600" b="0" i="0" dirty="0">
              <a:solidFill>
                <a:srgbClr val="1F1F1F"/>
              </a:solidFill>
              <a:effectLst/>
              <a:latin typeface="Google Sans"/>
            </a:endParaRPr>
          </a:p>
        </p:txBody>
      </p:sp>
    </p:spTree>
    <p:extLst>
      <p:ext uri="{BB962C8B-B14F-4D97-AF65-F5344CB8AC3E}">
        <p14:creationId xmlns:p14="http://schemas.microsoft.com/office/powerpoint/2010/main" val="41678868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33137" y="272038"/>
            <a:ext cx="11325726" cy="5019489"/>
          </a:xfrm>
        </p:spPr>
        <p:txBody>
          <a:bodyPr>
            <a:noAutofit/>
          </a:bodyPr>
          <a:lstStyle/>
          <a:p>
            <a:pPr marL="0" indent="0" algn="just">
              <a:buNone/>
            </a:pPr>
            <a:r>
              <a:rPr lang="tr-TR" sz="2400" b="0" i="0" dirty="0">
                <a:solidFill>
                  <a:srgbClr val="1F1F1F"/>
                </a:solidFill>
                <a:effectLst/>
                <a:latin typeface="Google Sans"/>
              </a:rPr>
              <a:t>İşbirliği için bazı öneriler:</a:t>
            </a:r>
          </a:p>
          <a:p>
            <a:pPr algn="just"/>
            <a:r>
              <a:rPr lang="tr-TR" sz="2400" b="0" i="0" dirty="0">
                <a:solidFill>
                  <a:srgbClr val="1F1F1F"/>
                </a:solidFill>
                <a:effectLst/>
                <a:latin typeface="Google Sans"/>
              </a:rPr>
              <a:t>Esnaf ve sanatkarlar, yerel yönetimler ve sivil toplum kuruluşları arasında </a:t>
            </a:r>
            <a:r>
              <a:rPr lang="tr-TR" sz="2400" b="1" i="1" dirty="0">
                <a:solidFill>
                  <a:srgbClr val="1F1F1F"/>
                </a:solidFill>
                <a:effectLst/>
                <a:latin typeface="Google Sans"/>
              </a:rPr>
              <a:t>düzenli olarak toplantılar ve çalıştaylar </a:t>
            </a:r>
            <a:r>
              <a:rPr lang="tr-TR" sz="2400" b="0" i="0" dirty="0">
                <a:solidFill>
                  <a:srgbClr val="1F1F1F"/>
                </a:solidFill>
                <a:effectLst/>
                <a:latin typeface="Google Sans"/>
              </a:rPr>
              <a:t>düzenlenmelidir. Bu toplantılar ve çalıştaylar, paydaşlar arasındaki iletişimi güçlendirecek ve ortak hedefler ve önceliklerin belirlenmesine yardımcı olacaktır.</a:t>
            </a:r>
          </a:p>
          <a:p>
            <a:pPr algn="just"/>
            <a:r>
              <a:rPr lang="tr-TR" sz="2400" b="0" i="0" dirty="0">
                <a:solidFill>
                  <a:srgbClr val="1F1F1F"/>
                </a:solidFill>
                <a:effectLst/>
                <a:latin typeface="Google Sans"/>
              </a:rPr>
              <a:t>Esnaf ve sanatkarların </a:t>
            </a:r>
            <a:r>
              <a:rPr lang="tr-TR" sz="2400" b="1" i="1" dirty="0">
                <a:solidFill>
                  <a:srgbClr val="1F1F1F"/>
                </a:solidFill>
                <a:effectLst/>
                <a:latin typeface="Google Sans"/>
              </a:rPr>
              <a:t>ihtiyaçlarını ve önceliklerini belirlemek için anketler ve araştırmalar</a:t>
            </a:r>
            <a:r>
              <a:rPr lang="tr-TR" sz="2400" b="0" i="0" dirty="0">
                <a:solidFill>
                  <a:srgbClr val="1F1F1F"/>
                </a:solidFill>
                <a:effectLst/>
                <a:latin typeface="Google Sans"/>
              </a:rPr>
              <a:t> yapılabilir. Bu araştırmalar, paydaşların ihtiyaçlarına daha iyi yanıt vermesine yardımcı olacaktır.</a:t>
            </a:r>
          </a:p>
          <a:p>
            <a:pPr algn="just"/>
            <a:r>
              <a:rPr lang="tr-TR" sz="2400" b="0" i="0" dirty="0">
                <a:solidFill>
                  <a:srgbClr val="1F1F1F"/>
                </a:solidFill>
                <a:effectLst/>
                <a:latin typeface="Google Sans"/>
              </a:rPr>
              <a:t>Esnaf ve sanatkarlara yönelik </a:t>
            </a:r>
            <a:r>
              <a:rPr lang="tr-TR" sz="2400" b="1" i="1" dirty="0">
                <a:solidFill>
                  <a:srgbClr val="1F1F1F"/>
                </a:solidFill>
                <a:effectLst/>
                <a:latin typeface="Google Sans"/>
              </a:rPr>
              <a:t>eğitim ve bilgilendirme çalışmaları </a:t>
            </a:r>
            <a:r>
              <a:rPr lang="tr-TR" sz="2400" b="0" i="0" dirty="0">
                <a:solidFill>
                  <a:srgbClr val="1F1F1F"/>
                </a:solidFill>
                <a:effectLst/>
                <a:latin typeface="Google Sans"/>
              </a:rPr>
              <a:t>yürütülebilir. Bu çalışmalar, esnaf ve sanatkarların afet ve acil durumlara karşı hazırlıklı olmasını sağlayacaktır.</a:t>
            </a:r>
          </a:p>
          <a:p>
            <a:pPr algn="just"/>
            <a:r>
              <a:rPr lang="tr-TR" sz="2400" b="0" i="0" dirty="0">
                <a:solidFill>
                  <a:srgbClr val="1F1F1F"/>
                </a:solidFill>
                <a:effectLst/>
                <a:latin typeface="Google Sans"/>
              </a:rPr>
              <a:t>Depremden zarar gören işletmelere yönelik </a:t>
            </a:r>
            <a:r>
              <a:rPr lang="tr-TR" sz="2400" b="1" i="1" dirty="0">
                <a:solidFill>
                  <a:srgbClr val="1F1F1F"/>
                </a:solidFill>
                <a:effectLst/>
                <a:latin typeface="Google Sans"/>
              </a:rPr>
              <a:t>finansal destek programları </a:t>
            </a:r>
            <a:r>
              <a:rPr lang="tr-TR" sz="2400" b="0" i="0" dirty="0">
                <a:solidFill>
                  <a:srgbClr val="1F1F1F"/>
                </a:solidFill>
                <a:effectLst/>
                <a:latin typeface="Google Sans"/>
              </a:rPr>
              <a:t>geliştirilebilir. Bu programlar, işletmelerin yeniden inşa edilmesine ve toparlanma sürecinin hızlandırılmasına yardımcı olacaktır.</a:t>
            </a:r>
            <a:endParaRPr lang="tr-TR" sz="3600" b="0" i="0" dirty="0">
              <a:solidFill>
                <a:srgbClr val="1F1F1F"/>
              </a:solidFill>
              <a:effectLst/>
              <a:latin typeface="Google Sans"/>
            </a:endParaRPr>
          </a:p>
        </p:txBody>
      </p:sp>
    </p:spTree>
    <p:extLst>
      <p:ext uri="{BB962C8B-B14F-4D97-AF65-F5344CB8AC3E}">
        <p14:creationId xmlns:p14="http://schemas.microsoft.com/office/powerpoint/2010/main" val="660364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65221" y="417929"/>
            <a:ext cx="10515600" cy="4351338"/>
          </a:xfrm>
        </p:spPr>
        <p:txBody>
          <a:bodyPr>
            <a:normAutofit fontScale="92500" lnSpcReduction="10000"/>
          </a:bodyPr>
          <a:lstStyle/>
          <a:p>
            <a:pPr marL="0" indent="0" algn="l">
              <a:buNone/>
            </a:pPr>
            <a:r>
              <a:rPr lang="tr-TR" sz="2800" b="1" i="0" dirty="0">
                <a:solidFill>
                  <a:srgbClr val="1F1F1F"/>
                </a:solidFill>
                <a:effectLst/>
                <a:latin typeface="Google Sans"/>
              </a:rPr>
              <a:t>Mersin'in kent ekonomisinin sorunlarının çözümü için, aşağıdaki önlemlerin alınması gerekmektedir:</a:t>
            </a:r>
          </a:p>
          <a:p>
            <a:pPr algn="l">
              <a:buFont typeface="Arial" panose="020B0604020202020204" pitchFamily="34" charset="0"/>
              <a:buChar char="•"/>
            </a:pPr>
            <a:r>
              <a:rPr lang="tr-TR" sz="2800" b="1" i="0" dirty="0">
                <a:solidFill>
                  <a:srgbClr val="1F1F1F"/>
                </a:solidFill>
                <a:effectLst/>
                <a:latin typeface="Google Sans"/>
              </a:rPr>
              <a:t>Sanayi sektörünün geliştirilmesi: </a:t>
            </a:r>
            <a:r>
              <a:rPr lang="tr-TR" sz="2800" b="0" i="0" dirty="0">
                <a:solidFill>
                  <a:srgbClr val="1F1F1F"/>
                </a:solidFill>
                <a:effectLst/>
                <a:latin typeface="Google Sans"/>
              </a:rPr>
              <a:t>Mersin'de sanayi sektörünün geliştirilmesi, kentin ekonomisini daha çeşitli ve dayanıklı hale getirecektir.</a:t>
            </a:r>
          </a:p>
          <a:p>
            <a:pPr algn="l">
              <a:buFont typeface="Arial" panose="020B0604020202020204" pitchFamily="34" charset="0"/>
              <a:buChar char="•"/>
            </a:pPr>
            <a:r>
              <a:rPr lang="tr-TR" sz="2800" b="1" i="0" dirty="0">
                <a:solidFill>
                  <a:srgbClr val="1F1F1F"/>
                </a:solidFill>
                <a:effectLst/>
                <a:latin typeface="Google Sans"/>
              </a:rPr>
              <a:t>Altyapı eksikliklerinin giderilmesi: </a:t>
            </a:r>
            <a:r>
              <a:rPr lang="tr-TR" sz="2800" b="0" i="0" dirty="0">
                <a:solidFill>
                  <a:srgbClr val="1F1F1F"/>
                </a:solidFill>
                <a:effectLst/>
                <a:latin typeface="Google Sans"/>
              </a:rPr>
              <a:t>Mersin'de ulaşım, enerji ve iletişim gibi altyapı eksikliklerinin giderilmesi, kent ekonomisinin verimliliğini artıracaktır.</a:t>
            </a:r>
          </a:p>
          <a:p>
            <a:pPr algn="l">
              <a:buFont typeface="Arial" panose="020B0604020202020204" pitchFamily="34" charset="0"/>
              <a:buChar char="•"/>
            </a:pPr>
            <a:r>
              <a:rPr lang="tr-TR" sz="2800" b="1" i="0" dirty="0">
                <a:solidFill>
                  <a:srgbClr val="1F1F1F"/>
                </a:solidFill>
                <a:effectLst/>
                <a:latin typeface="Google Sans"/>
              </a:rPr>
              <a:t>Çevre sorunlarının çözülmesi: </a:t>
            </a:r>
            <a:r>
              <a:rPr lang="tr-TR" sz="2800" b="0" i="0" dirty="0">
                <a:solidFill>
                  <a:srgbClr val="1F1F1F"/>
                </a:solidFill>
                <a:effectLst/>
                <a:latin typeface="Google Sans"/>
              </a:rPr>
              <a:t>Mersin'de yaşanan çevre sorunlarının çözülmesi, turizm sektörünün geliştirilmesine katkı sağlayacaktır.</a:t>
            </a:r>
          </a:p>
          <a:p>
            <a:pPr marL="0" indent="0" algn="l">
              <a:buNone/>
            </a:pPr>
            <a:r>
              <a:rPr lang="tr-TR" sz="2800" b="0" i="0" dirty="0">
                <a:solidFill>
                  <a:srgbClr val="1F1F1F"/>
                </a:solidFill>
                <a:effectLst/>
                <a:latin typeface="Google Sans"/>
              </a:rPr>
              <a:t>Bu önlemlerin alınması, Mersin'in kent ekonomisinin daha güçlü ve sürdürülebilir hale gelmesine yardımcı olacaktır.</a:t>
            </a:r>
          </a:p>
          <a:p>
            <a:pPr marL="0" indent="0">
              <a:buNone/>
            </a:pPr>
            <a:endParaRPr lang="tr-TR" dirty="0"/>
          </a:p>
        </p:txBody>
      </p:sp>
    </p:spTree>
    <p:extLst>
      <p:ext uri="{BB962C8B-B14F-4D97-AF65-F5344CB8AC3E}">
        <p14:creationId xmlns:p14="http://schemas.microsoft.com/office/powerpoint/2010/main" val="19560817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483" y="1690688"/>
            <a:ext cx="9809748" cy="3181101"/>
          </a:xfrm>
        </p:spPr>
        <p:txBody>
          <a:bodyPr/>
          <a:lstStyle/>
          <a:p>
            <a:pPr marL="514350" lvl="0" indent="-514350">
              <a:buAutoNum type="arabicPeriod" startAt="2"/>
            </a:pPr>
            <a:r>
              <a:rPr lang="tr-TR" b="1" dirty="0">
                <a:latin typeface="Segoe UI" panose="020B0502040204020203" pitchFamily="34" charset="0"/>
                <a:cs typeface="Times New Roman" panose="02020603050405020304" pitchFamily="18" charset="0"/>
              </a:rPr>
              <a:t>İletişim ve Koordinasyon Araçları:</a:t>
            </a:r>
          </a:p>
          <a:p>
            <a:pPr marL="0" lvl="0" indent="0">
              <a:buNone/>
            </a:pPr>
            <a:endParaRPr lang="tr-TR" b="1" dirty="0">
              <a:latin typeface="Segoe UI" panose="020B0502040204020203" pitchFamily="34" charset="0"/>
              <a:cs typeface="Times New Roman" panose="02020603050405020304" pitchFamily="18" charset="0"/>
            </a:endParaRPr>
          </a:p>
          <a:p>
            <a:pPr marL="0" lvl="0" indent="0" algn="just">
              <a:buNone/>
            </a:pPr>
            <a:r>
              <a:rPr lang="tr-TR" b="1" dirty="0">
                <a:latin typeface="Segoe UI" panose="020B0502040204020203" pitchFamily="34" charset="0"/>
                <a:cs typeface="Times New Roman" panose="02020603050405020304" pitchFamily="18" charset="0"/>
              </a:rPr>
              <a:t>•	</a:t>
            </a:r>
            <a:r>
              <a:rPr lang="tr-TR" dirty="0">
                <a:latin typeface="Segoe UI" panose="020B0502040204020203" pitchFamily="34" charset="0"/>
                <a:cs typeface="Times New Roman" panose="02020603050405020304" pitchFamily="18" charset="0"/>
              </a:rPr>
              <a:t>Kurumsal işbirliği için etkili iletişim ve koordinasyon araçları neler olabilir?</a:t>
            </a:r>
          </a:p>
          <a:p>
            <a:pPr marL="0" lvl="0" indent="0" algn="just">
              <a:buNone/>
            </a:pPr>
            <a:r>
              <a:rPr lang="tr-TR" dirty="0">
                <a:latin typeface="Segoe UI" panose="020B0502040204020203" pitchFamily="34" charset="0"/>
                <a:cs typeface="Times New Roman" panose="02020603050405020304" pitchFamily="18" charset="0"/>
              </a:rPr>
              <a:t>•	Esnaf ve sanatkarlar, yerel yönetim ve sivil toplum kuruluşları arasındaki bilgi paylaşımı nasıl artırılabilir?</a:t>
            </a:r>
          </a:p>
        </p:txBody>
      </p:sp>
      <p:sp>
        <p:nvSpPr>
          <p:cNvPr id="6" name="Unvan 1">
            <a:extLst>
              <a:ext uri="{FF2B5EF4-FFF2-40B4-BE49-F238E27FC236}">
                <a16:creationId xmlns:a16="http://schemas.microsoft.com/office/drawing/2014/main" id="{E9390791-26DE-AB46-667D-88DD586F591D}"/>
              </a:ext>
            </a:extLst>
          </p:cNvPr>
          <p:cNvSpPr>
            <a:spLocks noGrp="1"/>
          </p:cNvSpPr>
          <p:nvPr>
            <p:ph type="title"/>
          </p:nvPr>
        </p:nvSpPr>
        <p:spPr>
          <a:xfrm>
            <a:off x="838200" y="365125"/>
            <a:ext cx="10515600" cy="1325563"/>
          </a:xfrm>
        </p:spPr>
        <p:txBody>
          <a:bodyPr>
            <a:noAutofit/>
          </a:bodyPr>
          <a:lstStyle/>
          <a:p>
            <a:pPr lvl="0" algn="just"/>
            <a:r>
              <a:rPr lang="tr-TR" sz="3200" b="1" dirty="0">
                <a:solidFill>
                  <a:srgbClr val="00B050"/>
                </a:solidFill>
                <a:effectLst/>
                <a:latin typeface="Segoe UI" panose="020B0502040204020203" pitchFamily="34" charset="0"/>
                <a:ea typeface="Calibri" panose="020F0502020204030204" pitchFamily="34" charset="0"/>
                <a:cs typeface="Times New Roman" panose="02020603050405020304" pitchFamily="18" charset="0"/>
              </a:rPr>
              <a:t>Yeniden Yapılanma Sürecinde Kurumsal İşbirliği</a:t>
            </a:r>
            <a:br>
              <a:rPr lang="tr-TR"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rgbClr val="00B050"/>
              </a:solidFill>
            </a:endParaRPr>
          </a:p>
        </p:txBody>
      </p:sp>
    </p:spTree>
    <p:extLst>
      <p:ext uri="{BB962C8B-B14F-4D97-AF65-F5344CB8AC3E}">
        <p14:creationId xmlns:p14="http://schemas.microsoft.com/office/powerpoint/2010/main" val="18879679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286522" y="212077"/>
            <a:ext cx="11618955" cy="5349273"/>
          </a:xfrm>
        </p:spPr>
        <p:txBody>
          <a:bodyPr>
            <a:noAutofit/>
          </a:bodyPr>
          <a:lstStyle/>
          <a:p>
            <a:pPr marL="0" indent="0" algn="just">
              <a:buNone/>
            </a:pPr>
            <a:r>
              <a:rPr lang="tr-TR" sz="2200" b="0" i="0" dirty="0">
                <a:solidFill>
                  <a:srgbClr val="1F1F1F"/>
                </a:solidFill>
                <a:effectLst/>
                <a:latin typeface="Google Sans"/>
              </a:rPr>
              <a:t>Afet sonrasında </a:t>
            </a:r>
            <a:r>
              <a:rPr lang="tr-TR" sz="2200" b="1" i="0" dirty="0">
                <a:solidFill>
                  <a:srgbClr val="1F1F1F"/>
                </a:solidFill>
                <a:effectLst/>
                <a:latin typeface="Google Sans"/>
              </a:rPr>
              <a:t>yeniden yapılanma süreci, karmaşık ve zorlu bir süreçtir. </a:t>
            </a:r>
            <a:r>
              <a:rPr lang="tr-TR" sz="2200" b="0" i="0" dirty="0">
                <a:solidFill>
                  <a:srgbClr val="1F1F1F"/>
                </a:solidFill>
                <a:effectLst/>
                <a:latin typeface="Google Sans"/>
              </a:rPr>
              <a:t>Bu süreçte, farklı paydaşlar arasında etkili bir iletişim ve koordinasyon sağlanması, sürecin başarıyla yürütülmesi için kritik önem taşımaktadır.</a:t>
            </a:r>
          </a:p>
          <a:p>
            <a:pPr marL="0" indent="0" algn="just">
              <a:buNone/>
            </a:pPr>
            <a:r>
              <a:rPr lang="tr-TR" sz="2200" b="0" i="0" dirty="0">
                <a:solidFill>
                  <a:srgbClr val="1F1F1F"/>
                </a:solidFill>
                <a:effectLst/>
                <a:latin typeface="Google Sans"/>
              </a:rPr>
              <a:t>Etkili bir iletişim ve koordinasyon için kullanılabilecek araçlar şunlardır:</a:t>
            </a:r>
          </a:p>
          <a:p>
            <a:pPr algn="just"/>
            <a:r>
              <a:rPr lang="tr-TR" sz="2200" b="1" i="0" dirty="0">
                <a:solidFill>
                  <a:srgbClr val="1F1F1F"/>
                </a:solidFill>
                <a:effectLst/>
                <a:latin typeface="Google Sans"/>
              </a:rPr>
              <a:t>Toplantılar ve çalıştaylar: </a:t>
            </a:r>
            <a:r>
              <a:rPr lang="tr-TR" sz="2200" b="0" i="0" dirty="0">
                <a:solidFill>
                  <a:srgbClr val="1F1F1F"/>
                </a:solidFill>
                <a:effectLst/>
                <a:latin typeface="Google Sans"/>
              </a:rPr>
              <a:t>Paydaşlar arasındaki iletişimi güçlendirmek ve ortak hedefler ve önceliklerin belirlenmesine yardımcı olmak için düzenli olarak toplantılar ve çalıştaylar düzenlenmelidir. Bu toplantılar ve çalıştaylar, yüz yüze iletişimin sağlanmasına ve karşılıklı anlayışın geliştirilmesine yardımcı olacaktır.</a:t>
            </a:r>
          </a:p>
          <a:p>
            <a:pPr algn="just"/>
            <a:r>
              <a:rPr lang="tr-TR" sz="2200" b="1" i="0" dirty="0">
                <a:solidFill>
                  <a:srgbClr val="1F1F1F"/>
                </a:solidFill>
                <a:effectLst/>
                <a:latin typeface="Google Sans"/>
              </a:rPr>
              <a:t>Elektronik iletişim araçları: </a:t>
            </a:r>
            <a:r>
              <a:rPr lang="tr-TR" sz="2200" b="0" i="0" dirty="0">
                <a:solidFill>
                  <a:srgbClr val="1F1F1F"/>
                </a:solidFill>
                <a:effectLst/>
                <a:latin typeface="Google Sans"/>
              </a:rPr>
              <a:t>E-posta, video konferans ve sosyal medya gibi elektronik iletişim araçları, uzaktan iletişimi kolaylaştırmak ve paydaşların sürekli iletişim halinde kalmasını sağlamak için kullanılabilir.</a:t>
            </a:r>
          </a:p>
          <a:p>
            <a:pPr algn="just"/>
            <a:r>
              <a:rPr lang="tr-TR" sz="2200" b="1" i="0" dirty="0">
                <a:solidFill>
                  <a:srgbClr val="1F1F1F"/>
                </a:solidFill>
                <a:effectLst/>
                <a:latin typeface="Google Sans"/>
              </a:rPr>
              <a:t>Dağıtım listeleri: </a:t>
            </a:r>
            <a:r>
              <a:rPr lang="tr-TR" sz="2200" b="0" i="0" dirty="0">
                <a:solidFill>
                  <a:srgbClr val="1F1F1F"/>
                </a:solidFill>
                <a:effectLst/>
                <a:latin typeface="Google Sans"/>
              </a:rPr>
              <a:t>Paydaşların güncel bilgilerle düzenli olarak bilgilendirilmesi için dağıtım listeleri oluşturulabilir. Bu listeler, e-posta, SMS veya sosyal medya gibi kanallar aracılığıyla kullanılabilir.</a:t>
            </a:r>
          </a:p>
          <a:p>
            <a:pPr algn="just"/>
            <a:r>
              <a:rPr lang="tr-TR" sz="2200" b="1" i="0" dirty="0">
                <a:solidFill>
                  <a:srgbClr val="1F1F1F"/>
                </a:solidFill>
                <a:effectLst/>
                <a:latin typeface="Google Sans"/>
              </a:rPr>
              <a:t>Bilgi yönetim sistemi: </a:t>
            </a:r>
            <a:r>
              <a:rPr lang="tr-TR" sz="2200" b="0" i="0" dirty="0">
                <a:solidFill>
                  <a:srgbClr val="1F1F1F"/>
                </a:solidFill>
                <a:effectLst/>
                <a:latin typeface="Google Sans"/>
              </a:rPr>
              <a:t>Paydaşların ihtiyaç duydukları bilgilere kolayca ulaşabilmesi için bir bilgi yönetim sistemi oluşturulabilir. Bu sistem, web tabanlı veya bulut tabanlı olabilir.</a:t>
            </a:r>
          </a:p>
        </p:txBody>
      </p:sp>
    </p:spTree>
    <p:extLst>
      <p:ext uri="{BB962C8B-B14F-4D97-AF65-F5344CB8AC3E}">
        <p14:creationId xmlns:p14="http://schemas.microsoft.com/office/powerpoint/2010/main" val="36342845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286522" y="212077"/>
            <a:ext cx="11618955" cy="5349273"/>
          </a:xfrm>
        </p:spPr>
        <p:txBody>
          <a:bodyPr>
            <a:noAutofit/>
          </a:bodyPr>
          <a:lstStyle/>
          <a:p>
            <a:pPr marL="0" indent="0" algn="just">
              <a:buNone/>
            </a:pPr>
            <a:r>
              <a:rPr lang="tr-TR" sz="2400" b="0" i="0" dirty="0">
                <a:solidFill>
                  <a:srgbClr val="1F1F1F"/>
                </a:solidFill>
                <a:effectLst/>
                <a:latin typeface="Google Sans"/>
              </a:rPr>
              <a:t>Afet sonrasında yeniden yapılanma sürecinde kurumsal işbirliği için etkili iletişim ve koordinasyon araçları seçilirken, aşağıdaki hususlar göz önünde bulundurulmalıdır:</a:t>
            </a:r>
          </a:p>
          <a:p>
            <a:pPr marL="0" indent="0" algn="just">
              <a:buNone/>
            </a:pPr>
            <a:endParaRPr lang="tr-TR" sz="2200" b="0" i="0" dirty="0">
              <a:solidFill>
                <a:srgbClr val="1F1F1F"/>
              </a:solidFill>
              <a:effectLst/>
              <a:latin typeface="Google Sans"/>
            </a:endParaRPr>
          </a:p>
          <a:p>
            <a:pPr algn="just"/>
            <a:r>
              <a:rPr lang="tr-TR" sz="2200" b="1" i="0" dirty="0">
                <a:solidFill>
                  <a:srgbClr val="1F1F1F"/>
                </a:solidFill>
                <a:effectLst/>
                <a:latin typeface="Google Sans"/>
              </a:rPr>
              <a:t>Paydaşların ihtiyaçları ve öncelikleri: </a:t>
            </a:r>
            <a:r>
              <a:rPr lang="tr-TR" sz="2200" b="0" i="0" dirty="0">
                <a:solidFill>
                  <a:srgbClr val="1F1F1F"/>
                </a:solidFill>
                <a:effectLst/>
                <a:latin typeface="Google Sans"/>
              </a:rPr>
              <a:t>Paydaşların ihtiyaçları ve öncelikleri göz önünde bulundurularak, onlar için en uygun iletişim ve koordinasyon araçları seçilmelidir.</a:t>
            </a:r>
          </a:p>
          <a:p>
            <a:pPr algn="just"/>
            <a:r>
              <a:rPr lang="tr-TR" sz="2200" b="1" i="0" dirty="0">
                <a:solidFill>
                  <a:srgbClr val="1F1F1F"/>
                </a:solidFill>
                <a:effectLst/>
                <a:latin typeface="Google Sans"/>
              </a:rPr>
              <a:t>Afet sonrası durum:</a:t>
            </a:r>
            <a:r>
              <a:rPr lang="tr-TR" sz="2200" b="0" i="0" dirty="0">
                <a:solidFill>
                  <a:srgbClr val="1F1F1F"/>
                </a:solidFill>
                <a:effectLst/>
                <a:latin typeface="Google Sans"/>
              </a:rPr>
              <a:t> Afet sonrasındaki durum, iletişim ve koordinasyon araçlarının seçiminde önemli bir rol oynamaktadır. Afet sonrası duruma göre, bazı araçlar daha uygun olabilir.</a:t>
            </a:r>
          </a:p>
          <a:p>
            <a:pPr algn="just"/>
            <a:r>
              <a:rPr lang="tr-TR" sz="2200" b="1" i="0" dirty="0">
                <a:solidFill>
                  <a:srgbClr val="1F1F1F"/>
                </a:solidFill>
                <a:effectLst/>
                <a:latin typeface="Google Sans"/>
              </a:rPr>
              <a:t>Mali kaynaklar: </a:t>
            </a:r>
            <a:r>
              <a:rPr lang="tr-TR" sz="2200" b="0" i="0" dirty="0">
                <a:solidFill>
                  <a:srgbClr val="1F1F1F"/>
                </a:solidFill>
                <a:effectLst/>
                <a:latin typeface="Google Sans"/>
              </a:rPr>
              <a:t>İletişim ve koordinasyon araçlarının kullanımı, mali kaynaklar gerektirmektedir. Mali kaynaklar göz önünde bulundurularak, uygun araçlar seçilmelidir.</a:t>
            </a:r>
          </a:p>
          <a:p>
            <a:pPr marL="0" indent="0" algn="just">
              <a:buNone/>
            </a:pPr>
            <a:r>
              <a:rPr lang="tr-TR" sz="2200" b="0" i="0" dirty="0">
                <a:solidFill>
                  <a:srgbClr val="1F1F1F"/>
                </a:solidFill>
                <a:effectLst/>
                <a:latin typeface="Google Sans"/>
              </a:rPr>
              <a:t>Afet sonrasında yeniden yapılanma sürecinde etkili bir iletişim ve koordinasyon, sürecin başarıyla yürütülmesi için kritik önem taşımaktadır. Bu süreçte, yukarıda belirtilen araçlardan yararlanılarak, paydaşlar arasında etkili bir iletişim ve koordinasyon sağlanabilir.</a:t>
            </a:r>
          </a:p>
        </p:txBody>
      </p:sp>
    </p:spTree>
    <p:extLst>
      <p:ext uri="{BB962C8B-B14F-4D97-AF65-F5344CB8AC3E}">
        <p14:creationId xmlns:p14="http://schemas.microsoft.com/office/powerpoint/2010/main" val="42752337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286522" y="212077"/>
            <a:ext cx="11618955" cy="5349273"/>
          </a:xfrm>
        </p:spPr>
        <p:txBody>
          <a:bodyPr>
            <a:noAutofit/>
          </a:bodyPr>
          <a:lstStyle/>
          <a:p>
            <a:pPr marL="0" indent="0" algn="just">
              <a:buNone/>
            </a:pPr>
            <a:r>
              <a:rPr lang="tr-TR" sz="2400" b="0" i="0" dirty="0">
                <a:solidFill>
                  <a:srgbClr val="1F1F1F"/>
                </a:solidFill>
                <a:effectLst/>
                <a:latin typeface="Google Sans"/>
              </a:rPr>
              <a:t>Afet sonrası esnaf ve sanatkarlar, yerel yönetim ve sivil toplum kuruluşları arasındaki bilgi paylaşımı, afet sonrası toparlanma sürecinin etkin bir şekilde yürütülmesi için kritik önem taşımaktadır. Bu bilgi paylaşımı, aşağıdaki yollarla artırılabilir:</a:t>
            </a:r>
          </a:p>
          <a:p>
            <a:pPr algn="just"/>
            <a:r>
              <a:rPr lang="tr-TR" sz="2400" b="1" i="0" dirty="0">
                <a:solidFill>
                  <a:srgbClr val="1F1F1F"/>
                </a:solidFill>
                <a:effectLst/>
                <a:latin typeface="Google Sans"/>
              </a:rPr>
              <a:t>Ortak bir bilgi yönetim sistemi oluşturulabilir. </a:t>
            </a:r>
            <a:r>
              <a:rPr lang="tr-TR" sz="2400" b="0" i="0" dirty="0">
                <a:solidFill>
                  <a:srgbClr val="1F1F1F"/>
                </a:solidFill>
                <a:effectLst/>
                <a:latin typeface="Google Sans"/>
              </a:rPr>
              <a:t>Bu sistem, paydaşların ihtiyaç duydukları bilgilere kolayca ulaşmasını sağlayacaktır. Sistem, web tabanlı veya bulut tabanlı olabilir.</a:t>
            </a:r>
          </a:p>
          <a:p>
            <a:pPr algn="just"/>
            <a:r>
              <a:rPr lang="tr-TR" sz="2400" b="1" i="0" dirty="0">
                <a:solidFill>
                  <a:srgbClr val="1F1F1F"/>
                </a:solidFill>
                <a:effectLst/>
                <a:latin typeface="Google Sans"/>
              </a:rPr>
              <a:t>Paydaşlar arasında düzenli toplantılar ve çalıştaylar düzenlenebilir</a:t>
            </a:r>
            <a:r>
              <a:rPr lang="tr-TR" sz="2400" b="0" i="0" dirty="0">
                <a:solidFill>
                  <a:srgbClr val="1F1F1F"/>
                </a:solidFill>
                <a:effectLst/>
                <a:latin typeface="Google Sans"/>
              </a:rPr>
              <a:t>. Bu toplantılar ve çalıştaylar, paydaşlar arasındaki iletişimi güçlendirecek ve bilgi paylaşımını kolaylaştıracaktır.</a:t>
            </a:r>
          </a:p>
          <a:p>
            <a:pPr algn="just"/>
            <a:r>
              <a:rPr lang="tr-TR" sz="2400" b="1" i="0" dirty="0">
                <a:solidFill>
                  <a:srgbClr val="1F1F1F"/>
                </a:solidFill>
                <a:effectLst/>
                <a:latin typeface="Google Sans"/>
              </a:rPr>
              <a:t>Elektronik iletişim araçları kullanılabilir. </a:t>
            </a:r>
            <a:r>
              <a:rPr lang="tr-TR" sz="2400" b="0" i="0" dirty="0">
                <a:solidFill>
                  <a:srgbClr val="1F1F1F"/>
                </a:solidFill>
                <a:effectLst/>
                <a:latin typeface="Google Sans"/>
              </a:rPr>
              <a:t>E-posta, video konferans ve sosyal medya gibi elektronik iletişim araçları, uzaktan iletişimi kolaylaştırmak ve bilgi paylaşımını hızlandırmak için kullanılabilir.</a:t>
            </a:r>
          </a:p>
          <a:p>
            <a:pPr algn="just"/>
            <a:r>
              <a:rPr lang="tr-TR" sz="2400" b="1" i="0" dirty="0">
                <a:solidFill>
                  <a:srgbClr val="1F1F1F"/>
                </a:solidFill>
                <a:effectLst/>
                <a:latin typeface="Google Sans"/>
              </a:rPr>
              <a:t>Bilgi paylaşımı için standartlar geliştirilebilir. </a:t>
            </a:r>
            <a:r>
              <a:rPr lang="tr-TR" sz="2400" b="0" i="0" dirty="0">
                <a:solidFill>
                  <a:srgbClr val="1F1F1F"/>
                </a:solidFill>
                <a:effectLst/>
                <a:latin typeface="Google Sans"/>
              </a:rPr>
              <a:t>Bu standartlar, bilgi paylaşımının daha tutarlı ve verimli olmasını sağlayacaktır.</a:t>
            </a:r>
            <a:endParaRPr lang="tr-TR" sz="2200" b="0" i="0" dirty="0">
              <a:solidFill>
                <a:srgbClr val="1F1F1F"/>
              </a:solidFill>
              <a:effectLst/>
              <a:latin typeface="Google Sans"/>
            </a:endParaRPr>
          </a:p>
        </p:txBody>
      </p:sp>
    </p:spTree>
    <p:extLst>
      <p:ext uri="{BB962C8B-B14F-4D97-AF65-F5344CB8AC3E}">
        <p14:creationId xmlns:p14="http://schemas.microsoft.com/office/powerpoint/2010/main" val="3551804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286522" y="212077"/>
            <a:ext cx="11618955" cy="5349273"/>
          </a:xfrm>
        </p:spPr>
        <p:txBody>
          <a:bodyPr>
            <a:noAutofit/>
          </a:bodyPr>
          <a:lstStyle/>
          <a:p>
            <a:pPr marL="0" indent="0" algn="just">
              <a:buNone/>
            </a:pPr>
            <a:r>
              <a:rPr lang="tr-TR" sz="2400" b="0" i="0" dirty="0">
                <a:solidFill>
                  <a:srgbClr val="1F1F1F"/>
                </a:solidFill>
                <a:effectLst/>
                <a:latin typeface="Google Sans"/>
              </a:rPr>
              <a:t>Afet sonrası esnaf ve sanatkarlar, yerel yönetim ve sivil toplum kuruluşları arasındaki bilgi paylaşımını artırmaya yönelik aşağıdaki öneriler de yapılabilir:</a:t>
            </a:r>
          </a:p>
          <a:p>
            <a:pPr marL="0" indent="0" algn="just">
              <a:buNone/>
            </a:pPr>
            <a:endParaRPr lang="tr-TR" sz="2400" b="0" i="0" dirty="0">
              <a:solidFill>
                <a:srgbClr val="1F1F1F"/>
              </a:solidFill>
              <a:effectLst/>
              <a:latin typeface="Google Sans"/>
            </a:endParaRPr>
          </a:p>
          <a:p>
            <a:pPr algn="just"/>
            <a:r>
              <a:rPr lang="tr-TR" sz="2400" b="0" i="0" dirty="0">
                <a:solidFill>
                  <a:srgbClr val="1F1F1F"/>
                </a:solidFill>
                <a:effectLst/>
                <a:latin typeface="Google Sans"/>
              </a:rPr>
              <a:t>Esnaf ve sanatkarların ihtiyaçlarını ve önceliklerini belirlemek için </a:t>
            </a:r>
            <a:r>
              <a:rPr lang="tr-TR" sz="2400" b="1" i="0" dirty="0">
                <a:solidFill>
                  <a:srgbClr val="1F1F1F"/>
                </a:solidFill>
                <a:effectLst/>
                <a:latin typeface="Google Sans"/>
              </a:rPr>
              <a:t>anketler ve araştırmalar yapılabilir. </a:t>
            </a:r>
            <a:r>
              <a:rPr lang="tr-TR" sz="2400" b="0" i="0" dirty="0">
                <a:solidFill>
                  <a:srgbClr val="1F1F1F"/>
                </a:solidFill>
                <a:effectLst/>
                <a:latin typeface="Google Sans"/>
              </a:rPr>
              <a:t>Bu araştırmalar, paydaşlara daha doğru ve uygun bilgi paylaşımı yapılmasına yardımcı olacaktır.</a:t>
            </a:r>
          </a:p>
          <a:p>
            <a:pPr algn="just"/>
            <a:r>
              <a:rPr lang="tr-TR" sz="2400" b="0" i="0" dirty="0">
                <a:solidFill>
                  <a:srgbClr val="1F1F1F"/>
                </a:solidFill>
                <a:effectLst/>
                <a:latin typeface="Google Sans"/>
              </a:rPr>
              <a:t>Esnaf ve sanatkarlara yönelik </a:t>
            </a:r>
            <a:r>
              <a:rPr lang="tr-TR" sz="2400" b="1" i="0" dirty="0">
                <a:solidFill>
                  <a:srgbClr val="1F1F1F"/>
                </a:solidFill>
                <a:effectLst/>
                <a:latin typeface="Google Sans"/>
              </a:rPr>
              <a:t>eğitim ve bilgilendirme çalışmaları yürütülebilir</a:t>
            </a:r>
            <a:r>
              <a:rPr lang="tr-TR" sz="2400" b="0" i="0" dirty="0">
                <a:solidFill>
                  <a:srgbClr val="1F1F1F"/>
                </a:solidFill>
                <a:effectLst/>
                <a:latin typeface="Google Sans"/>
              </a:rPr>
              <a:t>. Bu çalışmalar, esnaf ve sanatkarların bilgi paylaşımı konusunda </a:t>
            </a:r>
            <a:r>
              <a:rPr lang="tr-TR" sz="2400" b="1" i="0" dirty="0">
                <a:solidFill>
                  <a:srgbClr val="1F1F1F"/>
                </a:solidFill>
                <a:effectLst/>
                <a:latin typeface="Google Sans"/>
              </a:rPr>
              <a:t>farkındalıklarını artıracaktır.</a:t>
            </a:r>
          </a:p>
          <a:p>
            <a:pPr algn="just"/>
            <a:r>
              <a:rPr lang="tr-TR" sz="2400" b="0" i="0" dirty="0">
                <a:solidFill>
                  <a:srgbClr val="1F1F1F"/>
                </a:solidFill>
                <a:effectLst/>
                <a:latin typeface="Google Sans"/>
              </a:rPr>
              <a:t>Bilgi paylaşımını teşvik etmek için </a:t>
            </a:r>
            <a:r>
              <a:rPr lang="tr-TR" sz="2400" b="1" i="0" dirty="0">
                <a:solidFill>
                  <a:srgbClr val="1F1F1F"/>
                </a:solidFill>
                <a:effectLst/>
                <a:latin typeface="Google Sans"/>
              </a:rPr>
              <a:t>ödüller verilebilir</a:t>
            </a:r>
            <a:r>
              <a:rPr lang="tr-TR" sz="2400" b="0" i="0" dirty="0">
                <a:solidFill>
                  <a:srgbClr val="1F1F1F"/>
                </a:solidFill>
                <a:effectLst/>
                <a:latin typeface="Google Sans"/>
              </a:rPr>
              <a:t>. Bu ödüller, paydaşları bilgi paylaşımı konusunda motive edecektir.</a:t>
            </a:r>
          </a:p>
          <a:p>
            <a:pPr marL="0" indent="0" algn="just">
              <a:buNone/>
            </a:pPr>
            <a:r>
              <a:rPr lang="tr-TR" sz="2400" b="0" i="0" dirty="0">
                <a:solidFill>
                  <a:srgbClr val="1F1F1F"/>
                </a:solidFill>
                <a:effectLst/>
                <a:latin typeface="Google Sans"/>
              </a:rPr>
              <a:t>Afet sonrası esnaf ve sanatkarlar, yerel yönetim ve sivil toplum kuruluşları arasındaki bilgi paylaşımının artırılması, </a:t>
            </a:r>
            <a:r>
              <a:rPr lang="tr-TR" sz="2400" b="1" i="0" dirty="0">
                <a:solidFill>
                  <a:srgbClr val="1F1F1F"/>
                </a:solidFill>
                <a:effectLst/>
                <a:latin typeface="Google Sans"/>
              </a:rPr>
              <a:t>afet sonrası toparlanma sürecinin hızlandırılmasına </a:t>
            </a:r>
            <a:r>
              <a:rPr lang="tr-TR" sz="2400" b="0" i="0" dirty="0">
                <a:solidFill>
                  <a:srgbClr val="1F1F1F"/>
                </a:solidFill>
                <a:effectLst/>
                <a:latin typeface="Google Sans"/>
              </a:rPr>
              <a:t>ve etkin bir şekilde yürütülmesine yardımcı olacaktır. Bu bilgi paylaşımı, yukarıda belirtilen yollarla artırılabilir.</a:t>
            </a:r>
            <a:endParaRPr lang="tr-TR" sz="2200" b="0" i="0" dirty="0">
              <a:solidFill>
                <a:srgbClr val="1F1F1F"/>
              </a:solidFill>
              <a:effectLst/>
              <a:latin typeface="Google Sans"/>
            </a:endParaRPr>
          </a:p>
        </p:txBody>
      </p:sp>
    </p:spTree>
    <p:extLst>
      <p:ext uri="{BB962C8B-B14F-4D97-AF65-F5344CB8AC3E}">
        <p14:creationId xmlns:p14="http://schemas.microsoft.com/office/powerpoint/2010/main" val="21587565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483" y="1690688"/>
            <a:ext cx="9809748" cy="3181101"/>
          </a:xfrm>
        </p:spPr>
        <p:txBody>
          <a:bodyPr/>
          <a:lstStyle/>
          <a:p>
            <a:pPr marL="0" lvl="0" indent="0">
              <a:buNone/>
            </a:pPr>
            <a:r>
              <a:rPr lang="tr-TR" b="1" dirty="0">
                <a:latin typeface="Segoe UI" panose="020B0502040204020203" pitchFamily="34" charset="0"/>
                <a:cs typeface="Times New Roman" panose="02020603050405020304" pitchFamily="18" charset="0"/>
              </a:rPr>
              <a:t>3.	Acil Durum Planları ve Tatbikatlar:</a:t>
            </a:r>
          </a:p>
          <a:p>
            <a:pPr marL="0" lvl="0" indent="0">
              <a:buNone/>
            </a:pPr>
            <a:r>
              <a:rPr lang="tr-TR" b="1" dirty="0">
                <a:latin typeface="Segoe UI" panose="020B0502040204020203" pitchFamily="34" charset="0"/>
                <a:cs typeface="Times New Roman" panose="02020603050405020304" pitchFamily="18" charset="0"/>
              </a:rPr>
              <a:t>•	</a:t>
            </a:r>
            <a:r>
              <a:rPr lang="tr-TR" dirty="0">
                <a:latin typeface="Segoe UI" panose="020B0502040204020203" pitchFamily="34" charset="0"/>
                <a:cs typeface="Times New Roman" panose="02020603050405020304" pitchFamily="18" charset="0"/>
              </a:rPr>
              <a:t>İşletmeler, yerel yönetim ve sivil toplum kuruluşları, deprem öncesi acil durum planları oluşturmak ve düzenli tatbikatlar yapmak konusunda nasıl işbirliği yapabilirler?</a:t>
            </a:r>
          </a:p>
          <a:p>
            <a:pPr marL="0" lvl="0" indent="0">
              <a:buNone/>
            </a:pPr>
            <a:r>
              <a:rPr lang="tr-TR" dirty="0">
                <a:latin typeface="Segoe UI" panose="020B0502040204020203" pitchFamily="34" charset="0"/>
                <a:cs typeface="Times New Roman" panose="02020603050405020304" pitchFamily="18" charset="0"/>
              </a:rPr>
              <a:t>•	Bu planlar, bir deprem durumunda hızlı ve etkili müdahale için nasıl uyarlanabilir?</a:t>
            </a:r>
          </a:p>
        </p:txBody>
      </p:sp>
      <p:sp>
        <p:nvSpPr>
          <p:cNvPr id="6" name="Unvan 1">
            <a:extLst>
              <a:ext uri="{FF2B5EF4-FFF2-40B4-BE49-F238E27FC236}">
                <a16:creationId xmlns:a16="http://schemas.microsoft.com/office/drawing/2014/main" id="{E9390791-26DE-AB46-667D-88DD586F591D}"/>
              </a:ext>
            </a:extLst>
          </p:cNvPr>
          <p:cNvSpPr>
            <a:spLocks noGrp="1"/>
          </p:cNvSpPr>
          <p:nvPr>
            <p:ph type="title"/>
          </p:nvPr>
        </p:nvSpPr>
        <p:spPr>
          <a:xfrm>
            <a:off x="838200" y="365125"/>
            <a:ext cx="10515600" cy="1325563"/>
          </a:xfrm>
        </p:spPr>
        <p:txBody>
          <a:bodyPr>
            <a:noAutofit/>
          </a:bodyPr>
          <a:lstStyle/>
          <a:p>
            <a:pPr lvl="0" algn="just"/>
            <a:r>
              <a:rPr lang="tr-TR" sz="3200" b="1" dirty="0">
                <a:solidFill>
                  <a:srgbClr val="00B050"/>
                </a:solidFill>
                <a:effectLst/>
                <a:latin typeface="Segoe UI" panose="020B0502040204020203" pitchFamily="34" charset="0"/>
                <a:ea typeface="Calibri" panose="020F0502020204030204" pitchFamily="34" charset="0"/>
                <a:cs typeface="Times New Roman" panose="02020603050405020304" pitchFamily="18" charset="0"/>
              </a:rPr>
              <a:t>Yeniden Yapılanma Sürecinde Kurumsal İşbirliği</a:t>
            </a:r>
            <a:br>
              <a:rPr lang="tr-TR"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rgbClr val="00B050"/>
              </a:solidFill>
            </a:endParaRPr>
          </a:p>
        </p:txBody>
      </p:sp>
    </p:spTree>
    <p:extLst>
      <p:ext uri="{BB962C8B-B14F-4D97-AF65-F5344CB8AC3E}">
        <p14:creationId xmlns:p14="http://schemas.microsoft.com/office/powerpoint/2010/main" val="1966668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286522" y="212077"/>
            <a:ext cx="11618955" cy="5349273"/>
          </a:xfrm>
        </p:spPr>
        <p:txBody>
          <a:bodyPr>
            <a:noAutofit/>
          </a:bodyPr>
          <a:lstStyle/>
          <a:p>
            <a:pPr marL="0" indent="0" algn="just">
              <a:buNone/>
            </a:pPr>
            <a:r>
              <a:rPr lang="tr-TR" sz="2400" b="0" i="0" dirty="0">
                <a:solidFill>
                  <a:srgbClr val="1F1F1F"/>
                </a:solidFill>
                <a:effectLst/>
                <a:latin typeface="Google Sans"/>
              </a:rPr>
              <a:t>İşletmeler, yerel yönetim ve sivil toplum kuruluşları, deprem öncesi acil durum planları oluşturmak ve düzenli tatbikatlar yapmak konusunda işbirliği yaparak, depreme </a:t>
            </a:r>
            <a:r>
              <a:rPr lang="tr-TR" sz="2400" b="0" i="0" dirty="0" err="1">
                <a:solidFill>
                  <a:srgbClr val="1F1F1F"/>
                </a:solidFill>
                <a:effectLst/>
                <a:latin typeface="Google Sans"/>
              </a:rPr>
              <a:t>hazırlıklılığı</a:t>
            </a:r>
            <a:r>
              <a:rPr lang="tr-TR" sz="2400" b="0" i="0" dirty="0">
                <a:solidFill>
                  <a:srgbClr val="1F1F1F"/>
                </a:solidFill>
                <a:effectLst/>
                <a:latin typeface="Google Sans"/>
              </a:rPr>
              <a:t> artırabilir ve can ve mal kayıplarını azaltabilirler. Bu işbirliği, aşağıdaki yollarla gerçekleştirilebilir:</a:t>
            </a:r>
          </a:p>
          <a:p>
            <a:pPr marL="0" indent="0" algn="just">
              <a:buNone/>
            </a:pPr>
            <a:endParaRPr lang="tr-TR" sz="2400" b="0" i="0" dirty="0">
              <a:solidFill>
                <a:srgbClr val="1F1F1F"/>
              </a:solidFill>
              <a:effectLst/>
              <a:latin typeface="Google Sans"/>
            </a:endParaRPr>
          </a:p>
          <a:p>
            <a:pPr algn="just"/>
            <a:r>
              <a:rPr lang="tr-TR" sz="2400" b="1" i="0" dirty="0">
                <a:solidFill>
                  <a:srgbClr val="1F1F1F"/>
                </a:solidFill>
                <a:effectLst/>
                <a:latin typeface="Google Sans"/>
              </a:rPr>
              <a:t>Ortak bir koordinasyon mekanizması oluşturulabilir</a:t>
            </a:r>
            <a:r>
              <a:rPr lang="tr-TR" sz="2400" b="0" i="0" dirty="0">
                <a:solidFill>
                  <a:srgbClr val="1F1F1F"/>
                </a:solidFill>
                <a:effectLst/>
                <a:latin typeface="Google Sans"/>
              </a:rPr>
              <a:t>. Bu mekanizma, paydaşlar arasındaki iletişimi ve koordinasyonu güçlendirecek ve işbirliğinin etkin bir şekilde yürütülmesini sağlayacaktır.</a:t>
            </a:r>
          </a:p>
          <a:p>
            <a:pPr algn="just"/>
            <a:r>
              <a:rPr lang="tr-TR" sz="2400" b="1" i="0" dirty="0">
                <a:solidFill>
                  <a:srgbClr val="1F1F1F"/>
                </a:solidFill>
                <a:effectLst/>
                <a:latin typeface="Google Sans"/>
              </a:rPr>
              <a:t>Ortak bir eğitim programı geliştirilebilir</a:t>
            </a:r>
            <a:r>
              <a:rPr lang="tr-TR" sz="2400" b="0" i="0" dirty="0">
                <a:solidFill>
                  <a:srgbClr val="1F1F1F"/>
                </a:solidFill>
                <a:effectLst/>
                <a:latin typeface="Google Sans"/>
              </a:rPr>
              <a:t>. Bu program, paydaşların depreme </a:t>
            </a:r>
            <a:r>
              <a:rPr lang="tr-TR" sz="2400" b="0" i="0" dirty="0" err="1">
                <a:solidFill>
                  <a:srgbClr val="1F1F1F"/>
                </a:solidFill>
                <a:effectLst/>
                <a:latin typeface="Google Sans"/>
              </a:rPr>
              <a:t>hazırlıklılığı</a:t>
            </a:r>
            <a:r>
              <a:rPr lang="tr-TR" sz="2400" b="0" i="0" dirty="0">
                <a:solidFill>
                  <a:srgbClr val="1F1F1F"/>
                </a:solidFill>
                <a:effectLst/>
                <a:latin typeface="Google Sans"/>
              </a:rPr>
              <a:t> konusunda farkındalıklarını artıracak ve gerekli bilgi ve becerileri kazandıracaktır.</a:t>
            </a:r>
          </a:p>
          <a:p>
            <a:pPr algn="just"/>
            <a:r>
              <a:rPr lang="tr-TR" sz="2400" b="1" i="0" dirty="0">
                <a:solidFill>
                  <a:srgbClr val="1F1F1F"/>
                </a:solidFill>
                <a:effectLst/>
                <a:latin typeface="Google Sans"/>
              </a:rPr>
              <a:t>Ortak bir tatbikat planı geliştirilebilir</a:t>
            </a:r>
            <a:r>
              <a:rPr lang="tr-TR" sz="2400" b="0" i="0" dirty="0">
                <a:solidFill>
                  <a:srgbClr val="1F1F1F"/>
                </a:solidFill>
                <a:effectLst/>
                <a:latin typeface="Google Sans"/>
              </a:rPr>
              <a:t>. Bu plan, paydaşların depreme </a:t>
            </a:r>
            <a:r>
              <a:rPr lang="tr-TR" sz="2400" b="0" i="0" dirty="0" err="1">
                <a:solidFill>
                  <a:srgbClr val="1F1F1F"/>
                </a:solidFill>
                <a:effectLst/>
                <a:latin typeface="Google Sans"/>
              </a:rPr>
              <a:t>hazırlıklılığını</a:t>
            </a:r>
            <a:r>
              <a:rPr lang="tr-TR" sz="2400" b="0" i="0" dirty="0">
                <a:solidFill>
                  <a:srgbClr val="1F1F1F"/>
                </a:solidFill>
                <a:effectLst/>
                <a:latin typeface="Google Sans"/>
              </a:rPr>
              <a:t> test edecek ve eksikliklerin giderilmesine yardımcı olacaktır.</a:t>
            </a:r>
            <a:endParaRPr lang="tr-TR" sz="2200" b="0" i="0" dirty="0">
              <a:solidFill>
                <a:srgbClr val="1F1F1F"/>
              </a:solidFill>
              <a:effectLst/>
              <a:latin typeface="Google Sans"/>
            </a:endParaRPr>
          </a:p>
        </p:txBody>
      </p:sp>
    </p:spTree>
    <p:extLst>
      <p:ext uri="{BB962C8B-B14F-4D97-AF65-F5344CB8AC3E}">
        <p14:creationId xmlns:p14="http://schemas.microsoft.com/office/powerpoint/2010/main" val="9109621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286522" y="212077"/>
            <a:ext cx="11618955" cy="5349273"/>
          </a:xfrm>
        </p:spPr>
        <p:txBody>
          <a:bodyPr>
            <a:noAutofit/>
          </a:bodyPr>
          <a:lstStyle/>
          <a:p>
            <a:pPr marL="0" indent="0" algn="just">
              <a:buNone/>
            </a:pPr>
            <a:r>
              <a:rPr lang="tr-TR" sz="2400" b="1" i="0" dirty="0">
                <a:solidFill>
                  <a:srgbClr val="1F1F1F"/>
                </a:solidFill>
                <a:effectLst/>
                <a:latin typeface="Google Sans"/>
              </a:rPr>
              <a:t>İşbirliği kapsamında, aşağıdaki konular üzerinde çalışılabilir:</a:t>
            </a:r>
          </a:p>
          <a:p>
            <a:pPr algn="just"/>
            <a:r>
              <a:rPr lang="tr-TR" sz="2400" b="0" i="0" dirty="0">
                <a:solidFill>
                  <a:srgbClr val="1F1F1F"/>
                </a:solidFill>
                <a:effectLst/>
                <a:latin typeface="Google Sans"/>
              </a:rPr>
              <a:t>Deprem riski ve olası etkileri hakkında bilgi paylaşımı</a:t>
            </a:r>
          </a:p>
          <a:p>
            <a:pPr algn="just"/>
            <a:r>
              <a:rPr lang="tr-TR" sz="2400" b="0" i="0" dirty="0">
                <a:solidFill>
                  <a:srgbClr val="1F1F1F"/>
                </a:solidFill>
                <a:effectLst/>
                <a:latin typeface="Google Sans"/>
              </a:rPr>
              <a:t>Acil durum planlarının hazırlanması ve uygulanması</a:t>
            </a:r>
          </a:p>
          <a:p>
            <a:pPr algn="just"/>
            <a:r>
              <a:rPr lang="tr-TR" sz="2400" b="0" i="0" dirty="0">
                <a:solidFill>
                  <a:srgbClr val="1F1F1F"/>
                </a:solidFill>
                <a:effectLst/>
                <a:latin typeface="Google Sans"/>
              </a:rPr>
              <a:t>Acil durum sırasında iletişim ve koordinasyon</a:t>
            </a:r>
          </a:p>
          <a:p>
            <a:pPr algn="just"/>
            <a:r>
              <a:rPr lang="tr-TR" sz="2400" b="0" i="0" dirty="0">
                <a:solidFill>
                  <a:srgbClr val="1F1F1F"/>
                </a:solidFill>
                <a:effectLst/>
                <a:latin typeface="Google Sans"/>
              </a:rPr>
              <a:t>Acil durum sonrası müdahale ve toparlanma</a:t>
            </a:r>
          </a:p>
          <a:p>
            <a:pPr marL="0" indent="0" algn="just">
              <a:buNone/>
            </a:pPr>
            <a:r>
              <a:rPr lang="tr-TR" sz="2400" b="1" i="0" dirty="0">
                <a:solidFill>
                  <a:srgbClr val="1F1F1F"/>
                </a:solidFill>
                <a:effectLst/>
                <a:latin typeface="Google Sans"/>
              </a:rPr>
              <a:t>İşbirliği, aşağıdaki faydalar sağlayacaktır:</a:t>
            </a:r>
          </a:p>
          <a:p>
            <a:pPr algn="just"/>
            <a:r>
              <a:rPr lang="tr-TR" sz="2400" b="0" i="0" dirty="0">
                <a:solidFill>
                  <a:srgbClr val="1F1F1F"/>
                </a:solidFill>
                <a:effectLst/>
                <a:latin typeface="Google Sans"/>
              </a:rPr>
              <a:t>Depreme </a:t>
            </a:r>
            <a:r>
              <a:rPr lang="tr-TR" sz="2400" b="0" i="0" dirty="0" err="1">
                <a:solidFill>
                  <a:srgbClr val="1F1F1F"/>
                </a:solidFill>
                <a:effectLst/>
                <a:latin typeface="Google Sans"/>
              </a:rPr>
              <a:t>hazırlıklılığın</a:t>
            </a:r>
            <a:r>
              <a:rPr lang="tr-TR" sz="2400" b="0" i="0" dirty="0">
                <a:solidFill>
                  <a:srgbClr val="1F1F1F"/>
                </a:solidFill>
                <a:effectLst/>
                <a:latin typeface="Google Sans"/>
              </a:rPr>
              <a:t> artırılması</a:t>
            </a:r>
          </a:p>
          <a:p>
            <a:pPr algn="just"/>
            <a:r>
              <a:rPr lang="tr-TR" sz="2400" b="0" i="0" dirty="0">
                <a:solidFill>
                  <a:srgbClr val="1F1F1F"/>
                </a:solidFill>
                <a:effectLst/>
                <a:latin typeface="Google Sans"/>
              </a:rPr>
              <a:t>Can ve mal kayıplarının azaltılması</a:t>
            </a:r>
          </a:p>
          <a:p>
            <a:pPr algn="just"/>
            <a:r>
              <a:rPr lang="tr-TR" sz="2400" b="0" i="0" dirty="0">
                <a:solidFill>
                  <a:srgbClr val="1F1F1F"/>
                </a:solidFill>
                <a:effectLst/>
                <a:latin typeface="Google Sans"/>
              </a:rPr>
              <a:t>Afet sonrası toparlanma sürecinin hızlandırılması</a:t>
            </a:r>
          </a:p>
        </p:txBody>
      </p:sp>
    </p:spTree>
    <p:extLst>
      <p:ext uri="{BB962C8B-B14F-4D97-AF65-F5344CB8AC3E}">
        <p14:creationId xmlns:p14="http://schemas.microsoft.com/office/powerpoint/2010/main" val="27023579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286522" y="212077"/>
            <a:ext cx="11618955" cy="5349273"/>
          </a:xfrm>
        </p:spPr>
        <p:txBody>
          <a:bodyPr>
            <a:noAutofit/>
          </a:bodyPr>
          <a:lstStyle/>
          <a:p>
            <a:pPr marL="0" indent="0" algn="just">
              <a:buNone/>
            </a:pPr>
            <a:r>
              <a:rPr lang="tr-TR" sz="2400" i="0" dirty="0">
                <a:solidFill>
                  <a:srgbClr val="1F1F1F"/>
                </a:solidFill>
                <a:effectLst/>
                <a:latin typeface="Google Sans"/>
              </a:rPr>
              <a:t>İşbirliği için aşağıdaki öneriler de yapılabilir:</a:t>
            </a:r>
          </a:p>
          <a:p>
            <a:pPr marL="0" indent="0" algn="just">
              <a:buNone/>
            </a:pPr>
            <a:endParaRPr lang="tr-TR" sz="2400" i="0" dirty="0">
              <a:solidFill>
                <a:srgbClr val="1F1F1F"/>
              </a:solidFill>
              <a:effectLst/>
              <a:latin typeface="Google Sans"/>
            </a:endParaRPr>
          </a:p>
          <a:p>
            <a:pPr algn="just"/>
            <a:r>
              <a:rPr lang="tr-TR" sz="2400" i="0" dirty="0">
                <a:solidFill>
                  <a:srgbClr val="1F1F1F"/>
                </a:solidFill>
                <a:effectLst/>
                <a:latin typeface="Google Sans"/>
              </a:rPr>
              <a:t>Paydaşlar arasında </a:t>
            </a:r>
            <a:r>
              <a:rPr lang="tr-TR" sz="2400" b="1" i="0" dirty="0">
                <a:solidFill>
                  <a:srgbClr val="1F1F1F"/>
                </a:solidFill>
                <a:effectLst/>
                <a:latin typeface="Google Sans"/>
              </a:rPr>
              <a:t>düzenli toplantılar ve çalıştaylar düzenlenebilir</a:t>
            </a:r>
            <a:r>
              <a:rPr lang="tr-TR" sz="2400" i="0" dirty="0">
                <a:solidFill>
                  <a:srgbClr val="1F1F1F"/>
                </a:solidFill>
                <a:effectLst/>
                <a:latin typeface="Google Sans"/>
              </a:rPr>
              <a:t>. Bu toplantılar ve çalıştaylar, paydaşlar arasındaki </a:t>
            </a:r>
            <a:r>
              <a:rPr lang="tr-TR" sz="2400" b="1" i="0" dirty="0">
                <a:solidFill>
                  <a:srgbClr val="1F1F1F"/>
                </a:solidFill>
                <a:effectLst/>
                <a:latin typeface="Google Sans"/>
              </a:rPr>
              <a:t>iletişimi güçlendirecek </a:t>
            </a:r>
            <a:r>
              <a:rPr lang="tr-TR" sz="2400" i="0" dirty="0">
                <a:solidFill>
                  <a:srgbClr val="1F1F1F"/>
                </a:solidFill>
                <a:effectLst/>
                <a:latin typeface="Google Sans"/>
              </a:rPr>
              <a:t>ve işbirliğinin geliştirilmesine yardımcı olacaktır.</a:t>
            </a:r>
          </a:p>
          <a:p>
            <a:pPr algn="just"/>
            <a:r>
              <a:rPr lang="tr-TR" sz="2400" i="0" dirty="0">
                <a:solidFill>
                  <a:srgbClr val="1F1F1F"/>
                </a:solidFill>
                <a:effectLst/>
                <a:latin typeface="Google Sans"/>
              </a:rPr>
              <a:t>Paydaşlar arasında </a:t>
            </a:r>
            <a:r>
              <a:rPr lang="tr-TR" sz="2400" b="1" i="0" dirty="0">
                <a:solidFill>
                  <a:srgbClr val="1F1F1F"/>
                </a:solidFill>
                <a:effectLst/>
                <a:latin typeface="Google Sans"/>
              </a:rPr>
              <a:t>bilgi ve deneyim paylaşımı teşvik </a:t>
            </a:r>
            <a:r>
              <a:rPr lang="tr-TR" sz="2400" i="0" dirty="0">
                <a:solidFill>
                  <a:srgbClr val="1F1F1F"/>
                </a:solidFill>
                <a:effectLst/>
                <a:latin typeface="Google Sans"/>
              </a:rPr>
              <a:t>edilebilir. Bu paylaşım, paydaşların </a:t>
            </a:r>
            <a:r>
              <a:rPr lang="tr-TR" sz="2400" b="1" i="0" dirty="0">
                <a:solidFill>
                  <a:srgbClr val="1F1F1F"/>
                </a:solidFill>
                <a:effectLst/>
                <a:latin typeface="Google Sans"/>
              </a:rPr>
              <a:t>birbirlerinden öğrenmesine </a:t>
            </a:r>
            <a:r>
              <a:rPr lang="tr-TR" sz="2400" i="0" dirty="0">
                <a:solidFill>
                  <a:srgbClr val="1F1F1F"/>
                </a:solidFill>
                <a:effectLst/>
                <a:latin typeface="Google Sans"/>
              </a:rPr>
              <a:t>ve işbirliğinin etkinliğini artırmasına yardımcı olacaktır.</a:t>
            </a:r>
          </a:p>
          <a:p>
            <a:pPr algn="just"/>
            <a:r>
              <a:rPr lang="tr-TR" sz="2400" i="0" dirty="0">
                <a:solidFill>
                  <a:srgbClr val="1F1F1F"/>
                </a:solidFill>
                <a:effectLst/>
                <a:latin typeface="Google Sans"/>
              </a:rPr>
              <a:t>İşbirliği için </a:t>
            </a:r>
            <a:r>
              <a:rPr lang="tr-TR" sz="2400" b="1" i="0" dirty="0">
                <a:solidFill>
                  <a:srgbClr val="1F1F1F"/>
                </a:solidFill>
                <a:effectLst/>
                <a:latin typeface="Google Sans"/>
              </a:rPr>
              <a:t>gerekli mali ve teknik kaynaklar sağlanabilir</a:t>
            </a:r>
            <a:r>
              <a:rPr lang="tr-TR" sz="2400" i="0" dirty="0">
                <a:solidFill>
                  <a:srgbClr val="1F1F1F"/>
                </a:solidFill>
                <a:effectLst/>
                <a:latin typeface="Google Sans"/>
              </a:rPr>
              <a:t>. Bu kaynaklar, işbirliğinin etkin bir şekilde yürütülmesini sağlayacaktır.</a:t>
            </a:r>
          </a:p>
          <a:p>
            <a:pPr marL="0" indent="0" algn="just">
              <a:buNone/>
            </a:pPr>
            <a:r>
              <a:rPr lang="tr-TR" sz="2400" i="0" dirty="0">
                <a:solidFill>
                  <a:srgbClr val="1F1F1F"/>
                </a:solidFill>
                <a:effectLst/>
                <a:latin typeface="Google Sans"/>
              </a:rPr>
              <a:t>İşbirliği, depreme </a:t>
            </a:r>
            <a:r>
              <a:rPr lang="tr-TR" sz="2400" i="0" dirty="0" err="1">
                <a:solidFill>
                  <a:srgbClr val="1F1F1F"/>
                </a:solidFill>
                <a:effectLst/>
                <a:latin typeface="Google Sans"/>
              </a:rPr>
              <a:t>hazırlıklılığı</a:t>
            </a:r>
            <a:r>
              <a:rPr lang="tr-TR" sz="2400" i="0" dirty="0">
                <a:solidFill>
                  <a:srgbClr val="1F1F1F"/>
                </a:solidFill>
                <a:effectLst/>
                <a:latin typeface="Google Sans"/>
              </a:rPr>
              <a:t> artırmanın ve afet riskini azaltmanın en etkili yollarından biridir. </a:t>
            </a:r>
          </a:p>
        </p:txBody>
      </p:sp>
    </p:spTree>
    <p:extLst>
      <p:ext uri="{BB962C8B-B14F-4D97-AF65-F5344CB8AC3E}">
        <p14:creationId xmlns:p14="http://schemas.microsoft.com/office/powerpoint/2010/main" val="2222988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286522" y="212077"/>
            <a:ext cx="11618955" cy="5349273"/>
          </a:xfrm>
        </p:spPr>
        <p:txBody>
          <a:bodyPr>
            <a:noAutofit/>
          </a:bodyPr>
          <a:lstStyle/>
          <a:p>
            <a:pPr marL="0" indent="0" algn="just">
              <a:buNone/>
            </a:pPr>
            <a:r>
              <a:rPr lang="tr-TR" sz="2400" i="0" dirty="0">
                <a:solidFill>
                  <a:srgbClr val="1F1F1F"/>
                </a:solidFill>
                <a:effectLst/>
                <a:latin typeface="Google Sans"/>
              </a:rPr>
              <a:t>Afet ve acil durum planları, bir deprem durumunda hızlı ve etkili müdahale için aşağıdaki şekilde uyarlanabilir:</a:t>
            </a:r>
          </a:p>
          <a:p>
            <a:pPr algn="just"/>
            <a:r>
              <a:rPr lang="tr-TR" sz="2400" b="1" i="0" dirty="0">
                <a:solidFill>
                  <a:srgbClr val="1F1F1F"/>
                </a:solidFill>
                <a:effectLst/>
                <a:latin typeface="Google Sans"/>
              </a:rPr>
              <a:t>Deprem riski ve olası etkileri göz önünde bulundurulmalıdır.</a:t>
            </a:r>
            <a:r>
              <a:rPr lang="tr-TR" sz="2400" i="0" dirty="0">
                <a:solidFill>
                  <a:srgbClr val="1F1F1F"/>
                </a:solidFill>
                <a:effectLst/>
                <a:latin typeface="Google Sans"/>
              </a:rPr>
              <a:t> Planlar, bölgenin deprem riskine ve olası etkilerine göre hazırlanmalıdır. Bu, planların daha gerçekçi ve etkili olmasını sağlayacaktır.</a:t>
            </a:r>
          </a:p>
          <a:p>
            <a:pPr algn="just"/>
            <a:r>
              <a:rPr lang="tr-TR" sz="2400" b="1" i="0" dirty="0">
                <a:solidFill>
                  <a:srgbClr val="1F1F1F"/>
                </a:solidFill>
                <a:effectLst/>
                <a:latin typeface="Google Sans"/>
              </a:rPr>
              <a:t>Acil durum sırasındaki görev ve sorumluluklar net olarak tanımlanmalıdır. </a:t>
            </a:r>
            <a:r>
              <a:rPr lang="tr-TR" sz="2400" i="0" dirty="0">
                <a:solidFill>
                  <a:srgbClr val="1F1F1F"/>
                </a:solidFill>
                <a:effectLst/>
                <a:latin typeface="Google Sans"/>
              </a:rPr>
              <a:t>Planlar, afet sırasındaki görev ve sorumlulukları açıkça tanımlamalıdır. Bu, görev ve sorumlulukların doğru ve zamanında yerine getirilmesini sağlayacaktır.</a:t>
            </a:r>
          </a:p>
          <a:p>
            <a:pPr algn="just"/>
            <a:r>
              <a:rPr lang="tr-TR" sz="2400" b="1" i="0" dirty="0">
                <a:solidFill>
                  <a:srgbClr val="1F1F1F"/>
                </a:solidFill>
                <a:effectLst/>
                <a:latin typeface="Google Sans"/>
              </a:rPr>
              <a:t>Acil durum sırasında iletişim ve koordinasyon mekanizması etkinleştirilmelidir</a:t>
            </a:r>
            <a:r>
              <a:rPr lang="tr-TR" sz="2400" i="0" dirty="0">
                <a:solidFill>
                  <a:srgbClr val="1F1F1F"/>
                </a:solidFill>
                <a:effectLst/>
                <a:latin typeface="Google Sans"/>
              </a:rPr>
              <a:t>. Planlar, afet sırasında iletişim ve koordinasyon mekanizmasını etkinleştirmelidir. Bu, müdahale çalışmalarının daha koordineli ve etkili olmasını sağlayacaktır.</a:t>
            </a:r>
          </a:p>
          <a:p>
            <a:pPr algn="just"/>
            <a:r>
              <a:rPr lang="tr-TR" sz="2400" b="1" i="0" dirty="0">
                <a:solidFill>
                  <a:srgbClr val="1F1F1F"/>
                </a:solidFill>
                <a:effectLst/>
                <a:latin typeface="Google Sans"/>
              </a:rPr>
              <a:t>Acil durum sırasında ihtiyaç duyulacak malzeme ve ekipman listesi hazırlanmalıdır</a:t>
            </a:r>
            <a:r>
              <a:rPr lang="tr-TR" sz="2400" i="0" dirty="0">
                <a:solidFill>
                  <a:srgbClr val="1F1F1F"/>
                </a:solidFill>
                <a:effectLst/>
                <a:latin typeface="Google Sans"/>
              </a:rPr>
              <a:t>. Planlar, afet sırasında ihtiyaç duyulacak malzeme ve ekipman listesini içermelidir. Bu, müdahale çalışmalarının daha hızlı ve etkin bir şekilde yürütülmesini sağlayacaktır.</a:t>
            </a:r>
          </a:p>
        </p:txBody>
      </p:sp>
    </p:spTree>
    <p:extLst>
      <p:ext uri="{BB962C8B-B14F-4D97-AF65-F5344CB8AC3E}">
        <p14:creationId xmlns:p14="http://schemas.microsoft.com/office/powerpoint/2010/main" val="2540549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199" y="365125"/>
            <a:ext cx="11133221" cy="1325563"/>
          </a:xfrm>
        </p:spPr>
        <p:txBody>
          <a:bodyPr>
            <a:noAutofit/>
          </a:bodyPr>
          <a:lstStyle/>
          <a:p>
            <a:r>
              <a:rPr lang="tr-TR" sz="3200" b="1" dirty="0">
                <a:solidFill>
                  <a:srgbClr val="FF0000"/>
                </a:solidFill>
                <a:effectLst/>
                <a:latin typeface="Segoe UI" panose="020B0502040204020203" pitchFamily="34" charset="0"/>
                <a:ea typeface="Calibri" panose="020F0502020204030204" pitchFamily="34" charset="0"/>
                <a:cs typeface="Times New Roman" panose="02020603050405020304" pitchFamily="18" charset="0"/>
              </a:rPr>
              <a:t>Acil ve Afet Durumlarının Kent Ekonomisine Etkileri</a:t>
            </a:r>
            <a:br>
              <a:rPr lang="tr-T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chemeClr val="accent1">
                  <a:lumMod val="50000"/>
                </a:schemeClr>
              </a:solidFill>
            </a:endParaRPr>
          </a:p>
        </p:txBody>
      </p:sp>
      <p:sp>
        <p:nvSpPr>
          <p:cNvPr id="3" name="Content Placeholder 2"/>
          <p:cNvSpPr>
            <a:spLocks noGrp="1"/>
          </p:cNvSpPr>
          <p:nvPr>
            <p:ph idx="1"/>
          </p:nvPr>
        </p:nvSpPr>
        <p:spPr>
          <a:xfrm>
            <a:off x="958515" y="1383630"/>
            <a:ext cx="9809748" cy="3181101"/>
          </a:xfrm>
        </p:spPr>
        <p:txBody>
          <a:bodyPr/>
          <a:lstStyle/>
          <a:p>
            <a:pPr marL="0" lvl="0" indent="0" algn="just">
              <a:buNone/>
            </a:pPr>
            <a:r>
              <a:rPr lang="tr-TR" b="1" dirty="0">
                <a:solidFill>
                  <a:srgbClr val="FF0000"/>
                </a:solidFill>
              </a:rPr>
              <a:t>3.</a:t>
            </a:r>
            <a:r>
              <a:rPr lang="tr-TR" dirty="0">
                <a:solidFill>
                  <a:srgbClr val="002060"/>
                </a:solidFill>
              </a:rPr>
              <a:t> </a:t>
            </a:r>
            <a:r>
              <a:rPr lang="tr-TR" sz="2800" dirty="0">
                <a:effectLst/>
                <a:latin typeface="Segoe UI" panose="020B0502040204020203" pitchFamily="34" charset="0"/>
                <a:ea typeface="Calibri" panose="020F0502020204030204" pitchFamily="34" charset="0"/>
                <a:cs typeface="Times New Roman" panose="02020603050405020304" pitchFamily="18" charset="0"/>
              </a:rPr>
              <a:t>Sizce Kent Ekonomisinin (</a:t>
            </a:r>
            <a:r>
              <a:rPr lang="tr-TR" sz="2800" dirty="0" err="1">
                <a:effectLst/>
                <a:latin typeface="Segoe UI" panose="020B0502040204020203" pitchFamily="34" charset="0"/>
                <a:ea typeface="Calibri" panose="020F0502020204030204" pitchFamily="34" charset="0"/>
                <a:cs typeface="Times New Roman" panose="02020603050405020304" pitchFamily="18" charset="0"/>
              </a:rPr>
              <a:t>Örn</a:t>
            </a:r>
            <a:r>
              <a:rPr lang="tr-TR" sz="2800" dirty="0">
                <a:effectLst/>
                <a:latin typeface="Segoe UI" panose="020B0502040204020203" pitchFamily="34" charset="0"/>
                <a:ea typeface="Calibri" panose="020F0502020204030204" pitchFamily="34" charset="0"/>
                <a:cs typeface="Times New Roman" panose="02020603050405020304" pitchFamily="18" charset="0"/>
              </a:rPr>
              <a:t>: Mersin’in Kent Ekonomisi) yönetilmesinde en önemli aktör ya da aktörler kimlerdir?</a:t>
            </a: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p>
        </p:txBody>
      </p:sp>
    </p:spTree>
    <p:extLst>
      <p:ext uri="{BB962C8B-B14F-4D97-AF65-F5344CB8AC3E}">
        <p14:creationId xmlns:p14="http://schemas.microsoft.com/office/powerpoint/2010/main" val="2401497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286522" y="212077"/>
            <a:ext cx="11618955" cy="5349273"/>
          </a:xfrm>
        </p:spPr>
        <p:txBody>
          <a:bodyPr>
            <a:noAutofit/>
          </a:bodyPr>
          <a:lstStyle/>
          <a:p>
            <a:pPr marL="0" indent="0" algn="just">
              <a:buNone/>
            </a:pPr>
            <a:r>
              <a:rPr lang="tr-TR" sz="2400" i="0" dirty="0">
                <a:solidFill>
                  <a:srgbClr val="1F1F1F"/>
                </a:solidFill>
                <a:effectLst/>
                <a:latin typeface="Google Sans"/>
              </a:rPr>
              <a:t>Afet ve acil durum planlarının deprem durumunda hızlı ve etkili müdahale için uyarlanmasına yönelik aşağıdaki öneriler de yapılabilir:</a:t>
            </a:r>
          </a:p>
          <a:p>
            <a:pPr marL="0" indent="0" algn="just">
              <a:buNone/>
            </a:pPr>
            <a:endParaRPr lang="tr-TR" sz="2400" i="0" dirty="0">
              <a:solidFill>
                <a:srgbClr val="1F1F1F"/>
              </a:solidFill>
              <a:effectLst/>
              <a:latin typeface="Google Sans"/>
            </a:endParaRPr>
          </a:p>
          <a:p>
            <a:pPr algn="just"/>
            <a:r>
              <a:rPr lang="tr-TR" sz="2400" b="1" i="0" dirty="0">
                <a:solidFill>
                  <a:srgbClr val="1F1F1F"/>
                </a:solidFill>
                <a:effectLst/>
                <a:latin typeface="Google Sans"/>
              </a:rPr>
              <a:t>Planlar, düzenli olarak gözden geçirilmeli ve güncellenmelidir. </a:t>
            </a:r>
            <a:r>
              <a:rPr lang="tr-TR" sz="2400" i="0" dirty="0">
                <a:solidFill>
                  <a:srgbClr val="1F1F1F"/>
                </a:solidFill>
                <a:effectLst/>
                <a:latin typeface="Google Sans"/>
              </a:rPr>
              <a:t>Bu, planların güncel bilgilere göre hazırlanmasını ve eksikliklerin giderilmesini sağlayacaktır.</a:t>
            </a:r>
          </a:p>
          <a:p>
            <a:pPr algn="just"/>
            <a:r>
              <a:rPr lang="tr-TR" sz="2400" b="1" i="0" dirty="0">
                <a:solidFill>
                  <a:srgbClr val="1F1F1F"/>
                </a:solidFill>
                <a:effectLst/>
                <a:latin typeface="Google Sans"/>
              </a:rPr>
              <a:t>Planlar, paydaşlarla birlikte hazırlanmalıdır. </a:t>
            </a:r>
            <a:r>
              <a:rPr lang="tr-TR" sz="2400" i="0" dirty="0">
                <a:solidFill>
                  <a:srgbClr val="1F1F1F"/>
                </a:solidFill>
                <a:effectLst/>
                <a:latin typeface="Google Sans"/>
              </a:rPr>
              <a:t>Bu, planların daha gerçekçi ve etkili olmasını sağlayacaktır.</a:t>
            </a:r>
          </a:p>
          <a:p>
            <a:pPr algn="just"/>
            <a:r>
              <a:rPr lang="tr-TR" sz="2400" b="1" i="0" dirty="0">
                <a:solidFill>
                  <a:srgbClr val="1F1F1F"/>
                </a:solidFill>
                <a:effectLst/>
                <a:latin typeface="Google Sans"/>
              </a:rPr>
              <a:t>Planlar, düzenli olarak tatbik edilmelidir. </a:t>
            </a:r>
            <a:r>
              <a:rPr lang="tr-TR" sz="2400" i="0" dirty="0">
                <a:solidFill>
                  <a:srgbClr val="1F1F1F"/>
                </a:solidFill>
                <a:effectLst/>
                <a:latin typeface="Google Sans"/>
              </a:rPr>
              <a:t>Bu, planların uygulanabilirliğini test edecek ve eksikliklerin giderilmesine yardımcı olacaktır.</a:t>
            </a:r>
          </a:p>
          <a:p>
            <a:pPr marL="0" indent="0" algn="just">
              <a:buNone/>
            </a:pPr>
            <a:r>
              <a:rPr lang="tr-TR" sz="2400" i="0" dirty="0">
                <a:solidFill>
                  <a:srgbClr val="1F1F1F"/>
                </a:solidFill>
                <a:effectLst/>
                <a:latin typeface="Google Sans"/>
              </a:rPr>
              <a:t>Afet ve acil durum planlarının deprem durumunda hızlı ve etkili müdahale için uyarlanması, can ve mal kayıplarının azaltılması ve afet sonrası toparlanma sürecinin hızlandırılması için kritik önem taşımaktadır.</a:t>
            </a:r>
          </a:p>
        </p:txBody>
      </p:sp>
    </p:spTree>
    <p:extLst>
      <p:ext uri="{BB962C8B-B14F-4D97-AF65-F5344CB8AC3E}">
        <p14:creationId xmlns:p14="http://schemas.microsoft.com/office/powerpoint/2010/main" val="16659114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758" y="1690688"/>
            <a:ext cx="11030658" cy="3181101"/>
          </a:xfrm>
        </p:spPr>
        <p:txBody>
          <a:bodyPr/>
          <a:lstStyle/>
          <a:p>
            <a:pPr marL="0" lvl="0" indent="0">
              <a:buNone/>
            </a:pPr>
            <a:r>
              <a:rPr lang="tr-TR" b="1" dirty="0">
                <a:latin typeface="Segoe UI" panose="020B0502040204020203" pitchFamily="34" charset="0"/>
                <a:cs typeface="Times New Roman" panose="02020603050405020304" pitchFamily="18" charset="0"/>
              </a:rPr>
              <a:t>4.	Eğitim ve Bilgi Paylaşımı:</a:t>
            </a:r>
          </a:p>
          <a:p>
            <a:pPr marL="0" lvl="0" indent="0" algn="just">
              <a:buNone/>
            </a:pPr>
            <a:r>
              <a:rPr lang="tr-TR" b="1" dirty="0">
                <a:latin typeface="Segoe UI" panose="020B0502040204020203" pitchFamily="34" charset="0"/>
                <a:cs typeface="Times New Roman" panose="02020603050405020304" pitchFamily="18" charset="0"/>
              </a:rPr>
              <a:t>•</a:t>
            </a:r>
            <a:r>
              <a:rPr lang="tr-TR" dirty="0">
                <a:latin typeface="Segoe UI" panose="020B0502040204020203" pitchFamily="34" charset="0"/>
                <a:cs typeface="Times New Roman" panose="02020603050405020304" pitchFamily="18" charset="0"/>
              </a:rPr>
              <a:t>	Esnaf ve sanatkarlar, yerel yönetim ve sivil toplum kuruluşları arasında uzmanlık alanlarında eğitim ve bilgi paylaşımını artırmak için nasıl bir platform oluşturulabilir?</a:t>
            </a:r>
          </a:p>
          <a:p>
            <a:pPr marL="0" lvl="0" indent="0" algn="just">
              <a:buNone/>
            </a:pPr>
            <a:r>
              <a:rPr lang="tr-TR" dirty="0">
                <a:latin typeface="Segoe UI" panose="020B0502040204020203" pitchFamily="34" charset="0"/>
                <a:cs typeface="Times New Roman" panose="02020603050405020304" pitchFamily="18" charset="0"/>
              </a:rPr>
              <a:t>•	Bu platformlar, deprem sonrası yeniden yapılanma sürecinde nasıl bir rol oynayabilir?</a:t>
            </a:r>
          </a:p>
        </p:txBody>
      </p:sp>
      <p:sp>
        <p:nvSpPr>
          <p:cNvPr id="6" name="Unvan 1">
            <a:extLst>
              <a:ext uri="{FF2B5EF4-FFF2-40B4-BE49-F238E27FC236}">
                <a16:creationId xmlns:a16="http://schemas.microsoft.com/office/drawing/2014/main" id="{E9390791-26DE-AB46-667D-88DD586F591D}"/>
              </a:ext>
            </a:extLst>
          </p:cNvPr>
          <p:cNvSpPr>
            <a:spLocks noGrp="1"/>
          </p:cNvSpPr>
          <p:nvPr>
            <p:ph type="title"/>
          </p:nvPr>
        </p:nvSpPr>
        <p:spPr>
          <a:xfrm>
            <a:off x="838200" y="365125"/>
            <a:ext cx="10515600" cy="1325563"/>
          </a:xfrm>
        </p:spPr>
        <p:txBody>
          <a:bodyPr>
            <a:noAutofit/>
          </a:bodyPr>
          <a:lstStyle/>
          <a:p>
            <a:pPr lvl="0" algn="just"/>
            <a:r>
              <a:rPr lang="tr-TR" sz="3200" b="1" dirty="0">
                <a:solidFill>
                  <a:srgbClr val="00B050"/>
                </a:solidFill>
                <a:effectLst/>
                <a:latin typeface="Segoe UI" panose="020B0502040204020203" pitchFamily="34" charset="0"/>
                <a:ea typeface="Calibri" panose="020F0502020204030204" pitchFamily="34" charset="0"/>
                <a:cs typeface="Times New Roman" panose="02020603050405020304" pitchFamily="18" charset="0"/>
              </a:rPr>
              <a:t>Yeniden Yapılanma Sürecinde Kurumsal İşbirliği</a:t>
            </a:r>
            <a:br>
              <a:rPr lang="tr-TR"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rgbClr val="00B050"/>
              </a:solidFill>
            </a:endParaRPr>
          </a:p>
        </p:txBody>
      </p:sp>
    </p:spTree>
    <p:extLst>
      <p:ext uri="{BB962C8B-B14F-4D97-AF65-F5344CB8AC3E}">
        <p14:creationId xmlns:p14="http://schemas.microsoft.com/office/powerpoint/2010/main" val="671602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286522" y="212077"/>
            <a:ext cx="11618955" cy="5349273"/>
          </a:xfrm>
        </p:spPr>
        <p:txBody>
          <a:bodyPr>
            <a:noAutofit/>
          </a:bodyPr>
          <a:lstStyle/>
          <a:p>
            <a:pPr marL="0" indent="0" algn="just">
              <a:buNone/>
            </a:pPr>
            <a:r>
              <a:rPr lang="tr-TR" sz="2400" i="0" dirty="0">
                <a:solidFill>
                  <a:srgbClr val="1F1F1F"/>
                </a:solidFill>
                <a:effectLst/>
                <a:latin typeface="Google Sans"/>
              </a:rPr>
              <a:t>Esnaf ve sanatkarlar, yerel yönetim ve sivil toplum kuruluşları arasında uzmanlık alanlarında eğitim ve bilgi paylaşımını artırmak için aşağıdaki platformlar oluşturulabilir:</a:t>
            </a:r>
          </a:p>
          <a:p>
            <a:pPr marL="0" indent="0" algn="just">
              <a:buNone/>
            </a:pPr>
            <a:endParaRPr lang="tr-TR" sz="2400" i="0" dirty="0">
              <a:solidFill>
                <a:srgbClr val="1F1F1F"/>
              </a:solidFill>
              <a:effectLst/>
              <a:latin typeface="Google Sans"/>
            </a:endParaRPr>
          </a:p>
          <a:p>
            <a:pPr marL="0" indent="0" algn="just">
              <a:buNone/>
            </a:pPr>
            <a:r>
              <a:rPr lang="tr-TR" sz="2400" b="1" i="0" dirty="0">
                <a:solidFill>
                  <a:srgbClr val="1F1F1F"/>
                </a:solidFill>
                <a:effectLst/>
                <a:latin typeface="Google Sans"/>
              </a:rPr>
              <a:t>Web sitesi veya çevrimiçi platform: </a:t>
            </a:r>
            <a:r>
              <a:rPr lang="tr-TR" sz="2400" i="0" dirty="0">
                <a:solidFill>
                  <a:srgbClr val="1F1F1F"/>
                </a:solidFill>
                <a:effectLst/>
                <a:latin typeface="Google Sans"/>
              </a:rPr>
              <a:t>Bu platformlar, paydaşların ihtiyaç duydukları bilgilere kolayca ulaşmasını sağlayacaktır. Platformlar, eğitim materyalleri, bilgi notları, videolar ve diğer içerikleri içerebilir.</a:t>
            </a:r>
          </a:p>
          <a:p>
            <a:pPr marL="0" indent="0" algn="just">
              <a:buNone/>
            </a:pPr>
            <a:r>
              <a:rPr lang="tr-TR" sz="2400" b="1" i="0" dirty="0">
                <a:solidFill>
                  <a:srgbClr val="1F1F1F"/>
                </a:solidFill>
                <a:effectLst/>
                <a:latin typeface="Google Sans"/>
              </a:rPr>
              <a:t>Sosyal medya: </a:t>
            </a:r>
            <a:r>
              <a:rPr lang="tr-TR" sz="2400" i="0" dirty="0">
                <a:solidFill>
                  <a:srgbClr val="1F1F1F"/>
                </a:solidFill>
                <a:effectLst/>
                <a:latin typeface="Google Sans"/>
              </a:rPr>
              <a:t>Sosyal medya platformları, paydaşlar arasında bilgi paylaşımını kolaylaştırmak için kullanılabilir. Platformlar, forumlar, gruplar ve diğer araçlar aracılığıyla paydaşların birbirleriyle iletişim kurmasını ve bilgi alışverişinde bulunmasını sağlayabilir.</a:t>
            </a:r>
          </a:p>
          <a:p>
            <a:pPr marL="0" indent="0" algn="just">
              <a:buNone/>
            </a:pPr>
            <a:r>
              <a:rPr lang="tr-TR" sz="2400" b="1" i="0" dirty="0">
                <a:solidFill>
                  <a:srgbClr val="1F1F1F"/>
                </a:solidFill>
                <a:effectLst/>
                <a:latin typeface="Google Sans"/>
              </a:rPr>
              <a:t>Eğitim ve bilgilendirme etkinlikleri: </a:t>
            </a:r>
            <a:r>
              <a:rPr lang="tr-TR" sz="2400" i="0" dirty="0">
                <a:solidFill>
                  <a:srgbClr val="1F1F1F"/>
                </a:solidFill>
                <a:effectLst/>
                <a:latin typeface="Google Sans"/>
              </a:rPr>
              <a:t>Bu etkinlikler, paydaşların uzmanlık alanlarında eğitim ve bilgi edinmesini sağlayacaktır. Etkinlikler, seminerler, çalıştaylar, konferanslar ve diğer formatları içerebilir.</a:t>
            </a:r>
          </a:p>
        </p:txBody>
      </p:sp>
    </p:spTree>
    <p:extLst>
      <p:ext uri="{BB962C8B-B14F-4D97-AF65-F5344CB8AC3E}">
        <p14:creationId xmlns:p14="http://schemas.microsoft.com/office/powerpoint/2010/main" val="27233604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286522" y="212077"/>
            <a:ext cx="11618955" cy="5349273"/>
          </a:xfrm>
        </p:spPr>
        <p:txBody>
          <a:bodyPr>
            <a:noAutofit/>
          </a:bodyPr>
          <a:lstStyle/>
          <a:p>
            <a:pPr marL="0" indent="0" algn="just">
              <a:buNone/>
            </a:pPr>
            <a:r>
              <a:rPr lang="tr-TR" i="0" dirty="0">
                <a:solidFill>
                  <a:srgbClr val="1F1F1F"/>
                </a:solidFill>
                <a:effectLst/>
                <a:latin typeface="Google Sans"/>
              </a:rPr>
              <a:t>Özellikle, aşağıdaki konularda eğitim ve bilgi paylaşımı, deprem sonrası yeniden yapılanma sürecinde önemli rol oynamaktadır:</a:t>
            </a:r>
          </a:p>
          <a:p>
            <a:pPr marL="0" indent="0" algn="just">
              <a:buNone/>
            </a:pPr>
            <a:endParaRPr lang="tr-TR" i="0" dirty="0">
              <a:solidFill>
                <a:srgbClr val="1F1F1F"/>
              </a:solidFill>
              <a:effectLst/>
              <a:latin typeface="Google Sans"/>
            </a:endParaRPr>
          </a:p>
          <a:p>
            <a:pPr algn="just"/>
            <a:r>
              <a:rPr lang="tr-TR" i="0" dirty="0">
                <a:solidFill>
                  <a:srgbClr val="1F1F1F"/>
                </a:solidFill>
                <a:effectLst/>
                <a:latin typeface="Google Sans"/>
              </a:rPr>
              <a:t>Deprem sonrası risk değerlendirmesi ve azaltma</a:t>
            </a:r>
          </a:p>
          <a:p>
            <a:pPr algn="just"/>
            <a:r>
              <a:rPr lang="tr-TR" i="0" dirty="0">
                <a:solidFill>
                  <a:srgbClr val="1F1F1F"/>
                </a:solidFill>
                <a:effectLst/>
                <a:latin typeface="Google Sans"/>
              </a:rPr>
              <a:t>Deprem sonrası kurtarma ve müdahale</a:t>
            </a:r>
          </a:p>
          <a:p>
            <a:pPr algn="just"/>
            <a:r>
              <a:rPr lang="tr-TR" i="0" dirty="0">
                <a:solidFill>
                  <a:srgbClr val="1F1F1F"/>
                </a:solidFill>
                <a:effectLst/>
                <a:latin typeface="Google Sans"/>
              </a:rPr>
              <a:t>Deprem sonrası yeniden inşa ve yeniden yapılanma</a:t>
            </a:r>
          </a:p>
        </p:txBody>
      </p:sp>
    </p:spTree>
    <p:extLst>
      <p:ext uri="{BB962C8B-B14F-4D97-AF65-F5344CB8AC3E}">
        <p14:creationId xmlns:p14="http://schemas.microsoft.com/office/powerpoint/2010/main" val="7014765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758" y="1690688"/>
            <a:ext cx="11030658" cy="3181101"/>
          </a:xfrm>
        </p:spPr>
        <p:txBody>
          <a:bodyPr/>
          <a:lstStyle/>
          <a:p>
            <a:pPr marL="0" lvl="0" indent="0">
              <a:buNone/>
            </a:pPr>
            <a:r>
              <a:rPr lang="tr-TR" b="1" dirty="0">
                <a:latin typeface="Segoe UI" panose="020B0502040204020203" pitchFamily="34" charset="0"/>
                <a:cs typeface="Times New Roman" panose="02020603050405020304" pitchFamily="18" charset="0"/>
              </a:rPr>
              <a:t>5.	Sürdürülebilir Kalkınma ve Toplumsal Katılım:</a:t>
            </a:r>
          </a:p>
          <a:p>
            <a:pPr marL="0" lvl="0" indent="0">
              <a:buNone/>
            </a:pPr>
            <a:r>
              <a:rPr lang="tr-TR" b="1" dirty="0">
                <a:latin typeface="Segoe UI" panose="020B0502040204020203" pitchFamily="34" charset="0"/>
                <a:cs typeface="Times New Roman" panose="02020603050405020304" pitchFamily="18" charset="0"/>
              </a:rPr>
              <a:t>•	</a:t>
            </a:r>
            <a:r>
              <a:rPr lang="tr-TR" dirty="0">
                <a:latin typeface="Segoe UI" panose="020B0502040204020203" pitchFamily="34" charset="0"/>
                <a:cs typeface="Times New Roman" panose="02020603050405020304" pitchFamily="18" charset="0"/>
              </a:rPr>
              <a:t>Esnaf ve sanatkarlar, yerel yönetim ve sivil toplum kuruluşları arasındaki kurumsal işbirliği, sürdürülebilir kalkınma hedeflerini nasıl destekleyebilir?</a:t>
            </a:r>
          </a:p>
          <a:p>
            <a:pPr marL="0" lvl="0" indent="0">
              <a:buNone/>
            </a:pPr>
            <a:r>
              <a:rPr lang="tr-TR" dirty="0">
                <a:latin typeface="Segoe UI" panose="020B0502040204020203" pitchFamily="34" charset="0"/>
                <a:cs typeface="Times New Roman" panose="02020603050405020304" pitchFamily="18" charset="0"/>
              </a:rPr>
              <a:t>•	Toplumsal katılımın artırılması, kurumsal işbirliği için nasıl bir itici güç olabilir?</a:t>
            </a:r>
          </a:p>
        </p:txBody>
      </p:sp>
      <p:sp>
        <p:nvSpPr>
          <p:cNvPr id="6" name="Unvan 1">
            <a:extLst>
              <a:ext uri="{FF2B5EF4-FFF2-40B4-BE49-F238E27FC236}">
                <a16:creationId xmlns:a16="http://schemas.microsoft.com/office/drawing/2014/main" id="{E9390791-26DE-AB46-667D-88DD586F591D}"/>
              </a:ext>
            </a:extLst>
          </p:cNvPr>
          <p:cNvSpPr>
            <a:spLocks noGrp="1"/>
          </p:cNvSpPr>
          <p:nvPr>
            <p:ph type="title"/>
          </p:nvPr>
        </p:nvSpPr>
        <p:spPr>
          <a:xfrm>
            <a:off x="838200" y="365125"/>
            <a:ext cx="10515600" cy="1325563"/>
          </a:xfrm>
        </p:spPr>
        <p:txBody>
          <a:bodyPr>
            <a:noAutofit/>
          </a:bodyPr>
          <a:lstStyle/>
          <a:p>
            <a:pPr lvl="0" algn="just"/>
            <a:r>
              <a:rPr lang="tr-TR" sz="3200" b="1" dirty="0">
                <a:solidFill>
                  <a:srgbClr val="00B050"/>
                </a:solidFill>
                <a:effectLst/>
                <a:latin typeface="Segoe UI" panose="020B0502040204020203" pitchFamily="34" charset="0"/>
                <a:ea typeface="Calibri" panose="020F0502020204030204" pitchFamily="34" charset="0"/>
                <a:cs typeface="Times New Roman" panose="02020603050405020304" pitchFamily="18" charset="0"/>
              </a:rPr>
              <a:t>Yeniden Yapılanma Sürecinde Kurumsal İşbirliği</a:t>
            </a:r>
            <a:br>
              <a:rPr lang="tr-TR"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br>
            <a:endParaRPr lang="tr-TR" sz="3200" dirty="0">
              <a:solidFill>
                <a:srgbClr val="00B050"/>
              </a:solidFill>
            </a:endParaRPr>
          </a:p>
        </p:txBody>
      </p:sp>
    </p:spTree>
    <p:extLst>
      <p:ext uri="{BB962C8B-B14F-4D97-AF65-F5344CB8AC3E}">
        <p14:creationId xmlns:p14="http://schemas.microsoft.com/office/powerpoint/2010/main" val="3736128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286522" y="212077"/>
            <a:ext cx="11618955" cy="5349273"/>
          </a:xfrm>
        </p:spPr>
        <p:txBody>
          <a:bodyPr>
            <a:noAutofit/>
          </a:bodyPr>
          <a:lstStyle/>
          <a:p>
            <a:pPr marL="0" indent="0" algn="just">
              <a:buNone/>
            </a:pPr>
            <a:r>
              <a:rPr lang="tr-TR" sz="2000" i="0" dirty="0">
                <a:solidFill>
                  <a:srgbClr val="1F1F1F"/>
                </a:solidFill>
                <a:effectLst/>
                <a:latin typeface="Google Sans"/>
              </a:rPr>
              <a:t>Esnaf ve sanatkarlar, yerel yönetim ve sivil toplum kuruluşları arasındaki kurumsal işbirliği, </a:t>
            </a:r>
            <a:r>
              <a:rPr lang="tr-TR" sz="2000" b="1" i="0" dirty="0">
                <a:solidFill>
                  <a:srgbClr val="1F1F1F"/>
                </a:solidFill>
                <a:effectLst/>
                <a:latin typeface="Google Sans"/>
              </a:rPr>
              <a:t>sürdürülebilir kalkınma hedeflerini </a:t>
            </a:r>
            <a:r>
              <a:rPr lang="tr-TR" sz="2000" i="0" dirty="0">
                <a:solidFill>
                  <a:srgbClr val="1F1F1F"/>
                </a:solidFill>
                <a:effectLst/>
                <a:latin typeface="Google Sans"/>
              </a:rPr>
              <a:t>aşağıdaki şekillerde destekleyebilir:</a:t>
            </a:r>
          </a:p>
          <a:p>
            <a:pPr marL="0" indent="0" algn="just">
              <a:buNone/>
            </a:pPr>
            <a:r>
              <a:rPr lang="tr-TR" sz="2000" b="1" i="0" dirty="0">
                <a:solidFill>
                  <a:srgbClr val="1F1F1F"/>
                </a:solidFill>
                <a:effectLst/>
                <a:latin typeface="Google Sans"/>
              </a:rPr>
              <a:t>Yoksulluk ve eşitsizlikle mücadele: </a:t>
            </a:r>
            <a:r>
              <a:rPr lang="tr-TR" sz="2000" i="0" dirty="0">
                <a:solidFill>
                  <a:srgbClr val="1F1F1F"/>
                </a:solidFill>
                <a:effectLst/>
                <a:latin typeface="Google Sans"/>
              </a:rPr>
              <a:t>Esnaf ve sanatkarlar, yerel yönetim ve sivil toplum kuruluşları arasındaki işbirliği, </a:t>
            </a:r>
            <a:r>
              <a:rPr lang="tr-TR" sz="2000" b="1" i="1" dirty="0">
                <a:solidFill>
                  <a:srgbClr val="1F1F1F"/>
                </a:solidFill>
                <a:effectLst/>
                <a:latin typeface="Google Sans"/>
              </a:rPr>
              <a:t>dezavantajlı gruplara </a:t>
            </a:r>
            <a:r>
              <a:rPr lang="tr-TR" sz="2000" i="0" dirty="0">
                <a:solidFill>
                  <a:srgbClr val="1F1F1F"/>
                </a:solidFill>
                <a:effectLst/>
                <a:latin typeface="Google Sans"/>
              </a:rPr>
              <a:t>yönelik </a:t>
            </a:r>
            <a:r>
              <a:rPr lang="tr-TR" sz="2000" b="1" i="1" dirty="0">
                <a:solidFill>
                  <a:srgbClr val="1F1F1F"/>
                </a:solidFill>
                <a:effectLst/>
                <a:latin typeface="Google Sans"/>
              </a:rPr>
              <a:t>istihdam ve ekonomik fırsatlar </a:t>
            </a:r>
            <a:r>
              <a:rPr lang="tr-TR" sz="2000" i="0" dirty="0">
                <a:solidFill>
                  <a:srgbClr val="1F1F1F"/>
                </a:solidFill>
                <a:effectLst/>
                <a:latin typeface="Google Sans"/>
              </a:rPr>
              <a:t>yaratarak </a:t>
            </a:r>
            <a:r>
              <a:rPr lang="tr-TR" sz="2000" b="1" i="1" dirty="0">
                <a:solidFill>
                  <a:srgbClr val="1F1F1F"/>
                </a:solidFill>
                <a:effectLst/>
                <a:latin typeface="Google Sans"/>
              </a:rPr>
              <a:t>yoksulluk ve eşitsizlikle mücadeleye yardımcı</a:t>
            </a:r>
            <a:r>
              <a:rPr lang="tr-TR" sz="2000" i="0" dirty="0">
                <a:solidFill>
                  <a:srgbClr val="1F1F1F"/>
                </a:solidFill>
                <a:effectLst/>
                <a:latin typeface="Google Sans"/>
              </a:rPr>
              <a:t> olabilir. Bu işbirliği, eğitim ve mesleki beceri geliştirme programları yoluyla esnaf ve sanatkarların kapasitesini artırarak da yoksulluk ve eşitsizlikle mücadeleye katkıda bulunabilir.</a:t>
            </a:r>
          </a:p>
          <a:p>
            <a:pPr marL="0" indent="0" algn="just">
              <a:buNone/>
            </a:pPr>
            <a:r>
              <a:rPr lang="tr-TR" sz="2000" b="1" i="0" dirty="0">
                <a:solidFill>
                  <a:srgbClr val="1F1F1F"/>
                </a:solidFill>
                <a:effectLst/>
                <a:latin typeface="Google Sans"/>
              </a:rPr>
              <a:t>Sürdürülebilir kalkınma için eğitim ve farkındalık: </a:t>
            </a:r>
            <a:r>
              <a:rPr lang="tr-TR" sz="2000" i="0" dirty="0">
                <a:solidFill>
                  <a:srgbClr val="1F1F1F"/>
                </a:solidFill>
                <a:effectLst/>
                <a:latin typeface="Google Sans"/>
              </a:rPr>
              <a:t>Esnaf ve sanatkarlar, yerel yönetim ve sivil toplum kuruluşları arasındaki işbirliği, sürdürülebilir kalkınma hedefleri hakkında </a:t>
            </a:r>
            <a:r>
              <a:rPr lang="tr-TR" sz="2000" b="1" i="1" dirty="0">
                <a:solidFill>
                  <a:srgbClr val="1F1F1F"/>
                </a:solidFill>
                <a:effectLst/>
                <a:latin typeface="Google Sans"/>
              </a:rPr>
              <a:t>farkındalık yaratarak ve eğitim programları </a:t>
            </a:r>
            <a:r>
              <a:rPr lang="tr-TR" sz="2000" i="0" dirty="0">
                <a:solidFill>
                  <a:srgbClr val="1F1F1F"/>
                </a:solidFill>
                <a:effectLst/>
                <a:latin typeface="Google Sans"/>
              </a:rPr>
              <a:t>sunarak sürdürülebilir kalkınma için eğitim ve farkındalık artırmaya yardımcı olabilir. Bu işbirliği, çevresel koruma, enerji verimliliği, atık yönetimi ve sosyal sorumluluk gibi konularda esnaf ve sanatkarları eğiterek de sürdürülebilir kalkınma hedeflerine ulaşmaya katkıda bulunabilir.</a:t>
            </a:r>
          </a:p>
          <a:p>
            <a:pPr marL="0" indent="0" algn="just">
              <a:buNone/>
            </a:pPr>
            <a:r>
              <a:rPr lang="tr-TR" sz="2000" b="1" i="0" dirty="0">
                <a:solidFill>
                  <a:srgbClr val="1F1F1F"/>
                </a:solidFill>
                <a:effectLst/>
                <a:latin typeface="Google Sans"/>
              </a:rPr>
              <a:t>Afetlere hazırlık ve müdahale: </a:t>
            </a:r>
            <a:r>
              <a:rPr lang="tr-TR" sz="2000" i="0" dirty="0">
                <a:solidFill>
                  <a:srgbClr val="1F1F1F"/>
                </a:solidFill>
                <a:effectLst/>
                <a:latin typeface="Google Sans"/>
              </a:rPr>
              <a:t>Esnaf ve sanatkarlar, yerel yönetim ve sivil toplum kuruluşları arasındaki işbirliği, afetlere hazırlık ve müdahale için ortak planlar ve programlar geliştirerek afetlere hazırlık ve müdahaleyi güçlendirmeye yardımcı olabilir. Bu işbirliği, afet riski azaltma, afet sonrası kurtarma ve yeniden yapılanma gibi konularda esnaf ve sanatkarları eğiterek de afetlere hazırlık ve müdahaleyi artırmaya katkıda bulunabilir.</a:t>
            </a:r>
          </a:p>
        </p:txBody>
      </p:sp>
    </p:spTree>
    <p:extLst>
      <p:ext uri="{BB962C8B-B14F-4D97-AF65-F5344CB8AC3E}">
        <p14:creationId xmlns:p14="http://schemas.microsoft.com/office/powerpoint/2010/main" val="39945322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758" y="1690688"/>
            <a:ext cx="11030658" cy="3181101"/>
          </a:xfrm>
        </p:spPr>
        <p:txBody>
          <a:bodyPr/>
          <a:lstStyle/>
          <a:p>
            <a:pPr marL="0" lvl="0" indent="0">
              <a:buNone/>
            </a:pPr>
            <a:r>
              <a:rPr lang="tr-TR" b="1" dirty="0">
                <a:latin typeface="Segoe UI" panose="020B0502040204020203" pitchFamily="34" charset="0"/>
                <a:cs typeface="Times New Roman" panose="02020603050405020304" pitchFamily="18" charset="0"/>
              </a:rPr>
              <a:t>1.	Mali Destek ve Finansman:</a:t>
            </a:r>
          </a:p>
          <a:p>
            <a:pPr marL="0" lvl="0" indent="0">
              <a:buNone/>
            </a:pPr>
            <a:r>
              <a:rPr lang="tr-TR" b="1" dirty="0">
                <a:latin typeface="Segoe UI" panose="020B0502040204020203" pitchFamily="34" charset="0"/>
                <a:cs typeface="Times New Roman" panose="02020603050405020304" pitchFamily="18" charset="0"/>
              </a:rPr>
              <a:t>•	</a:t>
            </a:r>
            <a:r>
              <a:rPr lang="tr-TR" dirty="0">
                <a:latin typeface="Segoe UI" panose="020B0502040204020203" pitchFamily="34" charset="0"/>
                <a:cs typeface="Times New Roman" panose="02020603050405020304" pitchFamily="18" charset="0"/>
              </a:rPr>
              <a:t>İşyerlerinin zarar görmesi durumunda esnaf ve sanatkarlar, işlerini yeniden nasıl kurabilirler?</a:t>
            </a:r>
          </a:p>
          <a:p>
            <a:pPr marL="0" lvl="0" indent="0">
              <a:buNone/>
            </a:pPr>
            <a:r>
              <a:rPr lang="tr-TR" dirty="0">
                <a:latin typeface="Segoe UI" panose="020B0502040204020203" pitchFamily="34" charset="0"/>
                <a:cs typeface="Times New Roman" panose="02020603050405020304" pitchFamily="18" charset="0"/>
              </a:rPr>
              <a:t>•	Deprem sonrasında mali destek ve finansmanın sağlanması için hangi araçlar ve kaynaklar kullanılabilir?</a:t>
            </a:r>
          </a:p>
          <a:p>
            <a:pPr marL="0" lvl="0" indent="0">
              <a:buNone/>
            </a:pPr>
            <a:r>
              <a:rPr lang="tr-TR" dirty="0">
                <a:latin typeface="Segoe UI" panose="020B0502040204020203" pitchFamily="34" charset="0"/>
                <a:cs typeface="Times New Roman" panose="02020603050405020304" pitchFamily="18" charset="0"/>
              </a:rPr>
              <a:t>•	Yeniden yapılanma için devlet, özel sektör ve uluslararası kuruluşlar arasında nasıl bir işbirliği sağlanabilir?</a:t>
            </a:r>
          </a:p>
        </p:txBody>
      </p:sp>
      <p:sp>
        <p:nvSpPr>
          <p:cNvPr id="6" name="Unvan 1">
            <a:extLst>
              <a:ext uri="{FF2B5EF4-FFF2-40B4-BE49-F238E27FC236}">
                <a16:creationId xmlns:a16="http://schemas.microsoft.com/office/drawing/2014/main" id="{E9390791-26DE-AB46-667D-88DD586F591D}"/>
              </a:ext>
            </a:extLst>
          </p:cNvPr>
          <p:cNvSpPr>
            <a:spLocks noGrp="1"/>
          </p:cNvSpPr>
          <p:nvPr>
            <p:ph type="title"/>
          </p:nvPr>
        </p:nvSpPr>
        <p:spPr>
          <a:xfrm>
            <a:off x="838200" y="365125"/>
            <a:ext cx="10515600" cy="1325563"/>
          </a:xfrm>
        </p:spPr>
        <p:txBody>
          <a:bodyPr>
            <a:noAutofit/>
          </a:bodyPr>
          <a:lstStyle/>
          <a:p>
            <a:pPr lvl="0" algn="just"/>
            <a:r>
              <a:rPr lang="tr-TR" sz="3200" b="1" dirty="0">
                <a:solidFill>
                  <a:srgbClr val="FFC000"/>
                </a:solidFill>
                <a:effectLst/>
                <a:latin typeface="Segoe UI" panose="020B0502040204020203" pitchFamily="34" charset="0"/>
                <a:ea typeface="Calibri" panose="020F0502020204030204" pitchFamily="34" charset="0"/>
                <a:cs typeface="Times New Roman" panose="02020603050405020304" pitchFamily="18" charset="0"/>
              </a:rPr>
              <a:t>Yeniden Yapılanma Sürecinde Uygulama Araçları</a:t>
            </a:r>
            <a:endParaRPr lang="tr-TR" sz="3200" dirty="0">
              <a:solidFill>
                <a:srgbClr val="FFC000"/>
              </a:solidFill>
            </a:endParaRPr>
          </a:p>
        </p:txBody>
      </p:sp>
    </p:spTree>
    <p:extLst>
      <p:ext uri="{BB962C8B-B14F-4D97-AF65-F5344CB8AC3E}">
        <p14:creationId xmlns:p14="http://schemas.microsoft.com/office/powerpoint/2010/main" val="415699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286522" y="212077"/>
            <a:ext cx="11618955" cy="5349273"/>
          </a:xfrm>
        </p:spPr>
        <p:txBody>
          <a:bodyPr>
            <a:noAutofit/>
          </a:bodyPr>
          <a:lstStyle/>
          <a:p>
            <a:pPr marL="0" indent="0" algn="just">
              <a:buNone/>
            </a:pPr>
            <a:r>
              <a:rPr lang="tr-TR" sz="2400" i="0" dirty="0">
                <a:solidFill>
                  <a:srgbClr val="1F1F1F"/>
                </a:solidFill>
                <a:effectLst/>
                <a:latin typeface="Google Sans"/>
              </a:rPr>
              <a:t>Afet sonrasında </a:t>
            </a:r>
            <a:r>
              <a:rPr lang="tr-TR" sz="2400" b="1" i="0" dirty="0">
                <a:solidFill>
                  <a:srgbClr val="1F1F1F"/>
                </a:solidFill>
                <a:effectLst/>
                <a:latin typeface="Google Sans"/>
              </a:rPr>
              <a:t>işyerlerini yeniden kurmak için </a:t>
            </a:r>
            <a:r>
              <a:rPr lang="tr-TR" sz="2400" i="0" dirty="0">
                <a:solidFill>
                  <a:srgbClr val="1F1F1F"/>
                </a:solidFill>
                <a:effectLst/>
                <a:latin typeface="Google Sans"/>
              </a:rPr>
              <a:t>izlenebilecek adımlar şu şekildedir:</a:t>
            </a:r>
          </a:p>
          <a:p>
            <a:pPr marL="0" indent="0" algn="just">
              <a:buNone/>
            </a:pPr>
            <a:endParaRPr lang="tr-TR" sz="2400" i="0" dirty="0">
              <a:solidFill>
                <a:srgbClr val="1F1F1F"/>
              </a:solidFill>
              <a:effectLst/>
              <a:latin typeface="Google Sans"/>
            </a:endParaRPr>
          </a:p>
          <a:p>
            <a:pPr algn="just"/>
            <a:r>
              <a:rPr lang="tr-TR" sz="2400" i="0" dirty="0">
                <a:solidFill>
                  <a:srgbClr val="1F1F1F"/>
                </a:solidFill>
                <a:effectLst/>
                <a:latin typeface="Google Sans"/>
              </a:rPr>
              <a:t>Afet sonrası süreçte ilk yapılması gereken şey, işyerinin </a:t>
            </a:r>
            <a:r>
              <a:rPr lang="tr-TR" sz="2400" b="1" i="1" dirty="0">
                <a:solidFill>
                  <a:srgbClr val="1F1F1F"/>
                </a:solidFill>
                <a:effectLst/>
                <a:latin typeface="Google Sans"/>
              </a:rPr>
              <a:t>hasar durumunu tespit etmektir</a:t>
            </a:r>
            <a:r>
              <a:rPr lang="tr-TR" sz="2400" i="0" dirty="0">
                <a:solidFill>
                  <a:srgbClr val="1F1F1F"/>
                </a:solidFill>
                <a:effectLst/>
                <a:latin typeface="Google Sans"/>
              </a:rPr>
              <a:t>. Bu tespit, işyeri sahibi tarafından veya profesyonel bir destek alınarak yapılabilir. Hasar tespiti, işyerinin yeniden inşası için gerekli maliyetin belirlenmesi açısından önemlidir.</a:t>
            </a:r>
          </a:p>
          <a:p>
            <a:pPr algn="just"/>
            <a:r>
              <a:rPr lang="tr-TR" sz="2400" i="0" dirty="0">
                <a:solidFill>
                  <a:srgbClr val="1F1F1F"/>
                </a:solidFill>
                <a:effectLst/>
                <a:latin typeface="Google Sans"/>
              </a:rPr>
              <a:t>Hasar tespiti yapıldıktan sonra, işyerinin yeniden inşası için gerekli maliyetin karşılanması gerekmektedir. Bu maliyet, işyeri sahibinin kendi öz kaynaklarından, </a:t>
            </a:r>
            <a:r>
              <a:rPr lang="tr-TR" sz="2400" b="1" i="0" dirty="0">
                <a:solidFill>
                  <a:srgbClr val="1F1F1F"/>
                </a:solidFill>
                <a:effectLst/>
                <a:latin typeface="Google Sans"/>
              </a:rPr>
              <a:t>sigortadan veya devlet desteklerinden </a:t>
            </a:r>
            <a:r>
              <a:rPr lang="tr-TR" sz="2400" i="0" dirty="0">
                <a:solidFill>
                  <a:srgbClr val="1F1F1F"/>
                </a:solidFill>
                <a:effectLst/>
                <a:latin typeface="Google Sans"/>
              </a:rPr>
              <a:t>karşılanabilir.</a:t>
            </a:r>
          </a:p>
          <a:p>
            <a:pPr algn="just"/>
            <a:r>
              <a:rPr lang="tr-TR" sz="2400" i="0" dirty="0">
                <a:solidFill>
                  <a:srgbClr val="1F1F1F"/>
                </a:solidFill>
                <a:effectLst/>
                <a:latin typeface="Google Sans"/>
              </a:rPr>
              <a:t>İşyerinin yeniden inşası için </a:t>
            </a:r>
            <a:r>
              <a:rPr lang="tr-TR" sz="2400" b="1" i="0" dirty="0">
                <a:solidFill>
                  <a:srgbClr val="1F1F1F"/>
                </a:solidFill>
                <a:effectLst/>
                <a:latin typeface="Google Sans"/>
              </a:rPr>
              <a:t>gerekli izinlerin alınması </a:t>
            </a:r>
            <a:r>
              <a:rPr lang="tr-TR" sz="2400" i="0" dirty="0">
                <a:solidFill>
                  <a:srgbClr val="1F1F1F"/>
                </a:solidFill>
                <a:effectLst/>
                <a:latin typeface="Google Sans"/>
              </a:rPr>
              <a:t>gerekmektedir. Bu izinler, ilgili belediyeden alınmaktadır.</a:t>
            </a:r>
          </a:p>
          <a:p>
            <a:pPr algn="just"/>
            <a:r>
              <a:rPr lang="tr-TR" sz="2400" i="0" dirty="0">
                <a:solidFill>
                  <a:srgbClr val="1F1F1F"/>
                </a:solidFill>
                <a:effectLst/>
                <a:latin typeface="Google Sans"/>
              </a:rPr>
              <a:t>İşyerinin yeniden inşası için gerekli malzemelerin ve işçilerin temin edilmesi gerekmektedir. Bu aşamada, </a:t>
            </a:r>
            <a:r>
              <a:rPr lang="tr-TR" sz="2400" b="1" i="0" dirty="0">
                <a:solidFill>
                  <a:srgbClr val="1F1F1F"/>
                </a:solidFill>
                <a:effectLst/>
                <a:latin typeface="Google Sans"/>
              </a:rPr>
              <a:t>ilgili kamu kurumları ve sivil toplum kuruluşları tarafından verilen desteklerden </a:t>
            </a:r>
            <a:r>
              <a:rPr lang="tr-TR" sz="2400" i="0" dirty="0">
                <a:solidFill>
                  <a:srgbClr val="1F1F1F"/>
                </a:solidFill>
                <a:effectLst/>
                <a:latin typeface="Google Sans"/>
              </a:rPr>
              <a:t>faydalanılabilir.</a:t>
            </a:r>
          </a:p>
        </p:txBody>
      </p:sp>
    </p:spTree>
    <p:extLst>
      <p:ext uri="{BB962C8B-B14F-4D97-AF65-F5344CB8AC3E}">
        <p14:creationId xmlns:p14="http://schemas.microsoft.com/office/powerpoint/2010/main" val="17224035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286522" y="212077"/>
            <a:ext cx="11618955" cy="5349273"/>
          </a:xfrm>
        </p:spPr>
        <p:txBody>
          <a:bodyPr>
            <a:noAutofit/>
          </a:bodyPr>
          <a:lstStyle/>
          <a:p>
            <a:pPr marL="0" indent="0" algn="just">
              <a:buNone/>
            </a:pPr>
            <a:r>
              <a:rPr lang="tr-TR" sz="2400" i="0" dirty="0">
                <a:solidFill>
                  <a:srgbClr val="1F1F1F"/>
                </a:solidFill>
                <a:effectLst/>
                <a:latin typeface="Google Sans"/>
              </a:rPr>
              <a:t>Deprem sonrasında mali destek ve finansmanın sağlanması için kullanılabilecek araçlar ve kaynaklar şunlardır:</a:t>
            </a:r>
          </a:p>
          <a:p>
            <a:pPr marL="0" indent="0" algn="just">
              <a:buNone/>
            </a:pPr>
            <a:r>
              <a:rPr lang="tr-TR" sz="2400" b="1" i="0" dirty="0">
                <a:solidFill>
                  <a:srgbClr val="1F1F1F"/>
                </a:solidFill>
                <a:effectLst/>
                <a:latin typeface="Google Sans"/>
              </a:rPr>
              <a:t>Sigorta:</a:t>
            </a:r>
            <a:r>
              <a:rPr lang="tr-TR" sz="2400" i="0" dirty="0">
                <a:solidFill>
                  <a:srgbClr val="1F1F1F"/>
                </a:solidFill>
                <a:effectLst/>
                <a:latin typeface="Google Sans"/>
              </a:rPr>
              <a:t> Afet sigortası, afet nedeniyle oluşan maddi hasarları karşılayan bir sigorta türüdür. Deprem sigortası, işyerleri, evler, araçlar ve diğer varlıklar için yaptırılabilir.</a:t>
            </a:r>
          </a:p>
          <a:p>
            <a:pPr marL="0" indent="0" algn="just">
              <a:buNone/>
            </a:pPr>
            <a:r>
              <a:rPr lang="tr-TR" sz="2400" b="1" i="0" dirty="0">
                <a:solidFill>
                  <a:srgbClr val="1F1F1F"/>
                </a:solidFill>
                <a:effectLst/>
                <a:latin typeface="Google Sans"/>
              </a:rPr>
              <a:t>Devlet desteği: </a:t>
            </a:r>
            <a:r>
              <a:rPr lang="tr-TR" sz="2400" i="0" dirty="0">
                <a:solidFill>
                  <a:srgbClr val="1F1F1F"/>
                </a:solidFill>
                <a:effectLst/>
                <a:latin typeface="Google Sans"/>
              </a:rPr>
              <a:t>Devlet, afet nedeniyle zarar gören kişilere ve işletmelere çeşitli desteklerde bulunmaktadır. Bu destekler, kredi, faiz desteği, kira yardımı, hibe, nakdi yardım gibi çeşitli şekillerde olabilir.</a:t>
            </a:r>
          </a:p>
          <a:p>
            <a:pPr marL="0" indent="0" algn="just">
              <a:buNone/>
            </a:pPr>
            <a:r>
              <a:rPr lang="tr-TR" sz="2400" b="1" i="0" dirty="0">
                <a:solidFill>
                  <a:srgbClr val="1F1F1F"/>
                </a:solidFill>
                <a:effectLst/>
                <a:latin typeface="Google Sans"/>
              </a:rPr>
              <a:t>Uluslararası yardım: </a:t>
            </a:r>
            <a:r>
              <a:rPr lang="tr-TR" sz="2400" i="0" dirty="0">
                <a:solidFill>
                  <a:srgbClr val="1F1F1F"/>
                </a:solidFill>
                <a:effectLst/>
                <a:latin typeface="Google Sans"/>
              </a:rPr>
              <a:t>Uluslararası kuruluşlar, afet nedeniyle zarar gören ülkelere çeşitli yardımlarda bulunmaktadır. Bu yardımlar, maddi yardım, teknik yardım, eğitim yardımı gibi çeşitli şekillerde olabilir.</a:t>
            </a:r>
          </a:p>
          <a:p>
            <a:pPr marL="0" indent="0" algn="just">
              <a:buNone/>
            </a:pPr>
            <a:r>
              <a:rPr lang="tr-TR" sz="2400" b="1" i="0" dirty="0">
                <a:solidFill>
                  <a:srgbClr val="1F1F1F"/>
                </a:solidFill>
                <a:effectLst/>
                <a:latin typeface="Google Sans"/>
              </a:rPr>
              <a:t>Bağışlar:</a:t>
            </a:r>
            <a:r>
              <a:rPr lang="tr-TR" sz="2400" i="0" dirty="0">
                <a:solidFill>
                  <a:srgbClr val="1F1F1F"/>
                </a:solidFill>
                <a:effectLst/>
                <a:latin typeface="Google Sans"/>
              </a:rPr>
              <a:t> Afet nedeniyle zarar gören kişiler ve işletmelere, bireyler ve kurumlar tarafından bağışlar yapılabilir. Bu bağışlar, maddi yardım, eşya yardımı, hizmet yardımı gibi çeşitli şekillerde olabilir.</a:t>
            </a:r>
          </a:p>
        </p:txBody>
      </p:sp>
    </p:spTree>
    <p:extLst>
      <p:ext uri="{BB962C8B-B14F-4D97-AF65-F5344CB8AC3E}">
        <p14:creationId xmlns:p14="http://schemas.microsoft.com/office/powerpoint/2010/main" val="737672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286522" y="212077"/>
            <a:ext cx="11618955" cy="5349273"/>
          </a:xfrm>
        </p:spPr>
        <p:txBody>
          <a:bodyPr>
            <a:noAutofit/>
          </a:bodyPr>
          <a:lstStyle/>
          <a:p>
            <a:pPr marL="0" indent="0" algn="just">
              <a:buNone/>
            </a:pPr>
            <a:r>
              <a:rPr lang="tr-TR" sz="2400" i="0" dirty="0">
                <a:solidFill>
                  <a:srgbClr val="1F1F1F"/>
                </a:solidFill>
                <a:effectLst/>
                <a:latin typeface="Google Sans"/>
              </a:rPr>
              <a:t>Afet sonrası yeniden yapılanma, afet nedeniyle zarar gören altyapının, yapıların ve insanların eski haline getirilmesi sürecidir. Bu süreç, </a:t>
            </a:r>
            <a:r>
              <a:rPr lang="tr-TR" sz="2400" b="1" i="0" dirty="0">
                <a:solidFill>
                  <a:srgbClr val="1F1F1F"/>
                </a:solidFill>
                <a:effectLst/>
                <a:latin typeface="Google Sans"/>
              </a:rPr>
              <a:t>devlet, özel sektör ve uluslararası </a:t>
            </a:r>
            <a:r>
              <a:rPr lang="tr-TR" sz="2400" i="0" dirty="0">
                <a:solidFill>
                  <a:srgbClr val="1F1F1F"/>
                </a:solidFill>
                <a:effectLst/>
                <a:latin typeface="Google Sans"/>
              </a:rPr>
              <a:t>kuruluşlar arasında işbirliği gerektiren karmaşık bir süreçtir.</a:t>
            </a:r>
          </a:p>
          <a:p>
            <a:pPr marL="0" indent="0" algn="just">
              <a:buNone/>
            </a:pPr>
            <a:r>
              <a:rPr lang="tr-TR" sz="2400" i="0" dirty="0">
                <a:solidFill>
                  <a:srgbClr val="1F1F1F"/>
                </a:solidFill>
                <a:effectLst/>
                <a:latin typeface="Google Sans"/>
              </a:rPr>
              <a:t>Bu işbirliğinin sağlanabilmesi için aşağıdaki hususlara dikkat edilmesi önemlidir:</a:t>
            </a:r>
          </a:p>
          <a:p>
            <a:pPr marL="0" indent="0" algn="just">
              <a:buNone/>
            </a:pPr>
            <a:r>
              <a:rPr lang="tr-TR" sz="2400" b="1" i="0" dirty="0">
                <a:solidFill>
                  <a:srgbClr val="1F1F1F"/>
                </a:solidFill>
                <a:effectLst/>
                <a:latin typeface="Google Sans"/>
              </a:rPr>
              <a:t>Hedefler ve öncelikler belirlenmelidir</a:t>
            </a:r>
            <a:r>
              <a:rPr lang="tr-TR" sz="2400" i="0" dirty="0">
                <a:solidFill>
                  <a:srgbClr val="1F1F1F"/>
                </a:solidFill>
                <a:effectLst/>
                <a:latin typeface="Google Sans"/>
              </a:rPr>
              <a:t>. Afet sonrası yeniden yapılanma sürecinin hedefleri ve öncelikleri, tüm taraflarca ortaklaşa belirlenmelidir. Bu hedefler ve öncelikler, afetin boyutuna, etkilenen kişilerin ve işletmelerin durumuna ve hükümetin mali durumuna göre belirlenmelidir.</a:t>
            </a:r>
          </a:p>
          <a:p>
            <a:pPr marL="0" indent="0" algn="just">
              <a:buNone/>
            </a:pPr>
            <a:r>
              <a:rPr lang="tr-TR" sz="2400" b="1" i="0" dirty="0">
                <a:solidFill>
                  <a:srgbClr val="1F1F1F"/>
                </a:solidFill>
                <a:effectLst/>
                <a:latin typeface="Google Sans"/>
              </a:rPr>
              <a:t>Planlama ve koordinasyon sağlanmalıdır.</a:t>
            </a:r>
            <a:r>
              <a:rPr lang="tr-TR" sz="2400" i="0" dirty="0">
                <a:solidFill>
                  <a:srgbClr val="1F1F1F"/>
                </a:solidFill>
                <a:effectLst/>
                <a:latin typeface="Google Sans"/>
              </a:rPr>
              <a:t> Afet sonrası yeniden yapılanma süreci, iyi bir planlama ve koordinasyon gerektirir. Bu süreçte, tüm tarafların görev ve sorumlulukları açıkça belirlenmelidir.</a:t>
            </a:r>
          </a:p>
          <a:p>
            <a:pPr marL="0" indent="0" algn="just">
              <a:buNone/>
            </a:pPr>
            <a:r>
              <a:rPr lang="tr-TR" sz="2400" b="1" i="0" dirty="0">
                <a:solidFill>
                  <a:srgbClr val="1F1F1F"/>
                </a:solidFill>
                <a:effectLst/>
                <a:latin typeface="Google Sans"/>
              </a:rPr>
              <a:t>Şeffaflık ve hesap verebilirlik sağlanmalıdır.</a:t>
            </a:r>
            <a:r>
              <a:rPr lang="tr-TR" sz="2400" i="0" dirty="0">
                <a:solidFill>
                  <a:srgbClr val="1F1F1F"/>
                </a:solidFill>
                <a:effectLst/>
                <a:latin typeface="Google Sans"/>
              </a:rPr>
              <a:t> Afet sonrası yeniden yapılanma sürecinde, şeffaflık ve hesap verebilirlik esas alınmalıdır. Bu süreçte, tüm tarafların faaliyetlerinin şeffaf bir şekilde izlenmesi ve hesap verebilirliği sağlanmalıdır.</a:t>
            </a:r>
          </a:p>
        </p:txBody>
      </p:sp>
    </p:spTree>
    <p:extLst>
      <p:ext uri="{BB962C8B-B14F-4D97-AF65-F5344CB8AC3E}">
        <p14:creationId xmlns:p14="http://schemas.microsoft.com/office/powerpoint/2010/main" val="2378790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465221" y="417929"/>
            <a:ext cx="10515600" cy="4351338"/>
          </a:xfrm>
        </p:spPr>
        <p:txBody>
          <a:bodyPr>
            <a:normAutofit/>
          </a:bodyPr>
          <a:lstStyle/>
          <a:p>
            <a:pPr marL="0" indent="0" algn="just">
              <a:buNone/>
            </a:pPr>
            <a:r>
              <a:rPr lang="tr-TR" b="0" i="0" dirty="0">
                <a:solidFill>
                  <a:srgbClr val="1F1F1F"/>
                </a:solidFill>
                <a:effectLst/>
                <a:latin typeface="Google Sans"/>
              </a:rPr>
              <a:t>Kent ekonomisinin yönetilmesinde en önemli aktörler şunlardır:</a:t>
            </a:r>
          </a:p>
          <a:p>
            <a:pPr marL="0" indent="0" algn="just">
              <a:buNone/>
            </a:pPr>
            <a:r>
              <a:rPr lang="tr-TR" sz="2000" b="1" i="0" dirty="0">
                <a:solidFill>
                  <a:srgbClr val="1F1F1F"/>
                </a:solidFill>
                <a:effectLst/>
                <a:latin typeface="Google Sans"/>
              </a:rPr>
              <a:t>Yerel yönetimler: </a:t>
            </a:r>
            <a:r>
              <a:rPr lang="tr-TR" sz="2000" b="0" i="0" dirty="0">
                <a:solidFill>
                  <a:srgbClr val="1F1F1F"/>
                </a:solidFill>
                <a:effectLst/>
                <a:latin typeface="Google Sans"/>
              </a:rPr>
              <a:t>Belediyeler, il özel idareleri ve diğer yerel yönetimler, kent ekonomisinin en önemli aktörlerinden biridir. Yerel yönetimler, kentin altyapısını geliştirmekten, vergi toplamaktan ve ekonomik kalkınmayı teşvik edecek politikalar geliştirmekten sorumludur.</a:t>
            </a:r>
          </a:p>
          <a:p>
            <a:pPr marL="0" indent="0" algn="just">
              <a:buNone/>
            </a:pPr>
            <a:r>
              <a:rPr lang="tr-TR" sz="2000" b="1" dirty="0"/>
              <a:t>Sanayiciler ve işadamları: </a:t>
            </a:r>
            <a:r>
              <a:rPr lang="tr-TR" sz="2000" dirty="0"/>
              <a:t>Sanayiciler ve işadamları, kent ekonomisinin temelini oluşturan işletmeleri işleten kişilerdir. Bu kişiler, kent ekonomisinin büyümesi ve gelişmesi için önemli bir rol oynamaktadır.</a:t>
            </a:r>
          </a:p>
          <a:p>
            <a:pPr marL="0" indent="0" algn="just">
              <a:buNone/>
            </a:pPr>
            <a:r>
              <a:rPr lang="tr-TR" sz="2000" b="1" dirty="0"/>
              <a:t>Çalışanlar:</a:t>
            </a:r>
            <a:r>
              <a:rPr lang="tr-TR" sz="2000" dirty="0"/>
              <a:t> Çalışanlar, kent ekonomisinin önemli bir diğer unsurudur. Çalışanlar, kentin üretim gücünü oluşturmakta ve kent ekonomisine katkıda bulunmaktadır.</a:t>
            </a:r>
          </a:p>
          <a:p>
            <a:pPr marL="0" indent="0" algn="just">
              <a:buNone/>
            </a:pPr>
            <a:r>
              <a:rPr lang="tr-TR" sz="2000" b="1" dirty="0"/>
              <a:t>STK'lar:</a:t>
            </a:r>
            <a:r>
              <a:rPr lang="tr-TR" sz="2000" dirty="0"/>
              <a:t> STK'lar, kentin sosyal ve ekonomik gelişimine katkıda bulunan sivil toplum kuruluşlarıdır. STK'lar, kent ekonomisinin </a:t>
            </a:r>
            <a:r>
              <a:rPr lang="tr-TR" sz="2000" b="1" dirty="0"/>
              <a:t>sorunlarının çözümüne yönelik çalışmalar</a:t>
            </a:r>
            <a:r>
              <a:rPr lang="tr-TR" sz="2000" dirty="0"/>
              <a:t> yürütmekte ve kentin kalkınması için önemli bir rol oynamaktadır.</a:t>
            </a:r>
          </a:p>
        </p:txBody>
      </p:sp>
    </p:spTree>
    <p:extLst>
      <p:ext uri="{BB962C8B-B14F-4D97-AF65-F5344CB8AC3E}">
        <p14:creationId xmlns:p14="http://schemas.microsoft.com/office/powerpoint/2010/main" val="17812870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CE753-D6FF-862A-0798-5F388557E90C}"/>
              </a:ext>
            </a:extLst>
          </p:cNvPr>
          <p:cNvSpPr>
            <a:spLocks noGrp="1"/>
          </p:cNvSpPr>
          <p:nvPr>
            <p:ph idx="1"/>
          </p:nvPr>
        </p:nvSpPr>
        <p:spPr>
          <a:xfrm>
            <a:off x="286522" y="212077"/>
            <a:ext cx="11618955" cy="5349273"/>
          </a:xfrm>
        </p:spPr>
        <p:txBody>
          <a:bodyPr>
            <a:noAutofit/>
          </a:bodyPr>
          <a:lstStyle/>
          <a:p>
            <a:pPr marL="0" indent="0" algn="just">
              <a:buNone/>
            </a:pPr>
            <a:r>
              <a:rPr lang="tr-TR" sz="2400" i="0" dirty="0">
                <a:solidFill>
                  <a:srgbClr val="1F1F1F"/>
                </a:solidFill>
                <a:effectLst/>
                <a:latin typeface="Google Sans"/>
              </a:rPr>
              <a:t>Devlet, özel sektör ve uluslararası kuruluşlar arasında işbirliğinin sağlanabilmesi için aşağıdaki araçlar kullanılabilir:</a:t>
            </a:r>
          </a:p>
          <a:p>
            <a:pPr marL="0" indent="0" algn="just">
              <a:buNone/>
            </a:pPr>
            <a:endParaRPr lang="tr-TR" sz="2400" i="0" dirty="0">
              <a:solidFill>
                <a:srgbClr val="1F1F1F"/>
              </a:solidFill>
              <a:effectLst/>
              <a:latin typeface="Google Sans"/>
            </a:endParaRPr>
          </a:p>
          <a:p>
            <a:pPr marL="0" indent="0" algn="just">
              <a:buNone/>
            </a:pPr>
            <a:r>
              <a:rPr lang="tr-TR" sz="2400" b="1" i="0" dirty="0">
                <a:solidFill>
                  <a:srgbClr val="1F1F1F"/>
                </a:solidFill>
                <a:effectLst/>
                <a:latin typeface="Google Sans"/>
              </a:rPr>
              <a:t>Ortak çalışmalar ve projeler: </a:t>
            </a:r>
            <a:r>
              <a:rPr lang="tr-TR" sz="2400" i="0" dirty="0">
                <a:solidFill>
                  <a:srgbClr val="1F1F1F"/>
                </a:solidFill>
                <a:effectLst/>
                <a:latin typeface="Google Sans"/>
              </a:rPr>
              <a:t>Devlet, özel sektör ve uluslararası kuruluşlar, ortak çalışmalar ve projeler yürüterek işbirliğini sağlayabilirler. Bu çalışmalar ve projeler, afet sonrası yeniden yapılanma sürecinin farklı aşamalarını kapsayabilir.</a:t>
            </a:r>
          </a:p>
          <a:p>
            <a:pPr marL="0" indent="0" algn="just">
              <a:buNone/>
            </a:pPr>
            <a:r>
              <a:rPr lang="tr-TR" sz="2400" b="1" i="0" dirty="0">
                <a:solidFill>
                  <a:srgbClr val="1F1F1F"/>
                </a:solidFill>
                <a:effectLst/>
                <a:latin typeface="Google Sans"/>
              </a:rPr>
              <a:t>Sözleşmeler ve anlaşmalar: </a:t>
            </a:r>
            <a:r>
              <a:rPr lang="tr-TR" sz="2400" i="0" dirty="0">
                <a:solidFill>
                  <a:srgbClr val="1F1F1F"/>
                </a:solidFill>
                <a:effectLst/>
                <a:latin typeface="Google Sans"/>
              </a:rPr>
              <a:t>Devlet, özel sektör ve uluslararası kuruluşlar, işbirliğini sağlamak için sözleşmeler ve anlaşmalar yapabilirler. Bu sözleşmeler ve anlaşmalar, tarafların görev ve sorumluluklarını açıkça belirlemelidir.</a:t>
            </a:r>
          </a:p>
          <a:p>
            <a:pPr marL="0" indent="0" algn="just">
              <a:buNone/>
            </a:pPr>
            <a:r>
              <a:rPr lang="tr-TR" sz="2400" b="1" i="0" dirty="0">
                <a:solidFill>
                  <a:srgbClr val="1F1F1F"/>
                </a:solidFill>
                <a:effectLst/>
                <a:latin typeface="Google Sans"/>
              </a:rPr>
              <a:t>Danışmanlıklar ve eğitimler: </a:t>
            </a:r>
            <a:r>
              <a:rPr lang="tr-TR" sz="2400" i="0" dirty="0">
                <a:solidFill>
                  <a:srgbClr val="1F1F1F"/>
                </a:solidFill>
                <a:effectLst/>
                <a:latin typeface="Google Sans"/>
              </a:rPr>
              <a:t>Devlet, özel sektör ve uluslararası kuruluşlar, danışmanlık ve eğitimler alarak işbirliğini sağlayabilirler. Bu danışmanlık ve eğitimler, tarafların afet sonrası yeniden yapılanma konusunda bilgi ve deneyim sahibi olmalarını sağlayabilir.</a:t>
            </a:r>
          </a:p>
        </p:txBody>
      </p:sp>
    </p:spTree>
    <p:extLst>
      <p:ext uri="{BB962C8B-B14F-4D97-AF65-F5344CB8AC3E}">
        <p14:creationId xmlns:p14="http://schemas.microsoft.com/office/powerpoint/2010/main" val="15435926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6723" y="3429000"/>
            <a:ext cx="6096000" cy="646331"/>
          </a:xfrm>
          <a:prstGeom prst="rect">
            <a:avLst/>
          </a:prstGeom>
        </p:spPr>
        <p:txBody>
          <a:bodyPr>
            <a:spAutoFit/>
          </a:bodyPr>
          <a:lstStyle/>
          <a:p>
            <a:pPr algn="r"/>
            <a:r>
              <a:rPr lang="en-US" sz="3600" b="1" dirty="0" err="1">
                <a:solidFill>
                  <a:schemeClr val="accent1">
                    <a:lumMod val="75000"/>
                  </a:schemeClr>
                </a:solidFill>
              </a:rPr>
              <a:t>Dinlediğiniz</a:t>
            </a:r>
            <a:r>
              <a:rPr lang="en-US" sz="3600" b="1" dirty="0">
                <a:solidFill>
                  <a:schemeClr val="accent1">
                    <a:lumMod val="75000"/>
                  </a:schemeClr>
                </a:solidFill>
              </a:rPr>
              <a:t> </a:t>
            </a:r>
            <a:r>
              <a:rPr lang="en-US" sz="3600" b="1" dirty="0" err="1">
                <a:solidFill>
                  <a:schemeClr val="accent1">
                    <a:lumMod val="75000"/>
                  </a:schemeClr>
                </a:solidFill>
              </a:rPr>
              <a:t>için</a:t>
            </a:r>
            <a:r>
              <a:rPr lang="en-US" sz="3600" b="1" dirty="0">
                <a:solidFill>
                  <a:schemeClr val="accent1">
                    <a:lumMod val="75000"/>
                  </a:schemeClr>
                </a:solidFill>
              </a:rPr>
              <a:t> </a:t>
            </a:r>
            <a:r>
              <a:rPr lang="en-US" sz="3600" b="1" dirty="0" err="1">
                <a:solidFill>
                  <a:schemeClr val="accent1">
                    <a:lumMod val="75000"/>
                  </a:schemeClr>
                </a:solidFill>
              </a:rPr>
              <a:t>teşekkürler</a:t>
            </a:r>
            <a:endParaRPr lang="tr-TR" sz="3600" b="1" dirty="0">
              <a:solidFill>
                <a:schemeClr val="accent1">
                  <a:lumMod val="75000"/>
                </a:schemeClr>
              </a:solidFill>
            </a:endParaRPr>
          </a:p>
        </p:txBody>
      </p:sp>
    </p:spTree>
    <p:extLst>
      <p:ext uri="{BB962C8B-B14F-4D97-AF65-F5344CB8AC3E}">
        <p14:creationId xmlns:p14="http://schemas.microsoft.com/office/powerpoint/2010/main" val="36711978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2150</TotalTime>
  <Words>7425</Words>
  <Application>Microsoft Office PowerPoint</Application>
  <PresentationFormat>Widescreen</PresentationFormat>
  <Paragraphs>388</Paragraphs>
  <Slides>91</Slides>
  <Notes>26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91</vt:i4>
      </vt:variant>
    </vt:vector>
  </HeadingPairs>
  <TitlesOfParts>
    <vt:vector size="103" baseType="lpstr">
      <vt:lpstr>Arial</vt:lpstr>
      <vt:lpstr>Book Antiqua</vt:lpstr>
      <vt:lpstr>Calibri</vt:lpstr>
      <vt:lpstr>Calibri Light</vt:lpstr>
      <vt:lpstr>Corbel</vt:lpstr>
      <vt:lpstr>Google Sans</vt:lpstr>
      <vt:lpstr>MyriadPro</vt:lpstr>
      <vt:lpstr>Segoe UI</vt:lpstr>
      <vt:lpstr>Symbol</vt:lpstr>
      <vt:lpstr>Times New Roman</vt:lpstr>
      <vt:lpstr>TimesNewRomanPSMT</vt:lpstr>
      <vt:lpstr>Office Theme</vt:lpstr>
      <vt:lpstr>TESK UNICEF ÇOCUK HAKLARI VE İŞ İLKELERİ PROGRAMI </vt:lpstr>
      <vt:lpstr>Acil ve Afet Durumlarının Kent Ekonomisine Etkileri </vt:lpstr>
      <vt:lpstr>Acil ve Afet Durumlarının Kent Ekonomisine Etkileri </vt:lpstr>
      <vt:lpstr>PowerPoint Presentation</vt:lpstr>
      <vt:lpstr>Acil ve Afet Durumlarının Kent Ekonomisine Etkileri </vt:lpstr>
      <vt:lpstr>PowerPoint Presentation</vt:lpstr>
      <vt:lpstr>PowerPoint Presentation</vt:lpstr>
      <vt:lpstr>Acil ve Afet Durumlarının Kent Ekonomisine Etkileri </vt:lpstr>
      <vt:lpstr>PowerPoint Presentation</vt:lpstr>
      <vt:lpstr>PowerPoint Presentation</vt:lpstr>
      <vt:lpstr>Acil ve Afet Durumlarının Kent Ekonomisine Etkileri </vt:lpstr>
      <vt:lpstr>PowerPoint Presentation</vt:lpstr>
      <vt:lpstr>PowerPoint Presentation</vt:lpstr>
      <vt:lpstr>Acil ve Afet Durumlarının Kent Ekonomisine Etkileri </vt:lpstr>
      <vt:lpstr>PowerPoint Presentation</vt:lpstr>
      <vt:lpstr>Acil ve Afet Durumlarının Kent Ekonomisine Etkileri </vt:lpstr>
      <vt:lpstr>PowerPoint Presentation</vt:lpstr>
      <vt:lpstr>PowerPoint Presentation</vt:lpstr>
      <vt:lpstr>Acil ve Afet Durumlarının Kent Ekonomisine Etkileri </vt:lpstr>
      <vt:lpstr>PowerPoint Presentation</vt:lpstr>
      <vt:lpstr>Acil ve Afet Durumlarının Kent Ekonomisine Etkileri </vt:lpstr>
      <vt:lpstr>PowerPoint Presentation</vt:lpstr>
      <vt:lpstr>Acil ve Afet Durumlarının Mesleki Eğitime Etkileri  </vt:lpstr>
      <vt:lpstr>Acil ve Afet Durumlarının Mesleki Eğitime Etkileri  </vt:lpstr>
      <vt:lpstr>PowerPoint Presentation</vt:lpstr>
      <vt:lpstr>PowerPoint Presentation</vt:lpstr>
      <vt:lpstr>Acil ve Afet Durumlarının Mesleki Eğitime Etkileri  </vt:lpstr>
      <vt:lpstr>PowerPoint Presentation</vt:lpstr>
      <vt:lpstr>Acil ve Afet Durumlarının Mesleki Eğitime Etkileri  </vt:lpstr>
      <vt:lpstr>PowerPoint Presentation</vt:lpstr>
      <vt:lpstr>PowerPoint Presentation</vt:lpstr>
      <vt:lpstr>Acil ve Afet Durumlarının Mesleki Eğitime Etkileri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MERSİN İL MİLLİ EĞİTİM MÜDÜRLÜĞÜ TEKNİK ÇÖZÜM EKİBİ   </vt:lpstr>
      <vt:lpstr>PowerPoint Presentation</vt:lpstr>
      <vt:lpstr>Acil ve Afet Durumlarının Mesleki Eğitime Etkileri  </vt:lpstr>
      <vt:lpstr>PowerPoint Presentation</vt:lpstr>
      <vt:lpstr>PowerPoint Presentation</vt:lpstr>
      <vt:lpstr>Acil ve Afet Durumlarının Mesleki Eğitime Etkileri  </vt:lpstr>
      <vt:lpstr>PowerPoint Presentation</vt:lpstr>
      <vt:lpstr>PowerPoint Presentation</vt:lpstr>
      <vt:lpstr>PowerPoint Presentation</vt:lpstr>
      <vt:lpstr>PowerPoint Presentation</vt:lpstr>
      <vt:lpstr>PowerPoint Presentation</vt:lpstr>
      <vt:lpstr>Acil ve Afet Durumlarının Mesleki Eğitime Etkileri  </vt:lpstr>
      <vt:lpstr>PowerPoint Presentation</vt:lpstr>
      <vt:lpstr>PowerPoint Presentation</vt:lpstr>
      <vt:lpstr>PowerPoint Presentation</vt:lpstr>
      <vt:lpstr>Acil ve Afet Durumlarının Mesleki Eğitime Etkileri  </vt:lpstr>
      <vt:lpstr>PowerPoint Presentation</vt:lpstr>
      <vt:lpstr>PowerPoint Presentation</vt:lpstr>
      <vt:lpstr>PowerPoint Presentation</vt:lpstr>
      <vt:lpstr>PowerPoint Presentation</vt:lpstr>
      <vt:lpstr>Acil ve Afet Durumlarının Mesleki Eğitime Etkileri  </vt:lpstr>
      <vt:lpstr>PowerPoint Presentation</vt:lpstr>
      <vt:lpstr>Acil ve Afet Durumlarının Mesleki Eğitime Etkileri  </vt:lpstr>
      <vt:lpstr>PowerPoint Presentation</vt:lpstr>
      <vt:lpstr>PowerPoint Presentation</vt:lpstr>
      <vt:lpstr>PowerPoint Presentation</vt:lpstr>
      <vt:lpstr>Yeniden Yapılanma Sürecinde Kurumsal İşbirliği </vt:lpstr>
      <vt:lpstr>PowerPoint Presentation</vt:lpstr>
      <vt:lpstr>PowerPoint Presentation</vt:lpstr>
      <vt:lpstr>PowerPoint Presentation</vt:lpstr>
      <vt:lpstr>Yeniden Yapılanma Sürecinde Kurumsal İşbirliği </vt:lpstr>
      <vt:lpstr>PowerPoint Presentation</vt:lpstr>
      <vt:lpstr>PowerPoint Presentation</vt:lpstr>
      <vt:lpstr>PowerPoint Presentation</vt:lpstr>
      <vt:lpstr>PowerPoint Presentation</vt:lpstr>
      <vt:lpstr>Yeniden Yapılanma Sürecinde Kurumsal İşbirliği </vt:lpstr>
      <vt:lpstr>PowerPoint Presentation</vt:lpstr>
      <vt:lpstr>PowerPoint Presentation</vt:lpstr>
      <vt:lpstr>PowerPoint Presentation</vt:lpstr>
      <vt:lpstr>PowerPoint Presentation</vt:lpstr>
      <vt:lpstr>PowerPoint Presentation</vt:lpstr>
      <vt:lpstr>Yeniden Yapılanma Sürecinde Kurumsal İşbirliği </vt:lpstr>
      <vt:lpstr>PowerPoint Presentation</vt:lpstr>
      <vt:lpstr>PowerPoint Presentation</vt:lpstr>
      <vt:lpstr>Yeniden Yapılanma Sürecinde Kurumsal İşbirliği </vt:lpstr>
      <vt:lpstr>PowerPoint Presentation</vt:lpstr>
      <vt:lpstr>Yeniden Yapılanma Sürecinde Uygulama Araçları</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TESK UNICEF ÇOCUK HAKLARI VE İŞ İLKELERİ PROGRAMI</dc:title>
  <dc:creator>Neslihan Körpe</dc:creator>
  <cp:lastModifiedBy>Bensu Üstünel</cp:lastModifiedBy>
  <cp:revision>24</cp:revision>
  <dcterms:created xsi:type="dcterms:W3CDTF">2023-11-07T12:10:49Z</dcterms:created>
  <dcterms:modified xsi:type="dcterms:W3CDTF">2024-08-12T11:42:48Z</dcterms:modified>
</cp:coreProperties>
</file>