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1" r:id="rId3"/>
    <p:sldId id="262" r:id="rId4"/>
    <p:sldId id="433" r:id="rId5"/>
    <p:sldId id="320" r:id="rId6"/>
    <p:sldId id="263" r:id="rId7"/>
    <p:sldId id="264" r:id="rId8"/>
    <p:sldId id="432" r:id="rId9"/>
    <p:sldId id="257" r:id="rId10"/>
    <p:sldId id="426" r:id="rId11"/>
    <p:sldId id="428" r:id="rId12"/>
    <p:sldId id="429" r:id="rId13"/>
    <p:sldId id="430" r:id="rId14"/>
    <p:sldId id="390" r:id="rId15"/>
    <p:sldId id="408" r:id="rId16"/>
    <p:sldId id="392" r:id="rId17"/>
    <p:sldId id="397" r:id="rId18"/>
    <p:sldId id="414" r:id="rId19"/>
    <p:sldId id="434" r:id="rId20"/>
    <p:sldId id="436" r:id="rId21"/>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8"/>
    <p:restoredTop sz="94626"/>
  </p:normalViewPr>
  <p:slideViewPr>
    <p:cSldViewPr snapToGrid="0">
      <p:cViewPr varScale="1">
        <p:scale>
          <a:sx n="59" d="100"/>
          <a:sy n="59" d="100"/>
        </p:scale>
        <p:origin x="11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DCFFE-4492-4302-9554-0A6D05D0BDBE}"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tr-TR"/>
        </a:p>
      </dgm:t>
    </dgm:pt>
    <dgm:pt modelId="{9F1719CF-E48F-488D-8C2C-AD916E90C769}">
      <dgm:prSet phldrT="[Metin]" custT="1"/>
      <dgm:spPr/>
      <dgm:t>
        <a:bodyPr/>
        <a:lstStyle/>
        <a:p>
          <a:pPr rtl="0"/>
          <a:r>
            <a:rPr lang="tr-TR" sz="2000" dirty="0">
              <a:solidFill>
                <a:schemeClr val="tx1"/>
              </a:solidFill>
              <a:latin typeface="Times New Roman" pitchFamily="18" charset="0"/>
              <a:cs typeface="Times New Roman" pitchFamily="18" charset="0"/>
            </a:rPr>
            <a:t>(5-17) yaş grubu 16 milyon 457 bin çocuk var.</a:t>
          </a:r>
        </a:p>
      </dgm:t>
    </dgm:pt>
    <dgm:pt modelId="{0391B422-F153-4430-B2AD-664D45A4E6E3}" type="parTrans" cxnId="{C836CFD8-B5F3-4D0D-BBED-DAE5FEF2CA8F}">
      <dgm:prSet/>
      <dgm:spPr/>
      <dgm:t>
        <a:bodyPr/>
        <a:lstStyle/>
        <a:p>
          <a:endParaRPr lang="tr-TR" sz="2000">
            <a:solidFill>
              <a:schemeClr val="tx1"/>
            </a:solidFill>
          </a:endParaRPr>
        </a:p>
      </dgm:t>
    </dgm:pt>
    <dgm:pt modelId="{FAAA1835-FF4D-40C7-B3F0-341ABE6B2669}" type="sibTrans" cxnId="{C836CFD8-B5F3-4D0D-BBED-DAE5FEF2CA8F}">
      <dgm:prSet/>
      <dgm:spPr/>
      <dgm:t>
        <a:bodyPr/>
        <a:lstStyle/>
        <a:p>
          <a:endParaRPr lang="tr-TR"/>
        </a:p>
      </dgm:t>
    </dgm:pt>
    <dgm:pt modelId="{22107BD6-9600-443C-9354-412B907A320F}">
      <dgm:prSet phldrT="[Metin]" custT="1"/>
      <dgm:spPr/>
      <dgm:t>
        <a:bodyPr/>
        <a:lstStyle/>
        <a:p>
          <a:r>
            <a:rPr lang="tr-TR" sz="2000" dirty="0">
              <a:solidFill>
                <a:schemeClr val="tx1"/>
              </a:solidFill>
              <a:latin typeface="Times New Roman" pitchFamily="18" charset="0"/>
              <a:cs typeface="Times New Roman" pitchFamily="18" charset="0"/>
            </a:rPr>
            <a:t>(5-17) yaş grubu 720 bin çocuk çalışıyor</a:t>
          </a:r>
        </a:p>
      </dgm:t>
    </dgm:pt>
    <dgm:pt modelId="{D8EF1911-5767-4649-8738-F03503DE6C29}" type="parTrans" cxnId="{9C304F74-E1DB-4488-94E6-A2CDCCE4CD9A}">
      <dgm:prSet/>
      <dgm:spPr/>
      <dgm:t>
        <a:bodyPr/>
        <a:lstStyle/>
        <a:p>
          <a:endParaRPr lang="tr-TR" sz="2000">
            <a:solidFill>
              <a:schemeClr val="tx1"/>
            </a:solidFill>
          </a:endParaRPr>
        </a:p>
      </dgm:t>
    </dgm:pt>
    <dgm:pt modelId="{5FCA33C2-AD1A-42DD-9BBC-B863E6C50245}" type="sibTrans" cxnId="{9C304F74-E1DB-4488-94E6-A2CDCCE4CD9A}">
      <dgm:prSet/>
      <dgm:spPr/>
      <dgm:t>
        <a:bodyPr/>
        <a:lstStyle/>
        <a:p>
          <a:endParaRPr lang="tr-TR"/>
        </a:p>
      </dgm:t>
    </dgm:pt>
    <dgm:pt modelId="{373AC628-9231-4280-80C4-86722D4595A2}">
      <dgm:prSet phldrT="[Metin]" custT="1"/>
      <dgm:spPr/>
      <dgm:t>
        <a:bodyPr/>
        <a:lstStyle/>
        <a:p>
          <a:r>
            <a:rPr lang="tr-TR" sz="2000" dirty="0">
              <a:solidFill>
                <a:schemeClr val="tx1"/>
              </a:solidFill>
              <a:latin typeface="Times New Roman" panose="02020603050405020304" pitchFamily="18" charset="0"/>
              <a:cs typeface="Times New Roman" panose="02020603050405020304" pitchFamily="18" charset="0"/>
            </a:rPr>
            <a:t>Çalışan çocukların %79,7'si (15-17) yaş grubu</a:t>
          </a:r>
          <a:endParaRPr lang="tr-TR" sz="2000" dirty="0">
            <a:solidFill>
              <a:schemeClr val="tx1"/>
            </a:solidFill>
          </a:endParaRPr>
        </a:p>
      </dgm:t>
    </dgm:pt>
    <dgm:pt modelId="{C17F01E9-A3D7-4EF2-B407-87DFFB2C231A}" type="parTrans" cxnId="{DAF088FB-B91E-4E22-89D4-ECB53158C143}">
      <dgm:prSet/>
      <dgm:spPr/>
      <dgm:t>
        <a:bodyPr/>
        <a:lstStyle/>
        <a:p>
          <a:endParaRPr lang="tr-TR" sz="2000">
            <a:solidFill>
              <a:schemeClr val="tx1"/>
            </a:solidFill>
          </a:endParaRPr>
        </a:p>
      </dgm:t>
    </dgm:pt>
    <dgm:pt modelId="{891DADFC-FF7C-4798-A47C-004051DEFFFE}" type="sibTrans" cxnId="{DAF088FB-B91E-4E22-89D4-ECB53158C143}">
      <dgm:prSet/>
      <dgm:spPr/>
      <dgm:t>
        <a:bodyPr/>
        <a:lstStyle/>
        <a:p>
          <a:endParaRPr lang="tr-TR"/>
        </a:p>
      </dgm:t>
    </dgm:pt>
    <dgm:pt modelId="{A62D2E64-F5EA-42C3-9BB2-781C45054B76}">
      <dgm:prSet phldrT="[Metin]" custT="1"/>
      <dgm:spPr/>
      <dgm:t>
        <a:bodyPr/>
        <a:lstStyle/>
        <a:p>
          <a:r>
            <a:rPr lang="tr-TR" sz="2000" dirty="0">
              <a:latin typeface="Times New Roman" panose="02020603050405020304" pitchFamily="18" charset="0"/>
              <a:cs typeface="Times New Roman" panose="02020603050405020304" pitchFamily="18" charset="0"/>
            </a:rPr>
            <a:t>Çocukların %65,7'si  eğitime devam ediyor.</a:t>
          </a:r>
          <a:endParaRPr lang="tr-TR" sz="2000" dirty="0">
            <a:solidFill>
              <a:schemeClr val="tx1"/>
            </a:solidFill>
          </a:endParaRPr>
        </a:p>
      </dgm:t>
    </dgm:pt>
    <dgm:pt modelId="{D83C83B8-F211-4489-898B-757E85FB2CFB}" type="parTrans" cxnId="{F76E87B2-FC9F-481F-BFBF-B94746470C92}">
      <dgm:prSet/>
      <dgm:spPr/>
      <dgm:t>
        <a:bodyPr/>
        <a:lstStyle/>
        <a:p>
          <a:endParaRPr lang="tr-TR" sz="2000">
            <a:solidFill>
              <a:schemeClr val="tx1"/>
            </a:solidFill>
          </a:endParaRPr>
        </a:p>
      </dgm:t>
    </dgm:pt>
    <dgm:pt modelId="{B3C07EB0-D5E1-4F81-A83B-96C4BA63294F}" type="sibTrans" cxnId="{F76E87B2-FC9F-481F-BFBF-B94746470C92}">
      <dgm:prSet/>
      <dgm:spPr/>
      <dgm:t>
        <a:bodyPr/>
        <a:lstStyle/>
        <a:p>
          <a:endParaRPr lang="tr-TR"/>
        </a:p>
      </dgm:t>
    </dgm:pt>
    <dgm:pt modelId="{AEC08716-32B5-4BDF-8650-AADA500A7653}">
      <dgm:prSet phldrT="[Metin]" custT="1"/>
      <dgm:spPr/>
      <dgm:t>
        <a:bodyPr/>
        <a:lstStyle/>
        <a:p>
          <a:r>
            <a:rPr lang="tr-TR" sz="2000" dirty="0">
              <a:solidFill>
                <a:schemeClr val="tx1"/>
              </a:solidFill>
              <a:latin typeface="Times New Roman" panose="02020603050405020304" pitchFamily="18" charset="0"/>
              <a:cs typeface="Times New Roman" panose="02020603050405020304" pitchFamily="18" charset="0"/>
            </a:rPr>
            <a:t>%30,8 -Tarım, %23,7 - Sanayi %45,5 - Hizmet </a:t>
          </a:r>
          <a:endParaRPr lang="tr-TR" sz="2000" dirty="0">
            <a:solidFill>
              <a:schemeClr val="tx1"/>
            </a:solidFill>
          </a:endParaRPr>
        </a:p>
      </dgm:t>
    </dgm:pt>
    <dgm:pt modelId="{EF6D331B-A17F-4BBA-B738-AEAA65D6F9F3}" type="parTrans" cxnId="{B6988C5C-7B59-457E-945F-758B89471AA8}">
      <dgm:prSet/>
      <dgm:spPr/>
      <dgm:t>
        <a:bodyPr/>
        <a:lstStyle/>
        <a:p>
          <a:endParaRPr lang="tr-TR" sz="2000">
            <a:solidFill>
              <a:schemeClr val="tx1"/>
            </a:solidFill>
          </a:endParaRPr>
        </a:p>
      </dgm:t>
    </dgm:pt>
    <dgm:pt modelId="{6BC0B67B-BACF-4420-B65C-B8ECEE48D0BC}" type="sibTrans" cxnId="{B6988C5C-7B59-457E-945F-758B89471AA8}">
      <dgm:prSet/>
      <dgm:spPr/>
      <dgm:t>
        <a:bodyPr/>
        <a:lstStyle/>
        <a:p>
          <a:endParaRPr lang="tr-TR"/>
        </a:p>
      </dgm:t>
    </dgm:pt>
    <dgm:pt modelId="{333FE088-E3D3-45A2-A098-047DD5D52D64}">
      <dgm:prSet phldrT="[Metin]" custT="1"/>
      <dgm:spPr/>
      <dgm:t>
        <a:bodyPr/>
        <a:lstStyle/>
        <a:p>
          <a:r>
            <a:rPr lang="tr-TR" sz="2000" dirty="0">
              <a:solidFill>
                <a:schemeClr val="tx1"/>
              </a:solidFill>
              <a:latin typeface="Times New Roman" panose="02020603050405020304" pitchFamily="18" charset="0"/>
              <a:cs typeface="Times New Roman" panose="02020603050405020304" pitchFamily="18" charset="0"/>
            </a:rPr>
            <a:t>Çalışan çocukların %70,6‘sı erkek, %29,4 kız. </a:t>
          </a:r>
          <a:endParaRPr lang="tr-TR" sz="2000" dirty="0">
            <a:solidFill>
              <a:schemeClr val="tx1"/>
            </a:solidFill>
          </a:endParaRPr>
        </a:p>
      </dgm:t>
    </dgm:pt>
    <dgm:pt modelId="{C8EE0513-A6AE-4B35-AF79-02508F6761F5}" type="parTrans" cxnId="{040930AB-7312-410E-B7DB-FCBF372D6746}">
      <dgm:prSet/>
      <dgm:spPr/>
      <dgm:t>
        <a:bodyPr/>
        <a:lstStyle/>
        <a:p>
          <a:endParaRPr lang="tr-TR" sz="2000">
            <a:solidFill>
              <a:schemeClr val="tx1"/>
            </a:solidFill>
          </a:endParaRPr>
        </a:p>
      </dgm:t>
    </dgm:pt>
    <dgm:pt modelId="{06B3410A-DFF4-4B2F-8761-DD8D872B3C28}" type="sibTrans" cxnId="{040930AB-7312-410E-B7DB-FCBF372D6746}">
      <dgm:prSet/>
      <dgm:spPr/>
      <dgm:t>
        <a:bodyPr/>
        <a:lstStyle/>
        <a:p>
          <a:endParaRPr lang="tr-TR"/>
        </a:p>
      </dgm:t>
    </dgm:pt>
    <dgm:pt modelId="{30C12C31-8C55-4E8B-8AF9-EAF04CC8A179}" type="pres">
      <dgm:prSet presAssocID="{220DCFFE-4492-4302-9554-0A6D05D0BDBE}" presName="composite" presStyleCnt="0">
        <dgm:presLayoutVars>
          <dgm:chMax val="5"/>
          <dgm:dir/>
          <dgm:animLvl val="ctr"/>
          <dgm:resizeHandles val="exact"/>
        </dgm:presLayoutVars>
      </dgm:prSet>
      <dgm:spPr/>
    </dgm:pt>
    <dgm:pt modelId="{81AE6B3B-ADE9-4A33-8FFF-67C27F2AA741}" type="pres">
      <dgm:prSet presAssocID="{220DCFFE-4492-4302-9554-0A6D05D0BDBE}" presName="cycle" presStyleCnt="0"/>
      <dgm:spPr/>
    </dgm:pt>
    <dgm:pt modelId="{937CAFFE-E9D5-4631-A077-8B12EE4B4897}" type="pres">
      <dgm:prSet presAssocID="{220DCFFE-4492-4302-9554-0A6D05D0BDBE}" presName="centerShape" presStyleCnt="0"/>
      <dgm:spPr/>
    </dgm:pt>
    <dgm:pt modelId="{3D8313CA-0A2D-4932-9DF4-9F13678F6BFE}" type="pres">
      <dgm:prSet presAssocID="{220DCFFE-4492-4302-9554-0A6D05D0BDBE}" presName="connSite" presStyleLbl="node1" presStyleIdx="0" presStyleCnt="7"/>
      <dgm:spPr/>
    </dgm:pt>
    <dgm:pt modelId="{C2BC92F4-3083-4BE0-B525-80A13DC82F6B}" type="pres">
      <dgm:prSet presAssocID="{220DCFFE-4492-4302-9554-0A6D05D0BDBE}" presName="visible" presStyleLbl="node1" presStyleIdx="0" presStyleCnt="7" custScaleX="313555" custScaleY="255978" custLinFactX="-9977" custLinFactNeighborX="-100000" custLinFactNeighborY="-2010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D54361CC-3028-4049-8FF4-1794886C7A49}" type="pres">
      <dgm:prSet presAssocID="{0391B422-F153-4430-B2AD-664D45A4E6E3}" presName="Name25" presStyleLbl="parChTrans1D1" presStyleIdx="0" presStyleCnt="6"/>
      <dgm:spPr/>
    </dgm:pt>
    <dgm:pt modelId="{57747DCD-5EF2-492A-936A-B36578EE2E14}" type="pres">
      <dgm:prSet presAssocID="{9F1719CF-E48F-488D-8C2C-AD916E90C769}" presName="node" presStyleCnt="0"/>
      <dgm:spPr/>
    </dgm:pt>
    <dgm:pt modelId="{7C13D6DE-7F98-409E-9E48-15B203BC8B0E}" type="pres">
      <dgm:prSet presAssocID="{9F1719CF-E48F-488D-8C2C-AD916E90C769}" presName="parentNode" presStyleLbl="node1" presStyleIdx="1" presStyleCnt="7" custScaleX="318713" custScaleY="213939" custLinFactNeighborX="71911" custLinFactNeighborY="54034">
        <dgm:presLayoutVars>
          <dgm:chMax val="1"/>
          <dgm:bulletEnabled val="1"/>
        </dgm:presLayoutVars>
      </dgm:prSet>
      <dgm:spPr/>
    </dgm:pt>
    <dgm:pt modelId="{CF1AE5D5-0A59-4CCF-A588-B14D5E0C4DAF}" type="pres">
      <dgm:prSet presAssocID="{9F1719CF-E48F-488D-8C2C-AD916E90C769}" presName="childNode" presStyleLbl="revTx" presStyleIdx="0" presStyleCnt="0">
        <dgm:presLayoutVars>
          <dgm:bulletEnabled val="1"/>
        </dgm:presLayoutVars>
      </dgm:prSet>
      <dgm:spPr/>
    </dgm:pt>
    <dgm:pt modelId="{30D19003-0F57-42F5-A66F-5E132327B86A}" type="pres">
      <dgm:prSet presAssocID="{D8EF1911-5767-4649-8738-F03503DE6C29}" presName="Name25" presStyleLbl="parChTrans1D1" presStyleIdx="1" presStyleCnt="6"/>
      <dgm:spPr/>
    </dgm:pt>
    <dgm:pt modelId="{579990AD-9461-4B7A-A120-6A28DD12FA0E}" type="pres">
      <dgm:prSet presAssocID="{22107BD6-9600-443C-9354-412B907A320F}" presName="node" presStyleCnt="0"/>
      <dgm:spPr/>
    </dgm:pt>
    <dgm:pt modelId="{C042106F-1FE2-40CF-AB3B-9E8CC195D715}" type="pres">
      <dgm:prSet presAssocID="{22107BD6-9600-443C-9354-412B907A320F}" presName="parentNode" presStyleLbl="node1" presStyleIdx="2" presStyleCnt="7" custScaleX="274667" custScaleY="201836" custLinFactX="110552" custLinFactNeighborX="200000" custLinFactNeighborY="-54668">
        <dgm:presLayoutVars>
          <dgm:chMax val="1"/>
          <dgm:bulletEnabled val="1"/>
        </dgm:presLayoutVars>
      </dgm:prSet>
      <dgm:spPr/>
    </dgm:pt>
    <dgm:pt modelId="{555E0703-AFE0-4043-8BD2-9A73BA98AE4C}" type="pres">
      <dgm:prSet presAssocID="{22107BD6-9600-443C-9354-412B907A320F}" presName="childNode" presStyleLbl="revTx" presStyleIdx="0" presStyleCnt="0">
        <dgm:presLayoutVars>
          <dgm:bulletEnabled val="1"/>
        </dgm:presLayoutVars>
      </dgm:prSet>
      <dgm:spPr/>
    </dgm:pt>
    <dgm:pt modelId="{8BABE4CA-066E-4272-8467-4308E6C2A957}" type="pres">
      <dgm:prSet presAssocID="{C17F01E9-A3D7-4EF2-B407-87DFFB2C231A}" presName="Name25" presStyleLbl="parChTrans1D1" presStyleIdx="2" presStyleCnt="6"/>
      <dgm:spPr/>
    </dgm:pt>
    <dgm:pt modelId="{D7D437F8-9E21-4A47-BAEF-806B919CB041}" type="pres">
      <dgm:prSet presAssocID="{373AC628-9231-4280-80C4-86722D4595A2}" presName="node" presStyleCnt="0"/>
      <dgm:spPr/>
    </dgm:pt>
    <dgm:pt modelId="{9DEDB950-99AE-46D5-B0BA-1B1AC2C9B59F}" type="pres">
      <dgm:prSet presAssocID="{373AC628-9231-4280-80C4-86722D4595A2}" presName="parentNode" presStyleLbl="node1" presStyleIdx="3" presStyleCnt="7" custScaleX="245522" custScaleY="205444" custLinFactX="200000" custLinFactNeighborX="222008" custLinFactNeighborY="-10707">
        <dgm:presLayoutVars>
          <dgm:chMax val="1"/>
          <dgm:bulletEnabled val="1"/>
        </dgm:presLayoutVars>
      </dgm:prSet>
      <dgm:spPr/>
    </dgm:pt>
    <dgm:pt modelId="{882AC23C-A66D-4AF8-B42A-6BA1FC0F8EE9}" type="pres">
      <dgm:prSet presAssocID="{373AC628-9231-4280-80C4-86722D4595A2}" presName="childNode" presStyleLbl="revTx" presStyleIdx="0" presStyleCnt="0">
        <dgm:presLayoutVars>
          <dgm:bulletEnabled val="1"/>
        </dgm:presLayoutVars>
      </dgm:prSet>
      <dgm:spPr/>
    </dgm:pt>
    <dgm:pt modelId="{16819224-ECCC-4B20-8493-54DAFD0C1121}" type="pres">
      <dgm:prSet presAssocID="{D83C83B8-F211-4489-898B-757E85FB2CFB}" presName="Name25" presStyleLbl="parChTrans1D1" presStyleIdx="3" presStyleCnt="6"/>
      <dgm:spPr/>
    </dgm:pt>
    <dgm:pt modelId="{66A8E378-6506-45E3-AC81-41414F2009CF}" type="pres">
      <dgm:prSet presAssocID="{A62D2E64-F5EA-42C3-9BB2-781C45054B76}" presName="node" presStyleCnt="0"/>
      <dgm:spPr/>
    </dgm:pt>
    <dgm:pt modelId="{39C1BDE3-7419-4466-AB2E-A9B9445F0C4D}" type="pres">
      <dgm:prSet presAssocID="{A62D2E64-F5EA-42C3-9BB2-781C45054B76}" presName="parentNode" presStyleLbl="node1" presStyleIdx="4" presStyleCnt="7" custScaleX="242736" custScaleY="252119" custLinFactX="200000" custLinFactNeighborX="226784" custLinFactNeighborY="90456">
        <dgm:presLayoutVars>
          <dgm:chMax val="1"/>
          <dgm:bulletEnabled val="1"/>
        </dgm:presLayoutVars>
      </dgm:prSet>
      <dgm:spPr/>
    </dgm:pt>
    <dgm:pt modelId="{2C98433E-E6E7-43EA-B99E-10ADB783C6C6}" type="pres">
      <dgm:prSet presAssocID="{A62D2E64-F5EA-42C3-9BB2-781C45054B76}" presName="childNode" presStyleLbl="revTx" presStyleIdx="0" presStyleCnt="0">
        <dgm:presLayoutVars>
          <dgm:bulletEnabled val="1"/>
        </dgm:presLayoutVars>
      </dgm:prSet>
      <dgm:spPr/>
    </dgm:pt>
    <dgm:pt modelId="{8D15676A-A90B-4BE5-8A86-EE080AC92CF3}" type="pres">
      <dgm:prSet presAssocID="{EF6D331B-A17F-4BBA-B738-AEAA65D6F9F3}" presName="Name25" presStyleLbl="parChTrans1D1" presStyleIdx="4" presStyleCnt="6"/>
      <dgm:spPr/>
    </dgm:pt>
    <dgm:pt modelId="{07545683-BEC4-4F6D-8BBA-7D44A249B39D}" type="pres">
      <dgm:prSet presAssocID="{AEC08716-32B5-4BDF-8650-AADA500A7653}" presName="node" presStyleCnt="0"/>
      <dgm:spPr/>
    </dgm:pt>
    <dgm:pt modelId="{075AE166-E737-4104-A4A5-AB39295DD975}" type="pres">
      <dgm:prSet presAssocID="{AEC08716-32B5-4BDF-8650-AADA500A7653}" presName="parentNode" presStyleLbl="node1" presStyleIdx="5" presStyleCnt="7" custScaleX="342726" custScaleY="241362" custLinFactX="-66611" custLinFactNeighborX="-100000" custLinFactNeighborY="60429">
        <dgm:presLayoutVars>
          <dgm:chMax val="1"/>
          <dgm:bulletEnabled val="1"/>
        </dgm:presLayoutVars>
      </dgm:prSet>
      <dgm:spPr/>
    </dgm:pt>
    <dgm:pt modelId="{5A59D1BE-20B3-4473-AE32-C809F2CE3E7A}" type="pres">
      <dgm:prSet presAssocID="{AEC08716-32B5-4BDF-8650-AADA500A7653}" presName="childNode" presStyleLbl="revTx" presStyleIdx="0" presStyleCnt="0">
        <dgm:presLayoutVars>
          <dgm:bulletEnabled val="1"/>
        </dgm:presLayoutVars>
      </dgm:prSet>
      <dgm:spPr/>
    </dgm:pt>
    <dgm:pt modelId="{1D34478E-8915-4BFF-A269-2FBD5D2123DF}" type="pres">
      <dgm:prSet presAssocID="{C8EE0513-A6AE-4B35-AF79-02508F6761F5}" presName="Name25" presStyleLbl="parChTrans1D1" presStyleIdx="5" presStyleCnt="6"/>
      <dgm:spPr/>
    </dgm:pt>
    <dgm:pt modelId="{6B56C937-DB42-4F8C-A10D-DE21D180D4D2}" type="pres">
      <dgm:prSet presAssocID="{333FE088-E3D3-45A2-A098-047DD5D52D64}" presName="node" presStyleCnt="0"/>
      <dgm:spPr/>
    </dgm:pt>
    <dgm:pt modelId="{B942C6E9-7379-4B64-8801-7AC8573737FF}" type="pres">
      <dgm:prSet presAssocID="{333FE088-E3D3-45A2-A098-047DD5D52D64}" presName="parentNode" presStyleLbl="node1" presStyleIdx="6" presStyleCnt="7" custScaleX="308929" custScaleY="226629" custLinFactX="100000" custLinFactNeighborX="172958" custLinFactNeighborY="-78889">
        <dgm:presLayoutVars>
          <dgm:chMax val="1"/>
          <dgm:bulletEnabled val="1"/>
        </dgm:presLayoutVars>
      </dgm:prSet>
      <dgm:spPr/>
    </dgm:pt>
    <dgm:pt modelId="{141092BC-ACB6-4CA5-8991-AE70A0071319}" type="pres">
      <dgm:prSet presAssocID="{333FE088-E3D3-45A2-A098-047DD5D52D64}" presName="childNode" presStyleLbl="revTx" presStyleIdx="0" presStyleCnt="0">
        <dgm:presLayoutVars>
          <dgm:bulletEnabled val="1"/>
        </dgm:presLayoutVars>
      </dgm:prSet>
      <dgm:spPr/>
    </dgm:pt>
  </dgm:ptLst>
  <dgm:cxnLst>
    <dgm:cxn modelId="{D0CD6514-C866-44F0-BEB8-3258E40927F6}" type="presOf" srcId="{EF6D331B-A17F-4BBA-B738-AEAA65D6F9F3}" destId="{8D15676A-A90B-4BE5-8A86-EE080AC92CF3}" srcOrd="0" destOrd="0" presId="urn:microsoft.com/office/officeart/2005/8/layout/radial2"/>
    <dgm:cxn modelId="{BCC9471C-874A-4A5D-9A7D-CDA421F078E0}" type="presOf" srcId="{C17F01E9-A3D7-4EF2-B407-87DFFB2C231A}" destId="{8BABE4CA-066E-4272-8467-4308E6C2A957}" srcOrd="0" destOrd="0" presId="urn:microsoft.com/office/officeart/2005/8/layout/radial2"/>
    <dgm:cxn modelId="{B6988C5C-7B59-457E-945F-758B89471AA8}" srcId="{220DCFFE-4492-4302-9554-0A6D05D0BDBE}" destId="{AEC08716-32B5-4BDF-8650-AADA500A7653}" srcOrd="4" destOrd="0" parTransId="{EF6D331B-A17F-4BBA-B738-AEAA65D6F9F3}" sibTransId="{6BC0B67B-BACF-4420-B65C-B8ECEE48D0BC}"/>
    <dgm:cxn modelId="{C1332853-F468-4B19-90AE-F74939D36C9A}" type="presOf" srcId="{0391B422-F153-4430-B2AD-664D45A4E6E3}" destId="{D54361CC-3028-4049-8FF4-1794886C7A49}" srcOrd="0" destOrd="0" presId="urn:microsoft.com/office/officeart/2005/8/layout/radial2"/>
    <dgm:cxn modelId="{9C304F74-E1DB-4488-94E6-A2CDCCE4CD9A}" srcId="{220DCFFE-4492-4302-9554-0A6D05D0BDBE}" destId="{22107BD6-9600-443C-9354-412B907A320F}" srcOrd="1" destOrd="0" parTransId="{D8EF1911-5767-4649-8738-F03503DE6C29}" sibTransId="{5FCA33C2-AD1A-42DD-9BBC-B863E6C50245}"/>
    <dgm:cxn modelId="{31F3F97D-0FBB-4B45-82FA-A8A7DB62C3F7}" type="presOf" srcId="{A62D2E64-F5EA-42C3-9BB2-781C45054B76}" destId="{39C1BDE3-7419-4466-AB2E-A9B9445F0C4D}" srcOrd="0" destOrd="0" presId="urn:microsoft.com/office/officeart/2005/8/layout/radial2"/>
    <dgm:cxn modelId="{E72AD180-595D-4F09-A4A1-6CF807EDB344}" type="presOf" srcId="{333FE088-E3D3-45A2-A098-047DD5D52D64}" destId="{B942C6E9-7379-4B64-8801-7AC8573737FF}" srcOrd="0" destOrd="0" presId="urn:microsoft.com/office/officeart/2005/8/layout/radial2"/>
    <dgm:cxn modelId="{897F0C8A-BE04-4585-9C39-F874DAC55D68}" type="presOf" srcId="{9F1719CF-E48F-488D-8C2C-AD916E90C769}" destId="{7C13D6DE-7F98-409E-9E48-15B203BC8B0E}" srcOrd="0" destOrd="0" presId="urn:microsoft.com/office/officeart/2005/8/layout/radial2"/>
    <dgm:cxn modelId="{B8DC079C-7221-4F57-A9FC-932B17E2DFC0}" type="presOf" srcId="{373AC628-9231-4280-80C4-86722D4595A2}" destId="{9DEDB950-99AE-46D5-B0BA-1B1AC2C9B59F}" srcOrd="0" destOrd="0" presId="urn:microsoft.com/office/officeart/2005/8/layout/radial2"/>
    <dgm:cxn modelId="{3E7CBFA4-CD2C-4D4D-8D50-1EAE008DDFAB}" type="presOf" srcId="{C8EE0513-A6AE-4B35-AF79-02508F6761F5}" destId="{1D34478E-8915-4BFF-A269-2FBD5D2123DF}" srcOrd="0" destOrd="0" presId="urn:microsoft.com/office/officeart/2005/8/layout/radial2"/>
    <dgm:cxn modelId="{040930AB-7312-410E-B7DB-FCBF372D6746}" srcId="{220DCFFE-4492-4302-9554-0A6D05D0BDBE}" destId="{333FE088-E3D3-45A2-A098-047DD5D52D64}" srcOrd="5" destOrd="0" parTransId="{C8EE0513-A6AE-4B35-AF79-02508F6761F5}" sibTransId="{06B3410A-DFF4-4B2F-8761-DD8D872B3C28}"/>
    <dgm:cxn modelId="{F76E87B2-FC9F-481F-BFBF-B94746470C92}" srcId="{220DCFFE-4492-4302-9554-0A6D05D0BDBE}" destId="{A62D2E64-F5EA-42C3-9BB2-781C45054B76}" srcOrd="3" destOrd="0" parTransId="{D83C83B8-F211-4489-898B-757E85FB2CFB}" sibTransId="{B3C07EB0-D5E1-4F81-A83B-96C4BA63294F}"/>
    <dgm:cxn modelId="{1BCFADB3-AC77-442E-B3E5-1EA8DD2D17A6}" type="presOf" srcId="{220DCFFE-4492-4302-9554-0A6D05D0BDBE}" destId="{30C12C31-8C55-4E8B-8AF9-EAF04CC8A179}" srcOrd="0" destOrd="0" presId="urn:microsoft.com/office/officeart/2005/8/layout/radial2"/>
    <dgm:cxn modelId="{F9A7D0C6-DC75-4ABB-A0E2-4A30C72DD326}" type="presOf" srcId="{D83C83B8-F211-4489-898B-757E85FB2CFB}" destId="{16819224-ECCC-4B20-8493-54DAFD0C1121}" srcOrd="0" destOrd="0" presId="urn:microsoft.com/office/officeart/2005/8/layout/radial2"/>
    <dgm:cxn modelId="{B3C069C9-32BF-43E2-917A-24BB608A1E61}" type="presOf" srcId="{D8EF1911-5767-4649-8738-F03503DE6C29}" destId="{30D19003-0F57-42F5-A66F-5E132327B86A}" srcOrd="0" destOrd="0" presId="urn:microsoft.com/office/officeart/2005/8/layout/radial2"/>
    <dgm:cxn modelId="{C836CFD8-B5F3-4D0D-BBED-DAE5FEF2CA8F}" srcId="{220DCFFE-4492-4302-9554-0A6D05D0BDBE}" destId="{9F1719CF-E48F-488D-8C2C-AD916E90C769}" srcOrd="0" destOrd="0" parTransId="{0391B422-F153-4430-B2AD-664D45A4E6E3}" sibTransId="{FAAA1835-FF4D-40C7-B3F0-341ABE6B2669}"/>
    <dgm:cxn modelId="{F8A5C9DB-A7D1-41EF-9BAD-C08070DCB677}" type="presOf" srcId="{AEC08716-32B5-4BDF-8650-AADA500A7653}" destId="{075AE166-E737-4104-A4A5-AB39295DD975}" srcOrd="0" destOrd="0" presId="urn:microsoft.com/office/officeart/2005/8/layout/radial2"/>
    <dgm:cxn modelId="{584145E7-252B-46B2-86AF-F0308EEACD1A}" type="presOf" srcId="{22107BD6-9600-443C-9354-412B907A320F}" destId="{C042106F-1FE2-40CF-AB3B-9E8CC195D715}" srcOrd="0" destOrd="0" presId="urn:microsoft.com/office/officeart/2005/8/layout/radial2"/>
    <dgm:cxn modelId="{DAF088FB-B91E-4E22-89D4-ECB53158C143}" srcId="{220DCFFE-4492-4302-9554-0A6D05D0BDBE}" destId="{373AC628-9231-4280-80C4-86722D4595A2}" srcOrd="2" destOrd="0" parTransId="{C17F01E9-A3D7-4EF2-B407-87DFFB2C231A}" sibTransId="{891DADFC-FF7C-4798-A47C-004051DEFFFE}"/>
    <dgm:cxn modelId="{D82275EB-7563-471E-8AAF-AA26200BFCA8}" type="presParOf" srcId="{30C12C31-8C55-4E8B-8AF9-EAF04CC8A179}" destId="{81AE6B3B-ADE9-4A33-8FFF-67C27F2AA741}" srcOrd="0" destOrd="0" presId="urn:microsoft.com/office/officeart/2005/8/layout/radial2"/>
    <dgm:cxn modelId="{3FE7C252-A09D-4035-8079-D59C51492E90}" type="presParOf" srcId="{81AE6B3B-ADE9-4A33-8FFF-67C27F2AA741}" destId="{937CAFFE-E9D5-4631-A077-8B12EE4B4897}" srcOrd="0" destOrd="0" presId="urn:microsoft.com/office/officeart/2005/8/layout/radial2"/>
    <dgm:cxn modelId="{C15F6BD2-2A94-40F7-AC4C-9ADC3C21EAD1}" type="presParOf" srcId="{937CAFFE-E9D5-4631-A077-8B12EE4B4897}" destId="{3D8313CA-0A2D-4932-9DF4-9F13678F6BFE}" srcOrd="0" destOrd="0" presId="urn:microsoft.com/office/officeart/2005/8/layout/radial2"/>
    <dgm:cxn modelId="{F5F4E8F8-951B-429E-AC15-B0D70C6958EA}" type="presParOf" srcId="{937CAFFE-E9D5-4631-A077-8B12EE4B4897}" destId="{C2BC92F4-3083-4BE0-B525-80A13DC82F6B}" srcOrd="1" destOrd="0" presId="urn:microsoft.com/office/officeart/2005/8/layout/radial2"/>
    <dgm:cxn modelId="{59271E43-7E38-49C2-A6CD-B12FA073B4A6}" type="presParOf" srcId="{81AE6B3B-ADE9-4A33-8FFF-67C27F2AA741}" destId="{D54361CC-3028-4049-8FF4-1794886C7A49}" srcOrd="1" destOrd="0" presId="urn:microsoft.com/office/officeart/2005/8/layout/radial2"/>
    <dgm:cxn modelId="{8F379D88-9B7D-44FF-9D1E-69469748BD4F}" type="presParOf" srcId="{81AE6B3B-ADE9-4A33-8FFF-67C27F2AA741}" destId="{57747DCD-5EF2-492A-936A-B36578EE2E14}" srcOrd="2" destOrd="0" presId="urn:microsoft.com/office/officeart/2005/8/layout/radial2"/>
    <dgm:cxn modelId="{9D3CCF98-D66C-45E1-A4AF-6D30F037CB0F}" type="presParOf" srcId="{57747DCD-5EF2-492A-936A-B36578EE2E14}" destId="{7C13D6DE-7F98-409E-9E48-15B203BC8B0E}" srcOrd="0" destOrd="0" presId="urn:microsoft.com/office/officeart/2005/8/layout/radial2"/>
    <dgm:cxn modelId="{64F39424-28E4-4E51-B8B6-58BCFB15571C}" type="presParOf" srcId="{57747DCD-5EF2-492A-936A-B36578EE2E14}" destId="{CF1AE5D5-0A59-4CCF-A588-B14D5E0C4DAF}" srcOrd="1" destOrd="0" presId="urn:microsoft.com/office/officeart/2005/8/layout/radial2"/>
    <dgm:cxn modelId="{2EA692FF-A45C-4A58-8956-49AB16435E95}" type="presParOf" srcId="{81AE6B3B-ADE9-4A33-8FFF-67C27F2AA741}" destId="{30D19003-0F57-42F5-A66F-5E132327B86A}" srcOrd="3" destOrd="0" presId="urn:microsoft.com/office/officeart/2005/8/layout/radial2"/>
    <dgm:cxn modelId="{F6BD2794-3E78-44EA-8049-8F4DFB6ADB07}" type="presParOf" srcId="{81AE6B3B-ADE9-4A33-8FFF-67C27F2AA741}" destId="{579990AD-9461-4B7A-A120-6A28DD12FA0E}" srcOrd="4" destOrd="0" presId="urn:microsoft.com/office/officeart/2005/8/layout/radial2"/>
    <dgm:cxn modelId="{9046A45C-C9F7-4A4E-9519-F5416986DDA5}" type="presParOf" srcId="{579990AD-9461-4B7A-A120-6A28DD12FA0E}" destId="{C042106F-1FE2-40CF-AB3B-9E8CC195D715}" srcOrd="0" destOrd="0" presId="urn:microsoft.com/office/officeart/2005/8/layout/radial2"/>
    <dgm:cxn modelId="{D31BF7B3-B929-4500-880D-7FF755D7CDAB}" type="presParOf" srcId="{579990AD-9461-4B7A-A120-6A28DD12FA0E}" destId="{555E0703-AFE0-4043-8BD2-9A73BA98AE4C}" srcOrd="1" destOrd="0" presId="urn:microsoft.com/office/officeart/2005/8/layout/radial2"/>
    <dgm:cxn modelId="{0882A206-5A22-4CAC-A75B-05EF0E6A121B}" type="presParOf" srcId="{81AE6B3B-ADE9-4A33-8FFF-67C27F2AA741}" destId="{8BABE4CA-066E-4272-8467-4308E6C2A957}" srcOrd="5" destOrd="0" presId="urn:microsoft.com/office/officeart/2005/8/layout/radial2"/>
    <dgm:cxn modelId="{C5E9BBFB-5AE7-49EE-9821-F77D9C355737}" type="presParOf" srcId="{81AE6B3B-ADE9-4A33-8FFF-67C27F2AA741}" destId="{D7D437F8-9E21-4A47-BAEF-806B919CB041}" srcOrd="6" destOrd="0" presId="urn:microsoft.com/office/officeart/2005/8/layout/radial2"/>
    <dgm:cxn modelId="{DDEF622F-2E10-47F7-B9C6-3965CF657D83}" type="presParOf" srcId="{D7D437F8-9E21-4A47-BAEF-806B919CB041}" destId="{9DEDB950-99AE-46D5-B0BA-1B1AC2C9B59F}" srcOrd="0" destOrd="0" presId="urn:microsoft.com/office/officeart/2005/8/layout/radial2"/>
    <dgm:cxn modelId="{B2813528-A3CD-4AC4-B2AF-411273E7C4FD}" type="presParOf" srcId="{D7D437F8-9E21-4A47-BAEF-806B919CB041}" destId="{882AC23C-A66D-4AF8-B42A-6BA1FC0F8EE9}" srcOrd="1" destOrd="0" presId="urn:microsoft.com/office/officeart/2005/8/layout/radial2"/>
    <dgm:cxn modelId="{3AE074DA-D985-4D71-8184-36E478C329E2}" type="presParOf" srcId="{81AE6B3B-ADE9-4A33-8FFF-67C27F2AA741}" destId="{16819224-ECCC-4B20-8493-54DAFD0C1121}" srcOrd="7" destOrd="0" presId="urn:microsoft.com/office/officeart/2005/8/layout/radial2"/>
    <dgm:cxn modelId="{C1104344-CACD-487C-B86F-C600DF85AD51}" type="presParOf" srcId="{81AE6B3B-ADE9-4A33-8FFF-67C27F2AA741}" destId="{66A8E378-6506-45E3-AC81-41414F2009CF}" srcOrd="8" destOrd="0" presId="urn:microsoft.com/office/officeart/2005/8/layout/radial2"/>
    <dgm:cxn modelId="{454A7AC4-D180-4F7D-BE28-9FF411ABEAC6}" type="presParOf" srcId="{66A8E378-6506-45E3-AC81-41414F2009CF}" destId="{39C1BDE3-7419-4466-AB2E-A9B9445F0C4D}" srcOrd="0" destOrd="0" presId="urn:microsoft.com/office/officeart/2005/8/layout/radial2"/>
    <dgm:cxn modelId="{7F8B0A43-6BF2-4DA4-BFB3-A9288CB1CA19}" type="presParOf" srcId="{66A8E378-6506-45E3-AC81-41414F2009CF}" destId="{2C98433E-E6E7-43EA-B99E-10ADB783C6C6}" srcOrd="1" destOrd="0" presId="urn:microsoft.com/office/officeart/2005/8/layout/radial2"/>
    <dgm:cxn modelId="{B860AF8B-3865-457C-AF0B-8E81F1C10BB7}" type="presParOf" srcId="{81AE6B3B-ADE9-4A33-8FFF-67C27F2AA741}" destId="{8D15676A-A90B-4BE5-8A86-EE080AC92CF3}" srcOrd="9" destOrd="0" presId="urn:microsoft.com/office/officeart/2005/8/layout/radial2"/>
    <dgm:cxn modelId="{0ED97A04-D9A3-4870-A273-62B6F9F0E68D}" type="presParOf" srcId="{81AE6B3B-ADE9-4A33-8FFF-67C27F2AA741}" destId="{07545683-BEC4-4F6D-8BBA-7D44A249B39D}" srcOrd="10" destOrd="0" presId="urn:microsoft.com/office/officeart/2005/8/layout/radial2"/>
    <dgm:cxn modelId="{693E90DB-9167-40A7-A66F-4DD8272E1834}" type="presParOf" srcId="{07545683-BEC4-4F6D-8BBA-7D44A249B39D}" destId="{075AE166-E737-4104-A4A5-AB39295DD975}" srcOrd="0" destOrd="0" presId="urn:microsoft.com/office/officeart/2005/8/layout/radial2"/>
    <dgm:cxn modelId="{065C59CD-07BC-4891-B48A-1F02B7AB544A}" type="presParOf" srcId="{07545683-BEC4-4F6D-8BBA-7D44A249B39D}" destId="{5A59D1BE-20B3-4473-AE32-C809F2CE3E7A}" srcOrd="1" destOrd="0" presId="urn:microsoft.com/office/officeart/2005/8/layout/radial2"/>
    <dgm:cxn modelId="{D1F6A241-7FFB-4AAE-8162-AE35CB76495A}" type="presParOf" srcId="{81AE6B3B-ADE9-4A33-8FFF-67C27F2AA741}" destId="{1D34478E-8915-4BFF-A269-2FBD5D2123DF}" srcOrd="11" destOrd="0" presId="urn:microsoft.com/office/officeart/2005/8/layout/radial2"/>
    <dgm:cxn modelId="{C6389B0E-2E1E-40C1-A56E-8973700FB0E5}" type="presParOf" srcId="{81AE6B3B-ADE9-4A33-8FFF-67C27F2AA741}" destId="{6B56C937-DB42-4F8C-A10D-DE21D180D4D2}" srcOrd="12" destOrd="0" presId="urn:microsoft.com/office/officeart/2005/8/layout/radial2"/>
    <dgm:cxn modelId="{91C49181-2C7C-4022-A972-F254F7AFE3BB}" type="presParOf" srcId="{6B56C937-DB42-4F8C-A10D-DE21D180D4D2}" destId="{B942C6E9-7379-4B64-8801-7AC8573737FF}" srcOrd="0" destOrd="0" presId="urn:microsoft.com/office/officeart/2005/8/layout/radial2"/>
    <dgm:cxn modelId="{A08B8B2E-179E-4693-9640-DB0B9BC5F14B}" type="presParOf" srcId="{6B56C937-DB42-4F8C-A10D-DE21D180D4D2}" destId="{141092BC-ACB6-4CA5-8991-AE70A007131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DEEEF7-E2BF-4254-BEBF-6D9214045B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EC5B8B44-B176-4EC8-9A53-BB16198C58D6}">
      <dgm:prSet phldrT="[Metin]"/>
      <dgm:spPr/>
      <dgm:t>
        <a:bodyPr/>
        <a:lstStyle/>
        <a:p>
          <a:r>
            <a:rPr lang="tr-TR" b="1" dirty="0">
              <a:solidFill>
                <a:schemeClr val="tx1"/>
              </a:solidFill>
            </a:rPr>
            <a:t>Çocuk İşçilerin Çalıştırılabilecekleri Hafif İşler</a:t>
          </a:r>
        </a:p>
        <a:p>
          <a:r>
            <a:rPr lang="tr-TR" b="1" dirty="0">
              <a:solidFill>
                <a:schemeClr val="tx1"/>
              </a:solidFill>
            </a:rPr>
            <a:t>EK-1</a:t>
          </a:r>
        </a:p>
      </dgm:t>
    </dgm:pt>
    <dgm:pt modelId="{DD1E16C5-B02A-445D-B885-BC31E6A1F3F0}" type="parTrans" cxnId="{61787344-44F9-4CA2-B1C3-520AC8F42363}">
      <dgm:prSet/>
      <dgm:spPr/>
      <dgm:t>
        <a:bodyPr/>
        <a:lstStyle/>
        <a:p>
          <a:endParaRPr lang="tr-TR"/>
        </a:p>
      </dgm:t>
    </dgm:pt>
    <dgm:pt modelId="{F11F5F00-443E-4106-ACD5-E0E41897E960}" type="sibTrans" cxnId="{61787344-44F9-4CA2-B1C3-520AC8F42363}">
      <dgm:prSet/>
      <dgm:spPr/>
      <dgm:t>
        <a:bodyPr/>
        <a:lstStyle/>
        <a:p>
          <a:endParaRPr lang="tr-TR"/>
        </a:p>
      </dgm:t>
    </dgm:pt>
    <dgm:pt modelId="{60EFB3FD-028F-47F4-A10C-AB451948954E}">
      <dgm:prSet phldrT="[Metin]"/>
      <dgm:spPr/>
      <dgm:t>
        <a:bodyPr/>
        <a:lstStyle/>
        <a:p>
          <a:r>
            <a:rPr lang="tr-TR" b="0" i="0" dirty="0"/>
            <a:t>Büro hizmetlerine yardımcı işler</a:t>
          </a:r>
          <a:endParaRPr lang="tr-TR" dirty="0"/>
        </a:p>
      </dgm:t>
    </dgm:pt>
    <dgm:pt modelId="{D516644D-64EA-463F-9E71-2276E99BC6A2}" type="parTrans" cxnId="{C1673919-5BB8-499A-A213-62FCE6AE6D06}">
      <dgm:prSet/>
      <dgm:spPr/>
      <dgm:t>
        <a:bodyPr/>
        <a:lstStyle/>
        <a:p>
          <a:endParaRPr lang="tr-TR"/>
        </a:p>
      </dgm:t>
    </dgm:pt>
    <dgm:pt modelId="{204DF17E-5DBD-423A-B568-863060C38424}" type="sibTrans" cxnId="{C1673919-5BB8-499A-A213-62FCE6AE6D06}">
      <dgm:prSet/>
      <dgm:spPr/>
      <dgm:t>
        <a:bodyPr/>
        <a:lstStyle/>
        <a:p>
          <a:endParaRPr lang="tr-TR"/>
        </a:p>
      </dgm:t>
    </dgm:pt>
    <dgm:pt modelId="{DA9D76B5-F945-4500-B45E-4F4A840F1BEA}">
      <dgm:prSet phldrT="[Metin]"/>
      <dgm:spPr/>
      <dgm:t>
        <a:bodyPr/>
        <a:lstStyle/>
        <a:p>
          <a:r>
            <a:rPr lang="tr-TR" b="0" i="0" dirty="0"/>
            <a:t>Çiçek satışı, düzenlenmesi işleri.</a:t>
          </a:r>
          <a:endParaRPr lang="tr-TR" dirty="0"/>
        </a:p>
      </dgm:t>
    </dgm:pt>
    <dgm:pt modelId="{2461680D-06A2-4469-914F-D17C5AF174C3}" type="parTrans" cxnId="{D5104104-E3F7-4214-AEAE-7CFD45695395}">
      <dgm:prSet/>
      <dgm:spPr/>
      <dgm:t>
        <a:bodyPr/>
        <a:lstStyle/>
        <a:p>
          <a:endParaRPr lang="tr-TR"/>
        </a:p>
      </dgm:t>
    </dgm:pt>
    <dgm:pt modelId="{BB321EDC-83EF-4AA3-A954-27C57345A022}" type="sibTrans" cxnId="{D5104104-E3F7-4214-AEAE-7CFD45695395}">
      <dgm:prSet/>
      <dgm:spPr/>
      <dgm:t>
        <a:bodyPr/>
        <a:lstStyle/>
        <a:p>
          <a:endParaRPr lang="tr-TR"/>
        </a:p>
      </dgm:t>
    </dgm:pt>
    <dgm:pt modelId="{A3B10E7C-9E20-4232-B775-23DC9647DFCD}">
      <dgm:prSet phldrT="[Metin]"/>
      <dgm:spPr/>
      <dgm:t>
        <a:bodyPr/>
        <a:lstStyle/>
        <a:p>
          <a:r>
            <a:rPr lang="tr-TR" b="1" dirty="0">
              <a:solidFill>
                <a:schemeClr val="tx1"/>
              </a:solidFill>
            </a:rPr>
            <a:t>Genç İşçilerin Çalıştırılabilecekleri İşler </a:t>
          </a:r>
        </a:p>
        <a:p>
          <a:r>
            <a:rPr lang="tr-TR" b="1" dirty="0">
              <a:solidFill>
                <a:schemeClr val="tx1"/>
              </a:solidFill>
            </a:rPr>
            <a:t>EK-2</a:t>
          </a:r>
        </a:p>
      </dgm:t>
    </dgm:pt>
    <dgm:pt modelId="{6DB9E57B-1937-41C2-818E-BF3AF9726B55}" type="parTrans" cxnId="{1CFD6706-4448-47B1-A264-035CF7210B4B}">
      <dgm:prSet/>
      <dgm:spPr/>
      <dgm:t>
        <a:bodyPr/>
        <a:lstStyle/>
        <a:p>
          <a:endParaRPr lang="tr-TR"/>
        </a:p>
      </dgm:t>
    </dgm:pt>
    <dgm:pt modelId="{DD2F9F08-0B0E-42AC-917A-AC5568C42135}" type="sibTrans" cxnId="{1CFD6706-4448-47B1-A264-035CF7210B4B}">
      <dgm:prSet/>
      <dgm:spPr/>
      <dgm:t>
        <a:bodyPr/>
        <a:lstStyle/>
        <a:p>
          <a:endParaRPr lang="tr-TR"/>
        </a:p>
      </dgm:t>
    </dgm:pt>
    <dgm:pt modelId="{B82C0E13-8033-4D4C-8473-7167EDAAB0B7}">
      <dgm:prSet phldrT="[Metin]"/>
      <dgm:spPr/>
      <dgm:t>
        <a:bodyPr/>
        <a:lstStyle/>
        <a:p>
          <a:r>
            <a:rPr lang="tr-TR" b="0" i="0" dirty="0"/>
            <a:t>Meyve ve sebze </a:t>
          </a:r>
          <a:r>
            <a:rPr lang="tr-TR" b="0" i="0" dirty="0" err="1"/>
            <a:t>kurutmacılığı</a:t>
          </a:r>
          <a:r>
            <a:rPr lang="tr-TR" b="0" i="0" dirty="0"/>
            <a:t> ve işlenmesi işleri</a:t>
          </a:r>
          <a:endParaRPr lang="tr-TR" dirty="0"/>
        </a:p>
      </dgm:t>
    </dgm:pt>
    <dgm:pt modelId="{FCCDFC93-6005-4C63-8C34-8147199B5BEE}" type="parTrans" cxnId="{EDB5FB53-E22E-4EBE-AAE3-38B7561C4668}">
      <dgm:prSet/>
      <dgm:spPr/>
      <dgm:t>
        <a:bodyPr/>
        <a:lstStyle/>
        <a:p>
          <a:endParaRPr lang="tr-TR"/>
        </a:p>
      </dgm:t>
    </dgm:pt>
    <dgm:pt modelId="{B07A6600-8762-4206-BEDC-3147C89AAF28}" type="sibTrans" cxnId="{EDB5FB53-E22E-4EBE-AAE3-38B7561C4668}">
      <dgm:prSet/>
      <dgm:spPr/>
      <dgm:t>
        <a:bodyPr/>
        <a:lstStyle/>
        <a:p>
          <a:endParaRPr lang="tr-TR"/>
        </a:p>
      </dgm:t>
    </dgm:pt>
    <dgm:pt modelId="{6D003B6A-6D82-4665-808D-D03913EC7BA8}">
      <dgm:prSet phldrT="[Metin]"/>
      <dgm:spPr/>
      <dgm:t>
        <a:bodyPr/>
        <a:lstStyle/>
        <a:p>
          <a:r>
            <a:rPr lang="tr-TR" b="0" i="0" dirty="0"/>
            <a:t>Küçükbaş hayvan besiciliğinde yardımcı işler</a:t>
          </a:r>
          <a:endParaRPr lang="tr-TR" dirty="0"/>
        </a:p>
      </dgm:t>
    </dgm:pt>
    <dgm:pt modelId="{6EFAEA37-55D0-45C5-8599-2D594261534A}" type="parTrans" cxnId="{5E83C7AA-B8A4-4C90-B68B-DA31C319AB96}">
      <dgm:prSet/>
      <dgm:spPr/>
      <dgm:t>
        <a:bodyPr/>
        <a:lstStyle/>
        <a:p>
          <a:endParaRPr lang="tr-TR"/>
        </a:p>
      </dgm:t>
    </dgm:pt>
    <dgm:pt modelId="{4BCF1264-0270-46CF-B3E8-73BBE51A8FFC}" type="sibTrans" cxnId="{5E83C7AA-B8A4-4C90-B68B-DA31C319AB96}">
      <dgm:prSet/>
      <dgm:spPr/>
      <dgm:t>
        <a:bodyPr/>
        <a:lstStyle/>
        <a:p>
          <a:endParaRPr lang="tr-TR"/>
        </a:p>
      </dgm:t>
    </dgm:pt>
    <dgm:pt modelId="{8843661B-95A2-4122-97B3-8B9FCB5505E3}">
      <dgm:prSet phldrT="[Metin]"/>
      <dgm:spPr/>
      <dgm:t>
        <a:bodyPr/>
        <a:lstStyle/>
        <a:p>
          <a:r>
            <a:rPr lang="tr-TR" b="1" dirty="0">
              <a:solidFill>
                <a:schemeClr val="tx1"/>
              </a:solidFill>
            </a:rPr>
            <a:t>16 Yaşını Doldurmuş 18 Yaşını Bitirmemiş Genç İşçilerin Çalıştırılabilecekleri İşler EK-3</a:t>
          </a:r>
        </a:p>
      </dgm:t>
    </dgm:pt>
    <dgm:pt modelId="{188919AB-FE84-4C83-AF82-4C1AFC3CEE65}" type="parTrans" cxnId="{AA350D34-FBF1-4C9D-9238-26D5A1CBCB9D}">
      <dgm:prSet/>
      <dgm:spPr/>
      <dgm:t>
        <a:bodyPr/>
        <a:lstStyle/>
        <a:p>
          <a:endParaRPr lang="tr-TR"/>
        </a:p>
      </dgm:t>
    </dgm:pt>
    <dgm:pt modelId="{7073B2CF-28FB-4B26-810C-EEF4A77447AB}" type="sibTrans" cxnId="{AA350D34-FBF1-4C9D-9238-26D5A1CBCB9D}">
      <dgm:prSet/>
      <dgm:spPr/>
      <dgm:t>
        <a:bodyPr/>
        <a:lstStyle/>
        <a:p>
          <a:endParaRPr lang="tr-TR"/>
        </a:p>
      </dgm:t>
    </dgm:pt>
    <dgm:pt modelId="{E3EDCD88-D4E4-4A91-A593-C407AEED9C47}">
      <dgm:prSet phldrT="[Metin]"/>
      <dgm:spPr/>
      <dgm:t>
        <a:bodyPr/>
        <a:lstStyle/>
        <a:p>
          <a:r>
            <a:rPr lang="tr-TR" b="0" i="0" dirty="0"/>
            <a:t>Kağıt ve odun hamuru üretimi işleri</a:t>
          </a:r>
          <a:endParaRPr lang="tr-TR" dirty="0"/>
        </a:p>
      </dgm:t>
    </dgm:pt>
    <dgm:pt modelId="{5F51CF8C-E77F-4CC5-A5DE-4983DB05D9B5}" type="parTrans" cxnId="{DE484ECD-4066-4205-AA6C-3E95574CBB60}">
      <dgm:prSet/>
      <dgm:spPr/>
      <dgm:t>
        <a:bodyPr/>
        <a:lstStyle/>
        <a:p>
          <a:endParaRPr lang="tr-TR"/>
        </a:p>
      </dgm:t>
    </dgm:pt>
    <dgm:pt modelId="{24569B8D-495C-4BAE-94AC-C637D5E50138}" type="sibTrans" cxnId="{DE484ECD-4066-4205-AA6C-3E95574CBB60}">
      <dgm:prSet/>
      <dgm:spPr/>
      <dgm:t>
        <a:bodyPr/>
        <a:lstStyle/>
        <a:p>
          <a:endParaRPr lang="tr-TR"/>
        </a:p>
      </dgm:t>
    </dgm:pt>
    <dgm:pt modelId="{997849EE-05CA-4C9F-A29C-45C650E8144F}">
      <dgm:prSet phldrT="[Metin]"/>
      <dgm:spPr/>
      <dgm:t>
        <a:bodyPr/>
        <a:lstStyle/>
        <a:p>
          <a:r>
            <a:rPr lang="tr-TR" b="0" i="0" dirty="0"/>
            <a:t>Mensucattan hazır eşya imali işleri </a:t>
          </a:r>
          <a:endParaRPr lang="tr-TR" dirty="0"/>
        </a:p>
      </dgm:t>
    </dgm:pt>
    <dgm:pt modelId="{8E393474-A1B3-45F6-8756-415B1D4E15E8}" type="parTrans" cxnId="{CEA85CD0-6E7F-4712-9535-846CA4C6F17E}">
      <dgm:prSet/>
      <dgm:spPr/>
      <dgm:t>
        <a:bodyPr/>
        <a:lstStyle/>
        <a:p>
          <a:endParaRPr lang="tr-TR"/>
        </a:p>
      </dgm:t>
    </dgm:pt>
    <dgm:pt modelId="{5CA05FEB-72B6-4C21-B6A7-684B19221425}" type="sibTrans" cxnId="{CEA85CD0-6E7F-4712-9535-846CA4C6F17E}">
      <dgm:prSet/>
      <dgm:spPr/>
      <dgm:t>
        <a:bodyPr/>
        <a:lstStyle/>
        <a:p>
          <a:endParaRPr lang="tr-TR"/>
        </a:p>
      </dgm:t>
    </dgm:pt>
    <dgm:pt modelId="{C288C894-5F9D-4E2B-9321-8D00C0EBD67D}">
      <dgm:prSet phldrT="[Metin]"/>
      <dgm:spPr/>
      <dgm:t>
        <a:bodyPr/>
        <a:lstStyle/>
        <a:p>
          <a:r>
            <a:rPr lang="tr-TR" b="0" i="0" dirty="0"/>
            <a:t>Esnaf ve sanatkarların yanında satış işleri</a:t>
          </a:r>
          <a:endParaRPr lang="tr-TR" dirty="0"/>
        </a:p>
      </dgm:t>
    </dgm:pt>
    <dgm:pt modelId="{EA5120AE-3E3F-4DFA-8604-6893409ECAF7}" type="parTrans" cxnId="{6360AEF5-8831-4CBA-A061-A4B2C3FAAFFA}">
      <dgm:prSet/>
      <dgm:spPr/>
      <dgm:t>
        <a:bodyPr/>
        <a:lstStyle/>
        <a:p>
          <a:endParaRPr lang="tr-TR"/>
        </a:p>
      </dgm:t>
    </dgm:pt>
    <dgm:pt modelId="{00AC60C8-22AC-4627-9978-EDB90C1A4104}" type="sibTrans" cxnId="{6360AEF5-8831-4CBA-A061-A4B2C3FAAFFA}">
      <dgm:prSet/>
      <dgm:spPr/>
      <dgm:t>
        <a:bodyPr/>
        <a:lstStyle/>
        <a:p>
          <a:endParaRPr lang="tr-TR"/>
        </a:p>
      </dgm:t>
    </dgm:pt>
    <dgm:pt modelId="{EE054291-110B-44EA-BEFE-73A8AF0D8F93}">
      <dgm:prSet phldrT="[Metin]"/>
      <dgm:spPr/>
      <dgm:t>
        <a:bodyPr/>
        <a:lstStyle/>
        <a:p>
          <a:r>
            <a:rPr lang="tr-TR" b="0" i="0" dirty="0"/>
            <a:t>Diğer giyim eşyası, baston ve şemsiye imalatı işleri</a:t>
          </a:r>
          <a:endParaRPr lang="tr-TR" dirty="0"/>
        </a:p>
      </dgm:t>
    </dgm:pt>
    <dgm:pt modelId="{ABAB66F2-DC5E-4A24-9FD4-E1A686983959}" type="parTrans" cxnId="{B46657C3-1724-4429-ACAA-2A8DB833C7C2}">
      <dgm:prSet/>
      <dgm:spPr/>
      <dgm:t>
        <a:bodyPr/>
        <a:lstStyle/>
        <a:p>
          <a:endParaRPr lang="tr-TR"/>
        </a:p>
      </dgm:t>
    </dgm:pt>
    <dgm:pt modelId="{5F15E477-2B93-45F4-B3DD-34C3C5142D08}" type="sibTrans" cxnId="{B46657C3-1724-4429-ACAA-2A8DB833C7C2}">
      <dgm:prSet/>
      <dgm:spPr/>
      <dgm:t>
        <a:bodyPr/>
        <a:lstStyle/>
        <a:p>
          <a:endParaRPr lang="tr-TR"/>
        </a:p>
      </dgm:t>
    </dgm:pt>
    <dgm:pt modelId="{44202FB8-A5B8-4819-8FA5-73F6BD9A1D86}">
      <dgm:prSet phldrT="[Metin]"/>
      <dgm:spPr/>
      <dgm:t>
        <a:bodyPr/>
        <a:lstStyle/>
        <a:p>
          <a:r>
            <a:rPr lang="tr-TR" b="0" i="0" dirty="0"/>
            <a:t>Toprağın pişirilmesi suretiyle imal olunan kiremit, tuğla, ateş tuğlası işleri ile boru, pota, künk ve benzeri inşaat ve mimari malzeme işleri.</a:t>
          </a:r>
          <a:endParaRPr lang="tr-TR" dirty="0"/>
        </a:p>
      </dgm:t>
    </dgm:pt>
    <dgm:pt modelId="{BADE4364-E316-45A9-BCCD-3FB4773E852B}" type="parTrans" cxnId="{A22AF498-8D67-4D8D-B634-DA0CD30EA4B8}">
      <dgm:prSet/>
      <dgm:spPr/>
      <dgm:t>
        <a:bodyPr/>
        <a:lstStyle/>
        <a:p>
          <a:endParaRPr lang="tr-TR"/>
        </a:p>
      </dgm:t>
    </dgm:pt>
    <dgm:pt modelId="{FAB225C6-BC86-4B9F-9D69-97654F39A221}" type="sibTrans" cxnId="{A22AF498-8D67-4D8D-B634-DA0CD30EA4B8}">
      <dgm:prSet/>
      <dgm:spPr/>
      <dgm:t>
        <a:bodyPr/>
        <a:lstStyle/>
        <a:p>
          <a:endParaRPr lang="tr-TR"/>
        </a:p>
      </dgm:t>
    </dgm:pt>
    <dgm:pt modelId="{7C009093-BBCF-47BB-B902-3F97E1948CE0}" type="pres">
      <dgm:prSet presAssocID="{1FDEEEF7-E2BF-4254-BEBF-6D9214045B16}" presName="Name0" presStyleCnt="0">
        <dgm:presLayoutVars>
          <dgm:dir/>
          <dgm:animLvl val="lvl"/>
          <dgm:resizeHandles val="exact"/>
        </dgm:presLayoutVars>
      </dgm:prSet>
      <dgm:spPr/>
    </dgm:pt>
    <dgm:pt modelId="{86CB3D5A-310D-493A-B2E4-2E01E82295EB}" type="pres">
      <dgm:prSet presAssocID="{EC5B8B44-B176-4EC8-9A53-BB16198C58D6}" presName="composite" presStyleCnt="0"/>
      <dgm:spPr/>
    </dgm:pt>
    <dgm:pt modelId="{243B0C42-CA65-4031-BC71-C8574BF9B750}" type="pres">
      <dgm:prSet presAssocID="{EC5B8B44-B176-4EC8-9A53-BB16198C58D6}" presName="parTx" presStyleLbl="alignNode1" presStyleIdx="0" presStyleCnt="3">
        <dgm:presLayoutVars>
          <dgm:chMax val="0"/>
          <dgm:chPref val="0"/>
          <dgm:bulletEnabled val="1"/>
        </dgm:presLayoutVars>
      </dgm:prSet>
      <dgm:spPr/>
    </dgm:pt>
    <dgm:pt modelId="{210968F4-2535-43DA-A29C-F82DD19EBF56}" type="pres">
      <dgm:prSet presAssocID="{EC5B8B44-B176-4EC8-9A53-BB16198C58D6}" presName="desTx" presStyleLbl="alignAccFollowNode1" presStyleIdx="0" presStyleCnt="3">
        <dgm:presLayoutVars>
          <dgm:bulletEnabled val="1"/>
        </dgm:presLayoutVars>
      </dgm:prSet>
      <dgm:spPr/>
    </dgm:pt>
    <dgm:pt modelId="{82A00C2A-934F-4A0E-A5A5-59014466C888}" type="pres">
      <dgm:prSet presAssocID="{F11F5F00-443E-4106-ACD5-E0E41897E960}" presName="space" presStyleCnt="0"/>
      <dgm:spPr/>
    </dgm:pt>
    <dgm:pt modelId="{5012C728-BEF5-444E-9D19-9A146CCB18BC}" type="pres">
      <dgm:prSet presAssocID="{A3B10E7C-9E20-4232-B775-23DC9647DFCD}" presName="composite" presStyleCnt="0"/>
      <dgm:spPr/>
    </dgm:pt>
    <dgm:pt modelId="{03958093-6671-4A2D-95B7-CB218C93E358}" type="pres">
      <dgm:prSet presAssocID="{A3B10E7C-9E20-4232-B775-23DC9647DFCD}" presName="parTx" presStyleLbl="alignNode1" presStyleIdx="1" presStyleCnt="3">
        <dgm:presLayoutVars>
          <dgm:chMax val="0"/>
          <dgm:chPref val="0"/>
          <dgm:bulletEnabled val="1"/>
        </dgm:presLayoutVars>
      </dgm:prSet>
      <dgm:spPr/>
    </dgm:pt>
    <dgm:pt modelId="{F6165BAE-0204-4ADD-8936-802B097D2A6F}" type="pres">
      <dgm:prSet presAssocID="{A3B10E7C-9E20-4232-B775-23DC9647DFCD}" presName="desTx" presStyleLbl="alignAccFollowNode1" presStyleIdx="1" presStyleCnt="3" custLinFactNeighborY="14075">
        <dgm:presLayoutVars>
          <dgm:bulletEnabled val="1"/>
        </dgm:presLayoutVars>
      </dgm:prSet>
      <dgm:spPr/>
    </dgm:pt>
    <dgm:pt modelId="{23DD34B7-F351-4B80-B05F-3D51F20C63B1}" type="pres">
      <dgm:prSet presAssocID="{DD2F9F08-0B0E-42AC-917A-AC5568C42135}" presName="space" presStyleCnt="0"/>
      <dgm:spPr/>
    </dgm:pt>
    <dgm:pt modelId="{41FF0DD3-A681-47C1-81DF-A2E1BFB9E46E}" type="pres">
      <dgm:prSet presAssocID="{8843661B-95A2-4122-97B3-8B9FCB5505E3}" presName="composite" presStyleCnt="0"/>
      <dgm:spPr/>
    </dgm:pt>
    <dgm:pt modelId="{A5C15640-4FDA-4C8E-B644-0E8543683020}" type="pres">
      <dgm:prSet presAssocID="{8843661B-95A2-4122-97B3-8B9FCB5505E3}" presName="parTx" presStyleLbl="alignNode1" presStyleIdx="2" presStyleCnt="3" custLinFactNeighborX="-345" custLinFactNeighborY="-4328">
        <dgm:presLayoutVars>
          <dgm:chMax val="0"/>
          <dgm:chPref val="0"/>
          <dgm:bulletEnabled val="1"/>
        </dgm:presLayoutVars>
      </dgm:prSet>
      <dgm:spPr/>
    </dgm:pt>
    <dgm:pt modelId="{A48455B8-17E8-4360-9311-EB0A1314EC34}" type="pres">
      <dgm:prSet presAssocID="{8843661B-95A2-4122-97B3-8B9FCB5505E3}" presName="desTx" presStyleLbl="alignAccFollowNode1" presStyleIdx="2" presStyleCnt="3">
        <dgm:presLayoutVars>
          <dgm:bulletEnabled val="1"/>
        </dgm:presLayoutVars>
      </dgm:prSet>
      <dgm:spPr/>
    </dgm:pt>
  </dgm:ptLst>
  <dgm:cxnLst>
    <dgm:cxn modelId="{D5104104-E3F7-4214-AEAE-7CFD45695395}" srcId="{EC5B8B44-B176-4EC8-9A53-BB16198C58D6}" destId="{DA9D76B5-F945-4500-B45E-4F4A840F1BEA}" srcOrd="1" destOrd="0" parTransId="{2461680D-06A2-4469-914F-D17C5AF174C3}" sibTransId="{BB321EDC-83EF-4AA3-A954-27C57345A022}"/>
    <dgm:cxn modelId="{1CFD6706-4448-47B1-A264-035CF7210B4B}" srcId="{1FDEEEF7-E2BF-4254-BEBF-6D9214045B16}" destId="{A3B10E7C-9E20-4232-B775-23DC9647DFCD}" srcOrd="1" destOrd="0" parTransId="{6DB9E57B-1937-41C2-818E-BF3AF9726B55}" sibTransId="{DD2F9F08-0B0E-42AC-917A-AC5568C42135}"/>
    <dgm:cxn modelId="{C1673919-5BB8-499A-A213-62FCE6AE6D06}" srcId="{EC5B8B44-B176-4EC8-9A53-BB16198C58D6}" destId="{60EFB3FD-028F-47F4-A10C-AB451948954E}" srcOrd="0" destOrd="0" parTransId="{D516644D-64EA-463F-9E71-2276E99BC6A2}" sibTransId="{204DF17E-5DBD-423A-B568-863060C38424}"/>
    <dgm:cxn modelId="{71D3FA19-67C2-4614-BD76-9743A45E54F6}" type="presOf" srcId="{60EFB3FD-028F-47F4-A10C-AB451948954E}" destId="{210968F4-2535-43DA-A29C-F82DD19EBF56}" srcOrd="0" destOrd="0" presId="urn:microsoft.com/office/officeart/2005/8/layout/hList1"/>
    <dgm:cxn modelId="{F82D1327-32C4-4B1E-A50B-EBEBAD709BCF}" type="presOf" srcId="{E3EDCD88-D4E4-4A91-A593-C407AEED9C47}" destId="{A48455B8-17E8-4360-9311-EB0A1314EC34}" srcOrd="0" destOrd="0" presId="urn:microsoft.com/office/officeart/2005/8/layout/hList1"/>
    <dgm:cxn modelId="{A5DBD32C-1593-4B00-A51D-0D3C31E3E201}" type="presOf" srcId="{DA9D76B5-F945-4500-B45E-4F4A840F1BEA}" destId="{210968F4-2535-43DA-A29C-F82DD19EBF56}" srcOrd="0" destOrd="1" presId="urn:microsoft.com/office/officeart/2005/8/layout/hList1"/>
    <dgm:cxn modelId="{F5A39930-C2D5-4BAA-9BC1-E4E9675BDC38}" type="presOf" srcId="{EC5B8B44-B176-4EC8-9A53-BB16198C58D6}" destId="{243B0C42-CA65-4031-BC71-C8574BF9B750}" srcOrd="0" destOrd="0" presId="urn:microsoft.com/office/officeart/2005/8/layout/hList1"/>
    <dgm:cxn modelId="{AA350D34-FBF1-4C9D-9238-26D5A1CBCB9D}" srcId="{1FDEEEF7-E2BF-4254-BEBF-6D9214045B16}" destId="{8843661B-95A2-4122-97B3-8B9FCB5505E3}" srcOrd="2" destOrd="0" parTransId="{188919AB-FE84-4C83-AF82-4C1AFC3CEE65}" sibTransId="{7073B2CF-28FB-4B26-810C-EEF4A77447AB}"/>
    <dgm:cxn modelId="{61787344-44F9-4CA2-B1C3-520AC8F42363}" srcId="{1FDEEEF7-E2BF-4254-BEBF-6D9214045B16}" destId="{EC5B8B44-B176-4EC8-9A53-BB16198C58D6}" srcOrd="0" destOrd="0" parTransId="{DD1E16C5-B02A-445D-B885-BC31E6A1F3F0}" sibTransId="{F11F5F00-443E-4106-ACD5-E0E41897E960}"/>
    <dgm:cxn modelId="{93D2AB49-7000-484B-AD13-A32086F987C4}" type="presOf" srcId="{A3B10E7C-9E20-4232-B775-23DC9647DFCD}" destId="{03958093-6671-4A2D-95B7-CB218C93E358}" srcOrd="0" destOrd="0" presId="urn:microsoft.com/office/officeart/2005/8/layout/hList1"/>
    <dgm:cxn modelId="{4AA0374F-6880-4F27-8D97-149C7FD1AEE0}" type="presOf" srcId="{8843661B-95A2-4122-97B3-8B9FCB5505E3}" destId="{A5C15640-4FDA-4C8E-B644-0E8543683020}" srcOrd="0" destOrd="0" presId="urn:microsoft.com/office/officeart/2005/8/layout/hList1"/>
    <dgm:cxn modelId="{EDB5FB53-E22E-4EBE-AAE3-38B7561C4668}" srcId="{A3B10E7C-9E20-4232-B775-23DC9647DFCD}" destId="{B82C0E13-8033-4D4C-8473-7167EDAAB0B7}" srcOrd="0" destOrd="0" parTransId="{FCCDFC93-6005-4C63-8C34-8147199B5BEE}" sibTransId="{B07A6600-8762-4206-BEDC-3147C89AAF28}"/>
    <dgm:cxn modelId="{A22AF498-8D67-4D8D-B634-DA0CD30EA4B8}" srcId="{8843661B-95A2-4122-97B3-8B9FCB5505E3}" destId="{44202FB8-A5B8-4819-8FA5-73F6BD9A1D86}" srcOrd="2" destOrd="0" parTransId="{BADE4364-E316-45A9-BCCD-3FB4773E852B}" sibTransId="{FAB225C6-BC86-4B9F-9D69-97654F39A221}"/>
    <dgm:cxn modelId="{6DB2D5A0-C37B-4113-B747-95E80B74AC10}" type="presOf" srcId="{C288C894-5F9D-4E2B-9321-8D00C0EBD67D}" destId="{210968F4-2535-43DA-A29C-F82DD19EBF56}" srcOrd="0" destOrd="2" presId="urn:microsoft.com/office/officeart/2005/8/layout/hList1"/>
    <dgm:cxn modelId="{DEEEAAA2-5531-4AD1-B164-E0A162EBBFF3}" type="presOf" srcId="{1FDEEEF7-E2BF-4254-BEBF-6D9214045B16}" destId="{7C009093-BBCF-47BB-B902-3F97E1948CE0}" srcOrd="0" destOrd="0" presId="urn:microsoft.com/office/officeart/2005/8/layout/hList1"/>
    <dgm:cxn modelId="{805D7AA7-9ED3-41D3-B691-89BFFD06DD0F}" type="presOf" srcId="{EE054291-110B-44EA-BEFE-73A8AF0D8F93}" destId="{F6165BAE-0204-4ADD-8936-802B097D2A6F}" srcOrd="0" destOrd="2" presId="urn:microsoft.com/office/officeart/2005/8/layout/hList1"/>
    <dgm:cxn modelId="{5E83C7AA-B8A4-4C90-B68B-DA31C319AB96}" srcId="{A3B10E7C-9E20-4232-B775-23DC9647DFCD}" destId="{6D003B6A-6D82-4665-808D-D03913EC7BA8}" srcOrd="1" destOrd="0" parTransId="{6EFAEA37-55D0-45C5-8599-2D594261534A}" sibTransId="{4BCF1264-0270-46CF-B3E8-73BBE51A8FFC}"/>
    <dgm:cxn modelId="{A41892B9-FD01-4E17-B538-9C8F900D392B}" type="presOf" srcId="{6D003B6A-6D82-4665-808D-D03913EC7BA8}" destId="{F6165BAE-0204-4ADD-8936-802B097D2A6F}" srcOrd="0" destOrd="1" presId="urn:microsoft.com/office/officeart/2005/8/layout/hList1"/>
    <dgm:cxn modelId="{B46657C3-1724-4429-ACAA-2A8DB833C7C2}" srcId="{A3B10E7C-9E20-4232-B775-23DC9647DFCD}" destId="{EE054291-110B-44EA-BEFE-73A8AF0D8F93}" srcOrd="2" destOrd="0" parTransId="{ABAB66F2-DC5E-4A24-9FD4-E1A686983959}" sibTransId="{5F15E477-2B93-45F4-B3DD-34C3C5142D08}"/>
    <dgm:cxn modelId="{C07D71CA-1550-4390-BBCC-250FE58E9C1D}" type="presOf" srcId="{997849EE-05CA-4C9F-A29C-45C650E8144F}" destId="{A48455B8-17E8-4360-9311-EB0A1314EC34}" srcOrd="0" destOrd="1" presId="urn:microsoft.com/office/officeart/2005/8/layout/hList1"/>
    <dgm:cxn modelId="{DE484ECD-4066-4205-AA6C-3E95574CBB60}" srcId="{8843661B-95A2-4122-97B3-8B9FCB5505E3}" destId="{E3EDCD88-D4E4-4A91-A593-C407AEED9C47}" srcOrd="0" destOrd="0" parTransId="{5F51CF8C-E77F-4CC5-A5DE-4983DB05D9B5}" sibTransId="{24569B8D-495C-4BAE-94AC-C637D5E50138}"/>
    <dgm:cxn modelId="{CEA85CD0-6E7F-4712-9535-846CA4C6F17E}" srcId="{8843661B-95A2-4122-97B3-8B9FCB5505E3}" destId="{997849EE-05CA-4C9F-A29C-45C650E8144F}" srcOrd="1" destOrd="0" parTransId="{8E393474-A1B3-45F6-8756-415B1D4E15E8}" sibTransId="{5CA05FEB-72B6-4C21-B6A7-684B19221425}"/>
    <dgm:cxn modelId="{8D3E8EDB-8B6B-4E5B-BB27-14FFE88F83E5}" type="presOf" srcId="{44202FB8-A5B8-4819-8FA5-73F6BD9A1D86}" destId="{A48455B8-17E8-4360-9311-EB0A1314EC34}" srcOrd="0" destOrd="2" presId="urn:microsoft.com/office/officeart/2005/8/layout/hList1"/>
    <dgm:cxn modelId="{8CC431DC-B302-4D31-AC00-5E02F7C7625C}" type="presOf" srcId="{B82C0E13-8033-4D4C-8473-7167EDAAB0B7}" destId="{F6165BAE-0204-4ADD-8936-802B097D2A6F}" srcOrd="0" destOrd="0" presId="urn:microsoft.com/office/officeart/2005/8/layout/hList1"/>
    <dgm:cxn modelId="{6360AEF5-8831-4CBA-A061-A4B2C3FAAFFA}" srcId="{EC5B8B44-B176-4EC8-9A53-BB16198C58D6}" destId="{C288C894-5F9D-4E2B-9321-8D00C0EBD67D}" srcOrd="2" destOrd="0" parTransId="{EA5120AE-3E3F-4DFA-8604-6893409ECAF7}" sibTransId="{00AC60C8-22AC-4627-9978-EDB90C1A4104}"/>
    <dgm:cxn modelId="{50522EE7-DECE-4BFC-9A89-70974B48FB2B}" type="presParOf" srcId="{7C009093-BBCF-47BB-B902-3F97E1948CE0}" destId="{86CB3D5A-310D-493A-B2E4-2E01E82295EB}" srcOrd="0" destOrd="0" presId="urn:microsoft.com/office/officeart/2005/8/layout/hList1"/>
    <dgm:cxn modelId="{B5F7491D-5E90-4FAC-A957-9CDB405D316D}" type="presParOf" srcId="{86CB3D5A-310D-493A-B2E4-2E01E82295EB}" destId="{243B0C42-CA65-4031-BC71-C8574BF9B750}" srcOrd="0" destOrd="0" presId="urn:microsoft.com/office/officeart/2005/8/layout/hList1"/>
    <dgm:cxn modelId="{3CFD4D96-135D-40EA-B078-983DE7D87917}" type="presParOf" srcId="{86CB3D5A-310D-493A-B2E4-2E01E82295EB}" destId="{210968F4-2535-43DA-A29C-F82DD19EBF56}" srcOrd="1" destOrd="0" presId="urn:microsoft.com/office/officeart/2005/8/layout/hList1"/>
    <dgm:cxn modelId="{B93ABAF7-989E-45FF-A56C-57284915160F}" type="presParOf" srcId="{7C009093-BBCF-47BB-B902-3F97E1948CE0}" destId="{82A00C2A-934F-4A0E-A5A5-59014466C888}" srcOrd="1" destOrd="0" presId="urn:microsoft.com/office/officeart/2005/8/layout/hList1"/>
    <dgm:cxn modelId="{3D73B403-F9D2-4CB2-B137-5460B035A41C}" type="presParOf" srcId="{7C009093-BBCF-47BB-B902-3F97E1948CE0}" destId="{5012C728-BEF5-444E-9D19-9A146CCB18BC}" srcOrd="2" destOrd="0" presId="urn:microsoft.com/office/officeart/2005/8/layout/hList1"/>
    <dgm:cxn modelId="{F0B061E8-FCA6-4219-8E2E-0520306A80BC}" type="presParOf" srcId="{5012C728-BEF5-444E-9D19-9A146CCB18BC}" destId="{03958093-6671-4A2D-95B7-CB218C93E358}" srcOrd="0" destOrd="0" presId="urn:microsoft.com/office/officeart/2005/8/layout/hList1"/>
    <dgm:cxn modelId="{E8BC6BA8-CAB0-44FB-9737-45CCD9D6C209}" type="presParOf" srcId="{5012C728-BEF5-444E-9D19-9A146CCB18BC}" destId="{F6165BAE-0204-4ADD-8936-802B097D2A6F}" srcOrd="1" destOrd="0" presId="urn:microsoft.com/office/officeart/2005/8/layout/hList1"/>
    <dgm:cxn modelId="{0FBAA155-01D0-40D0-969B-B73C8A9F8DB8}" type="presParOf" srcId="{7C009093-BBCF-47BB-B902-3F97E1948CE0}" destId="{23DD34B7-F351-4B80-B05F-3D51F20C63B1}" srcOrd="3" destOrd="0" presId="urn:microsoft.com/office/officeart/2005/8/layout/hList1"/>
    <dgm:cxn modelId="{39501F9F-99EB-4533-A98F-B11F662EC986}" type="presParOf" srcId="{7C009093-BBCF-47BB-B902-3F97E1948CE0}" destId="{41FF0DD3-A681-47C1-81DF-A2E1BFB9E46E}" srcOrd="4" destOrd="0" presId="urn:microsoft.com/office/officeart/2005/8/layout/hList1"/>
    <dgm:cxn modelId="{00D53BC7-A536-4057-8267-0A63C75DDCEF}" type="presParOf" srcId="{41FF0DD3-A681-47C1-81DF-A2E1BFB9E46E}" destId="{A5C15640-4FDA-4C8E-B644-0E8543683020}" srcOrd="0" destOrd="0" presId="urn:microsoft.com/office/officeart/2005/8/layout/hList1"/>
    <dgm:cxn modelId="{7D9ABF4F-9E07-4E5D-8901-F79F727B22B6}" type="presParOf" srcId="{41FF0DD3-A681-47C1-81DF-A2E1BFB9E46E}" destId="{A48455B8-17E8-4360-9311-EB0A1314EC3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4478E-8915-4BFF-A269-2FBD5D2123DF}">
      <dsp:nvSpPr>
        <dsp:cNvPr id="0" name=""/>
        <dsp:cNvSpPr/>
      </dsp:nvSpPr>
      <dsp:spPr>
        <a:xfrm rot="1551060">
          <a:off x="3377792" y="3187802"/>
          <a:ext cx="2259645" cy="23291"/>
        </a:xfrm>
        <a:custGeom>
          <a:avLst/>
          <a:gdLst/>
          <a:ahLst/>
          <a:cxnLst/>
          <a:rect l="0" t="0" r="0" b="0"/>
          <a:pathLst>
            <a:path>
              <a:moveTo>
                <a:pt x="0" y="11645"/>
              </a:moveTo>
              <a:lnTo>
                <a:pt x="2259645" y="116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15676A-A90B-4BE5-8A86-EE080AC92CF3}">
      <dsp:nvSpPr>
        <dsp:cNvPr id="0" name=""/>
        <dsp:cNvSpPr/>
      </dsp:nvSpPr>
      <dsp:spPr>
        <a:xfrm rot="3896394">
          <a:off x="3116756" y="3151431"/>
          <a:ext cx="540993" cy="23291"/>
        </a:xfrm>
        <a:custGeom>
          <a:avLst/>
          <a:gdLst/>
          <a:ahLst/>
          <a:cxnLst/>
          <a:rect l="0" t="0" r="0" b="0"/>
          <a:pathLst>
            <a:path>
              <a:moveTo>
                <a:pt x="0" y="11645"/>
              </a:moveTo>
              <a:lnTo>
                <a:pt x="540993" y="116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819224-ECCC-4B20-8493-54DAFD0C1121}">
      <dsp:nvSpPr>
        <dsp:cNvPr id="0" name=""/>
        <dsp:cNvSpPr/>
      </dsp:nvSpPr>
      <dsp:spPr>
        <a:xfrm rot="739166">
          <a:off x="3445239" y="3008752"/>
          <a:ext cx="3961750" cy="23291"/>
        </a:xfrm>
        <a:custGeom>
          <a:avLst/>
          <a:gdLst/>
          <a:ahLst/>
          <a:cxnLst/>
          <a:rect l="0" t="0" r="0" b="0"/>
          <a:pathLst>
            <a:path>
              <a:moveTo>
                <a:pt x="0" y="11645"/>
              </a:moveTo>
              <a:lnTo>
                <a:pt x="3961750" y="116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ABE4CA-066E-4272-8467-4308E6C2A957}">
      <dsp:nvSpPr>
        <dsp:cNvPr id="0" name=""/>
        <dsp:cNvSpPr/>
      </dsp:nvSpPr>
      <dsp:spPr>
        <a:xfrm rot="21226533">
          <a:off x="3479466" y="2242519"/>
          <a:ext cx="3862714" cy="23291"/>
        </a:xfrm>
        <a:custGeom>
          <a:avLst/>
          <a:gdLst/>
          <a:ahLst/>
          <a:cxnLst/>
          <a:rect l="0" t="0" r="0" b="0"/>
          <a:pathLst>
            <a:path>
              <a:moveTo>
                <a:pt x="0" y="11645"/>
              </a:moveTo>
              <a:lnTo>
                <a:pt x="3862714" y="116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D19003-0F57-42F5-A66F-5E132327B86A}">
      <dsp:nvSpPr>
        <dsp:cNvPr id="0" name=""/>
        <dsp:cNvSpPr/>
      </dsp:nvSpPr>
      <dsp:spPr>
        <a:xfrm rot="20223503">
          <a:off x="3363593" y="1696036"/>
          <a:ext cx="3217770" cy="23291"/>
        </a:xfrm>
        <a:custGeom>
          <a:avLst/>
          <a:gdLst/>
          <a:ahLst/>
          <a:cxnLst/>
          <a:rect l="0" t="0" r="0" b="0"/>
          <a:pathLst>
            <a:path>
              <a:moveTo>
                <a:pt x="0" y="11645"/>
              </a:moveTo>
              <a:lnTo>
                <a:pt x="3217770" y="116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361CC-3028-4049-8FF4-1794886C7A49}">
      <dsp:nvSpPr>
        <dsp:cNvPr id="0" name=""/>
        <dsp:cNvSpPr/>
      </dsp:nvSpPr>
      <dsp:spPr>
        <a:xfrm rot="19020576">
          <a:off x="3332278" y="1711956"/>
          <a:ext cx="1181044" cy="23291"/>
        </a:xfrm>
        <a:custGeom>
          <a:avLst/>
          <a:gdLst/>
          <a:ahLst/>
          <a:cxnLst/>
          <a:rect l="0" t="0" r="0" b="0"/>
          <a:pathLst>
            <a:path>
              <a:moveTo>
                <a:pt x="0" y="11645"/>
              </a:moveTo>
              <a:lnTo>
                <a:pt x="1181044" y="1164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BC92F4-3083-4BE0-B525-80A13DC82F6B}">
      <dsp:nvSpPr>
        <dsp:cNvPr id="0" name=""/>
        <dsp:cNvSpPr/>
      </dsp:nvSpPr>
      <dsp:spPr>
        <a:xfrm>
          <a:off x="0" y="774340"/>
          <a:ext cx="3671106" cy="299699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3D6DE-7F98-409E-9E48-15B203BC8B0E}">
      <dsp:nvSpPr>
        <dsp:cNvPr id="0" name=""/>
        <dsp:cNvSpPr/>
      </dsp:nvSpPr>
      <dsp:spPr>
        <a:xfrm>
          <a:off x="3889446" y="-40298"/>
          <a:ext cx="2238897" cy="1502880"/>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tr-TR" sz="2000" kern="1200" dirty="0">
              <a:solidFill>
                <a:schemeClr val="tx1"/>
              </a:solidFill>
              <a:latin typeface="Times New Roman" pitchFamily="18" charset="0"/>
              <a:cs typeface="Times New Roman" pitchFamily="18" charset="0"/>
            </a:rPr>
            <a:t>(5-17) yaş grubu 16 milyon 457 bin çocuk var.</a:t>
          </a:r>
        </a:p>
      </dsp:txBody>
      <dsp:txXfrm>
        <a:off x="4217325" y="179794"/>
        <a:ext cx="1583139" cy="1062696"/>
      </dsp:txXfrm>
    </dsp:sp>
    <dsp:sp modelId="{C042106F-1FE2-40CF-AB3B-9E8CC195D715}">
      <dsp:nvSpPr>
        <dsp:cNvPr id="0" name=""/>
        <dsp:cNvSpPr/>
      </dsp:nvSpPr>
      <dsp:spPr>
        <a:xfrm>
          <a:off x="6325340" y="17773"/>
          <a:ext cx="1929483" cy="1417859"/>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latin typeface="Times New Roman" pitchFamily="18" charset="0"/>
              <a:cs typeface="Times New Roman" pitchFamily="18" charset="0"/>
            </a:rPr>
            <a:t>(5-17) yaş grubu 720 bin çocuk çalışıyor</a:t>
          </a:r>
        </a:p>
      </dsp:txBody>
      <dsp:txXfrm>
        <a:off x="6607906" y="225414"/>
        <a:ext cx="1364351" cy="1002577"/>
      </dsp:txXfrm>
    </dsp:sp>
    <dsp:sp modelId="{9DEDB950-99AE-46D5-B0BA-1B1AC2C9B59F}">
      <dsp:nvSpPr>
        <dsp:cNvPr id="0" name=""/>
        <dsp:cNvSpPr/>
      </dsp:nvSpPr>
      <dsp:spPr>
        <a:xfrm>
          <a:off x="7323561" y="1229890"/>
          <a:ext cx="1724745" cy="1443204"/>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latin typeface="Times New Roman" panose="02020603050405020304" pitchFamily="18" charset="0"/>
              <a:cs typeface="Times New Roman" panose="02020603050405020304" pitchFamily="18" charset="0"/>
            </a:rPr>
            <a:t>Çalışan çocukların %79,7'si (15-17) yaş grubu</a:t>
          </a:r>
          <a:endParaRPr lang="tr-TR" sz="2000" kern="1200" dirty="0">
            <a:solidFill>
              <a:schemeClr val="tx1"/>
            </a:solidFill>
          </a:endParaRPr>
        </a:p>
      </dsp:txBody>
      <dsp:txXfrm>
        <a:off x="7576144" y="1441242"/>
        <a:ext cx="1219579" cy="1020500"/>
      </dsp:txXfrm>
    </dsp:sp>
    <dsp:sp modelId="{39C1BDE3-7419-4466-AB2E-A9B9445F0C4D}">
      <dsp:nvSpPr>
        <dsp:cNvPr id="0" name=""/>
        <dsp:cNvSpPr/>
      </dsp:nvSpPr>
      <dsp:spPr>
        <a:xfrm>
          <a:off x="7343133" y="2739709"/>
          <a:ext cx="1705173" cy="1771087"/>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imes New Roman" panose="02020603050405020304" pitchFamily="18" charset="0"/>
              <a:cs typeface="Times New Roman" panose="02020603050405020304" pitchFamily="18" charset="0"/>
            </a:rPr>
            <a:t>Çocukların %65,7'si  eğitime devam ediyor.</a:t>
          </a:r>
          <a:endParaRPr lang="tr-TR" sz="2000" kern="1200" dirty="0">
            <a:solidFill>
              <a:schemeClr val="tx1"/>
            </a:solidFill>
          </a:endParaRPr>
        </a:p>
      </dsp:txBody>
      <dsp:txXfrm>
        <a:off x="7592850" y="2999079"/>
        <a:ext cx="1205739" cy="1252347"/>
      </dsp:txXfrm>
    </dsp:sp>
    <dsp:sp modelId="{075AE166-E737-4104-A4A5-AB39295DD975}">
      <dsp:nvSpPr>
        <dsp:cNvPr id="0" name=""/>
        <dsp:cNvSpPr/>
      </dsp:nvSpPr>
      <dsp:spPr>
        <a:xfrm>
          <a:off x="2674547" y="3365576"/>
          <a:ext cx="2407584" cy="1695521"/>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latin typeface="Times New Roman" panose="02020603050405020304" pitchFamily="18" charset="0"/>
              <a:cs typeface="Times New Roman" panose="02020603050405020304" pitchFamily="18" charset="0"/>
            </a:rPr>
            <a:t>%30,8 -Tarım, %23,7 - Sanayi %45,5 - Hizmet </a:t>
          </a:r>
          <a:endParaRPr lang="tr-TR" sz="2000" kern="1200" dirty="0">
            <a:solidFill>
              <a:schemeClr val="tx1"/>
            </a:solidFill>
          </a:endParaRPr>
        </a:p>
      </dsp:txBody>
      <dsp:txXfrm>
        <a:off x="3027130" y="3613879"/>
        <a:ext cx="1702418" cy="1198915"/>
      </dsp:txXfrm>
    </dsp:sp>
    <dsp:sp modelId="{B942C6E9-7379-4B64-8801-7AC8573737FF}">
      <dsp:nvSpPr>
        <dsp:cNvPr id="0" name=""/>
        <dsp:cNvSpPr/>
      </dsp:nvSpPr>
      <dsp:spPr>
        <a:xfrm>
          <a:off x="5344720" y="3334769"/>
          <a:ext cx="2170167" cy="1592025"/>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chemeClr val="tx1"/>
              </a:solidFill>
              <a:latin typeface="Times New Roman" panose="02020603050405020304" pitchFamily="18" charset="0"/>
              <a:cs typeface="Times New Roman" panose="02020603050405020304" pitchFamily="18" charset="0"/>
            </a:rPr>
            <a:t>Çalışan çocukların %70,6‘sı erkek, %29,4 kız. </a:t>
          </a:r>
          <a:endParaRPr lang="tr-TR" sz="2000" kern="1200" dirty="0">
            <a:solidFill>
              <a:schemeClr val="tx1"/>
            </a:solidFill>
          </a:endParaRPr>
        </a:p>
      </dsp:txBody>
      <dsp:txXfrm>
        <a:off x="5662534" y="3567916"/>
        <a:ext cx="1534539" cy="1125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0C42-CA65-4031-BC71-C8574BF9B750}">
      <dsp:nvSpPr>
        <dsp:cNvPr id="0" name=""/>
        <dsp:cNvSpPr/>
      </dsp:nvSpPr>
      <dsp:spPr>
        <a:xfrm>
          <a:off x="3027" y="888695"/>
          <a:ext cx="2952021" cy="9432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rPr>
            <a:t>Çocuk İşçilerin Çalıştırılabilecekleri Hafif İşler</a:t>
          </a:r>
        </a:p>
        <a:p>
          <a:pPr marL="0" lvl="0" indent="0" algn="ctr" defTabSz="755650">
            <a:lnSpc>
              <a:spcPct val="90000"/>
            </a:lnSpc>
            <a:spcBef>
              <a:spcPct val="0"/>
            </a:spcBef>
            <a:spcAft>
              <a:spcPct val="35000"/>
            </a:spcAft>
            <a:buNone/>
          </a:pPr>
          <a:r>
            <a:rPr lang="tr-TR" sz="1700" b="1" kern="1200" dirty="0">
              <a:solidFill>
                <a:schemeClr val="tx1"/>
              </a:solidFill>
            </a:rPr>
            <a:t>EK-1</a:t>
          </a:r>
        </a:p>
      </dsp:txBody>
      <dsp:txXfrm>
        <a:off x="3027" y="888695"/>
        <a:ext cx="2952021" cy="943205"/>
      </dsp:txXfrm>
    </dsp:sp>
    <dsp:sp modelId="{210968F4-2535-43DA-A29C-F82DD19EBF56}">
      <dsp:nvSpPr>
        <dsp:cNvPr id="0" name=""/>
        <dsp:cNvSpPr/>
      </dsp:nvSpPr>
      <dsp:spPr>
        <a:xfrm>
          <a:off x="3027" y="1831900"/>
          <a:ext cx="2952021" cy="24936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b="0" i="0" kern="1200" dirty="0"/>
            <a:t>Büro hizmetlerine yardımcı işler</a:t>
          </a:r>
          <a:endParaRPr lang="tr-TR" sz="1700" kern="1200" dirty="0"/>
        </a:p>
        <a:p>
          <a:pPr marL="171450" lvl="1" indent="-171450" algn="l" defTabSz="755650">
            <a:lnSpc>
              <a:spcPct val="90000"/>
            </a:lnSpc>
            <a:spcBef>
              <a:spcPct val="0"/>
            </a:spcBef>
            <a:spcAft>
              <a:spcPct val="15000"/>
            </a:spcAft>
            <a:buChar char="•"/>
          </a:pPr>
          <a:r>
            <a:rPr lang="tr-TR" sz="1700" b="0" i="0" kern="1200" dirty="0"/>
            <a:t>Çiçek satışı, düzenlenmesi işleri.</a:t>
          </a:r>
          <a:endParaRPr lang="tr-TR" sz="1700" kern="1200" dirty="0"/>
        </a:p>
        <a:p>
          <a:pPr marL="171450" lvl="1" indent="-171450" algn="l" defTabSz="755650">
            <a:lnSpc>
              <a:spcPct val="90000"/>
            </a:lnSpc>
            <a:spcBef>
              <a:spcPct val="0"/>
            </a:spcBef>
            <a:spcAft>
              <a:spcPct val="15000"/>
            </a:spcAft>
            <a:buChar char="•"/>
          </a:pPr>
          <a:r>
            <a:rPr lang="tr-TR" sz="1700" b="0" i="0" kern="1200" dirty="0"/>
            <a:t>Esnaf ve sanatkarların yanında satış işleri</a:t>
          </a:r>
          <a:endParaRPr lang="tr-TR" sz="1700" kern="1200" dirty="0"/>
        </a:p>
      </dsp:txBody>
      <dsp:txXfrm>
        <a:off x="3027" y="1831900"/>
        <a:ext cx="2952021" cy="2493660"/>
      </dsp:txXfrm>
    </dsp:sp>
    <dsp:sp modelId="{03958093-6671-4A2D-95B7-CB218C93E358}">
      <dsp:nvSpPr>
        <dsp:cNvPr id="0" name=""/>
        <dsp:cNvSpPr/>
      </dsp:nvSpPr>
      <dsp:spPr>
        <a:xfrm>
          <a:off x="3368332" y="888695"/>
          <a:ext cx="2952021" cy="9432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rPr>
            <a:t>Genç İşçilerin Çalıştırılabilecekleri İşler </a:t>
          </a:r>
        </a:p>
        <a:p>
          <a:pPr marL="0" lvl="0" indent="0" algn="ctr" defTabSz="755650">
            <a:lnSpc>
              <a:spcPct val="90000"/>
            </a:lnSpc>
            <a:spcBef>
              <a:spcPct val="0"/>
            </a:spcBef>
            <a:spcAft>
              <a:spcPct val="35000"/>
            </a:spcAft>
            <a:buNone/>
          </a:pPr>
          <a:r>
            <a:rPr lang="tr-TR" sz="1700" b="1" kern="1200" dirty="0">
              <a:solidFill>
                <a:schemeClr val="tx1"/>
              </a:solidFill>
            </a:rPr>
            <a:t>EK-2</a:t>
          </a:r>
        </a:p>
      </dsp:txBody>
      <dsp:txXfrm>
        <a:off x="3368332" y="888695"/>
        <a:ext cx="2952021" cy="943205"/>
      </dsp:txXfrm>
    </dsp:sp>
    <dsp:sp modelId="{F6165BAE-0204-4ADD-8936-802B097D2A6F}">
      <dsp:nvSpPr>
        <dsp:cNvPr id="0" name=""/>
        <dsp:cNvSpPr/>
      </dsp:nvSpPr>
      <dsp:spPr>
        <a:xfrm>
          <a:off x="3368332" y="2182883"/>
          <a:ext cx="2952021" cy="24936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b="0" i="0" kern="1200" dirty="0"/>
            <a:t>Meyve ve sebze </a:t>
          </a:r>
          <a:r>
            <a:rPr lang="tr-TR" sz="1700" b="0" i="0" kern="1200" dirty="0" err="1"/>
            <a:t>kurutmacılığı</a:t>
          </a:r>
          <a:r>
            <a:rPr lang="tr-TR" sz="1700" b="0" i="0" kern="1200" dirty="0"/>
            <a:t> ve işlenmesi işleri</a:t>
          </a:r>
          <a:endParaRPr lang="tr-TR" sz="1700" kern="1200" dirty="0"/>
        </a:p>
        <a:p>
          <a:pPr marL="171450" lvl="1" indent="-171450" algn="l" defTabSz="755650">
            <a:lnSpc>
              <a:spcPct val="90000"/>
            </a:lnSpc>
            <a:spcBef>
              <a:spcPct val="0"/>
            </a:spcBef>
            <a:spcAft>
              <a:spcPct val="15000"/>
            </a:spcAft>
            <a:buChar char="•"/>
          </a:pPr>
          <a:r>
            <a:rPr lang="tr-TR" sz="1700" b="0" i="0" kern="1200" dirty="0"/>
            <a:t>Küçükbaş hayvan besiciliğinde yardımcı işler</a:t>
          </a:r>
          <a:endParaRPr lang="tr-TR" sz="1700" kern="1200" dirty="0"/>
        </a:p>
        <a:p>
          <a:pPr marL="171450" lvl="1" indent="-171450" algn="l" defTabSz="755650">
            <a:lnSpc>
              <a:spcPct val="90000"/>
            </a:lnSpc>
            <a:spcBef>
              <a:spcPct val="0"/>
            </a:spcBef>
            <a:spcAft>
              <a:spcPct val="15000"/>
            </a:spcAft>
            <a:buChar char="•"/>
          </a:pPr>
          <a:r>
            <a:rPr lang="tr-TR" sz="1700" b="0" i="0" kern="1200" dirty="0"/>
            <a:t>Diğer giyim eşyası, baston ve şemsiye imalatı işleri</a:t>
          </a:r>
          <a:endParaRPr lang="tr-TR" sz="1700" kern="1200" dirty="0"/>
        </a:p>
      </dsp:txBody>
      <dsp:txXfrm>
        <a:off x="3368332" y="2182883"/>
        <a:ext cx="2952021" cy="2493660"/>
      </dsp:txXfrm>
    </dsp:sp>
    <dsp:sp modelId="{A5C15640-4FDA-4C8E-B644-0E8543683020}">
      <dsp:nvSpPr>
        <dsp:cNvPr id="0" name=""/>
        <dsp:cNvSpPr/>
      </dsp:nvSpPr>
      <dsp:spPr>
        <a:xfrm>
          <a:off x="6723452" y="847873"/>
          <a:ext cx="2952021" cy="9432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rPr>
            <a:t>16 Yaşını Doldurmuş 18 Yaşını Bitirmemiş Genç İşçilerin Çalıştırılabilecekleri İşler EK-3</a:t>
          </a:r>
        </a:p>
      </dsp:txBody>
      <dsp:txXfrm>
        <a:off x="6723452" y="847873"/>
        <a:ext cx="2952021" cy="943205"/>
      </dsp:txXfrm>
    </dsp:sp>
    <dsp:sp modelId="{A48455B8-17E8-4360-9311-EB0A1314EC34}">
      <dsp:nvSpPr>
        <dsp:cNvPr id="0" name=""/>
        <dsp:cNvSpPr/>
      </dsp:nvSpPr>
      <dsp:spPr>
        <a:xfrm>
          <a:off x="6733636" y="1831900"/>
          <a:ext cx="2952021" cy="24936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tr-TR" sz="1700" b="0" i="0" kern="1200" dirty="0"/>
            <a:t>Kağıt ve odun hamuru üretimi işleri</a:t>
          </a:r>
          <a:endParaRPr lang="tr-TR" sz="1700" kern="1200" dirty="0"/>
        </a:p>
        <a:p>
          <a:pPr marL="171450" lvl="1" indent="-171450" algn="l" defTabSz="755650">
            <a:lnSpc>
              <a:spcPct val="90000"/>
            </a:lnSpc>
            <a:spcBef>
              <a:spcPct val="0"/>
            </a:spcBef>
            <a:spcAft>
              <a:spcPct val="15000"/>
            </a:spcAft>
            <a:buChar char="•"/>
          </a:pPr>
          <a:r>
            <a:rPr lang="tr-TR" sz="1700" b="0" i="0" kern="1200" dirty="0"/>
            <a:t>Mensucattan hazır eşya imali işleri </a:t>
          </a:r>
          <a:endParaRPr lang="tr-TR" sz="1700" kern="1200" dirty="0"/>
        </a:p>
        <a:p>
          <a:pPr marL="171450" lvl="1" indent="-171450" algn="l" defTabSz="755650">
            <a:lnSpc>
              <a:spcPct val="90000"/>
            </a:lnSpc>
            <a:spcBef>
              <a:spcPct val="0"/>
            </a:spcBef>
            <a:spcAft>
              <a:spcPct val="15000"/>
            </a:spcAft>
            <a:buChar char="•"/>
          </a:pPr>
          <a:r>
            <a:rPr lang="tr-TR" sz="1700" b="0" i="0" kern="1200" dirty="0"/>
            <a:t>Toprağın pişirilmesi suretiyle imal olunan kiremit, tuğla, ateş tuğlası işleri ile boru, pota, künk ve benzeri inşaat ve mimari malzeme işleri.</a:t>
          </a:r>
          <a:endParaRPr lang="tr-TR" sz="1700" kern="1200" dirty="0"/>
        </a:p>
      </dsp:txBody>
      <dsp:txXfrm>
        <a:off x="6733636" y="1831900"/>
        <a:ext cx="2952021" cy="249366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14E95-2BAA-2C43-8756-CC790E5E71E9}" type="datetimeFigureOut">
              <a:rPr lang="en-TR" smtClean="0"/>
              <a:t>03/14/2024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E3F0-B9A2-FD44-B5D4-CCD5D9868235}" type="slidenum">
              <a:rPr lang="en-TR" smtClean="0"/>
              <a:t>‹#›</a:t>
            </a:fld>
            <a:endParaRPr lang="en-TR"/>
          </a:p>
        </p:txBody>
      </p:sp>
    </p:spTree>
    <p:extLst>
      <p:ext uri="{BB962C8B-B14F-4D97-AF65-F5344CB8AC3E}">
        <p14:creationId xmlns:p14="http://schemas.microsoft.com/office/powerpoint/2010/main" val="42554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Çocuk ve genç işçilerin sağlık ve güvenliklerini, fiziksel, zihinsel, ahlaki ve sosyal gelişmelerini sağlamak, öğrenimlerini devam ettirebilmeleri ve ekonomik istismarlarını önlemek için çocuk ve genç işçilerin çalışma koşulları ayrıca düzenlenmiştir.</a:t>
            </a:r>
          </a:p>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9</a:t>
            </a:fld>
            <a:endParaRPr lang="en-TR"/>
          </a:p>
        </p:txBody>
      </p:sp>
    </p:spTree>
    <p:extLst>
      <p:ext uri="{BB962C8B-B14F-4D97-AF65-F5344CB8AC3E}">
        <p14:creationId xmlns:p14="http://schemas.microsoft.com/office/powerpoint/2010/main" val="1544343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401-1B6C-D546-E238-7FA239EB99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A5D7FBC9-127A-144D-D567-8D1DB856B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R" dirty="0"/>
          </a:p>
        </p:txBody>
      </p:sp>
      <p:sp>
        <p:nvSpPr>
          <p:cNvPr id="4" name="Date Placeholder 3">
            <a:extLst>
              <a:ext uri="{FF2B5EF4-FFF2-40B4-BE49-F238E27FC236}">
                <a16:creationId xmlns:a16="http://schemas.microsoft.com/office/drawing/2014/main" id="{C8199978-3577-B3CD-4C01-B14ED0DBAB8A}"/>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5" name="Footer Placeholder 4">
            <a:extLst>
              <a:ext uri="{FF2B5EF4-FFF2-40B4-BE49-F238E27FC236}">
                <a16:creationId xmlns:a16="http://schemas.microsoft.com/office/drawing/2014/main" id="{41CDCCF2-5700-3B56-4C1E-FF79A45BCDFC}"/>
              </a:ext>
            </a:extLst>
          </p:cNvPr>
          <p:cNvSpPr>
            <a:spLocks noGrp="1"/>
          </p:cNvSpPr>
          <p:nvPr>
            <p:ph type="ftr" sz="quarter" idx="11"/>
          </p:nvPr>
        </p:nvSpPr>
        <p:spPr/>
        <p:txBody>
          <a:bodyPr/>
          <a:lstStyle/>
          <a:p>
            <a:endParaRPr lang="en-TR" dirty="0"/>
          </a:p>
        </p:txBody>
      </p:sp>
      <p:sp>
        <p:nvSpPr>
          <p:cNvPr id="6" name="Slide Number Placeholder 5">
            <a:extLst>
              <a:ext uri="{FF2B5EF4-FFF2-40B4-BE49-F238E27FC236}">
                <a16:creationId xmlns:a16="http://schemas.microsoft.com/office/drawing/2014/main" id="{9B59009F-EE94-F2AF-2E6D-73AE14CE32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3997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2FBF-30D3-4B82-8492-1E0806DCE10D}"/>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3BE2C4B-EEBC-05B4-6625-68AB134AD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82B287D-7EAD-E44D-47A0-3BE575EC9C0C}"/>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5" name="Footer Placeholder 4">
            <a:extLst>
              <a:ext uri="{FF2B5EF4-FFF2-40B4-BE49-F238E27FC236}">
                <a16:creationId xmlns:a16="http://schemas.microsoft.com/office/drawing/2014/main" id="{F22F892C-41B0-804A-F006-E74E4D95C70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5E3CB936-CAC3-7968-E096-B9BD2864924C}"/>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812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12A92-ECC5-4B88-3EEE-48B3EF5851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9E047898-E30A-ACF0-44F0-23ABFA365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7B14B4F-D940-7429-86E8-B40A394FC4A2}"/>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5" name="Footer Placeholder 4">
            <a:extLst>
              <a:ext uri="{FF2B5EF4-FFF2-40B4-BE49-F238E27FC236}">
                <a16:creationId xmlns:a16="http://schemas.microsoft.com/office/drawing/2014/main" id="{D72BEE22-B8B2-2B12-D45D-FE4BFD36C1BE}"/>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5C2D10B-21CE-6309-EBA6-0BC297A54B0D}"/>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630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12F7-1A40-F7CA-44A4-4D9D3DBBA10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88CE287C-4FEB-A813-8238-0681EF04D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17C739F-FE0C-C552-3F11-D4CC13940F19}"/>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5" name="Footer Placeholder 4">
            <a:extLst>
              <a:ext uri="{FF2B5EF4-FFF2-40B4-BE49-F238E27FC236}">
                <a16:creationId xmlns:a16="http://schemas.microsoft.com/office/drawing/2014/main" id="{94D12D34-C3D2-97FA-8DD5-A9CC69B92DA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5ED06F9-6822-BB21-7BD1-2F817E87E5F6}"/>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5938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7C0927-96F6-AB19-D4B2-34F8C79B5CB5}"/>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6" name="Footer Placeholder 5">
            <a:extLst>
              <a:ext uri="{FF2B5EF4-FFF2-40B4-BE49-F238E27FC236}">
                <a16:creationId xmlns:a16="http://schemas.microsoft.com/office/drawing/2014/main" id="{B6A867E7-C4A7-ADB6-4AE8-64E8DC51F4E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0351065F-8E43-14DA-B803-077B09F08473}"/>
              </a:ext>
            </a:extLst>
          </p:cNvPr>
          <p:cNvSpPr>
            <a:spLocks noGrp="1"/>
          </p:cNvSpPr>
          <p:nvPr>
            <p:ph type="sldNum" sz="quarter" idx="12"/>
          </p:nvPr>
        </p:nvSpPr>
        <p:spPr/>
        <p:txBody>
          <a:bodyPr/>
          <a:lstStyle/>
          <a:p>
            <a:fld id="{57D59C66-4626-414B-BCA8-AABC4EAE95C1}" type="slidenum">
              <a:rPr lang="en-TR" smtClean="0"/>
              <a:t>‹#›</a:t>
            </a:fld>
            <a:endParaRPr lang="en-TR"/>
          </a:p>
        </p:txBody>
      </p:sp>
      <p:sp>
        <p:nvSpPr>
          <p:cNvPr id="8" name="Title 1">
            <a:extLst>
              <a:ext uri="{FF2B5EF4-FFF2-40B4-BE49-F238E27FC236}">
                <a16:creationId xmlns:a16="http://schemas.microsoft.com/office/drawing/2014/main" id="{8AA33C54-7A93-B481-8D79-756B33FAABD9}"/>
              </a:ext>
            </a:extLst>
          </p:cNvPr>
          <p:cNvSpPr>
            <a:spLocks noGrp="1"/>
          </p:cNvSpPr>
          <p:nvPr>
            <p:ph type="title"/>
          </p:nvPr>
        </p:nvSpPr>
        <p:spPr>
          <a:xfrm>
            <a:off x="2209800" y="1543262"/>
            <a:ext cx="8382000" cy="3995208"/>
          </a:xfrm>
        </p:spPr>
        <p:txBody>
          <a:bodyPr>
            <a:noAutofit/>
          </a:bodyPr>
          <a:lstStyle/>
          <a:p>
            <a:r>
              <a:rPr lang="en-US" sz="2400" dirty="0"/>
              <a:t>LOREM IPSUM</a:t>
            </a:r>
            <a:br>
              <a:rPr lang="en-US" sz="2400" dirty="0"/>
            </a:br>
            <a:r>
              <a:rPr lang="en-US" sz="2400" dirty="0"/>
              <a:t>Lorem ipsum dolor sit </a:t>
            </a:r>
            <a:r>
              <a:rPr lang="en-US" sz="2400" dirty="0" err="1"/>
              <a:t>amet</a:t>
            </a:r>
            <a:br>
              <a:rPr lang="en-US" sz="2400" dirty="0"/>
            </a:br>
            <a:r>
              <a:rPr lang="en-US" sz="2400" dirty="0" err="1"/>
              <a:t>Consectetur</a:t>
            </a:r>
            <a:r>
              <a:rPr lang="en-US" sz="2400" dirty="0"/>
              <a:t> </a:t>
            </a:r>
            <a:r>
              <a:rPr lang="en-US" sz="2400" dirty="0" err="1"/>
              <a:t>adipiscing</a:t>
            </a:r>
            <a:r>
              <a:rPr lang="en-US" sz="2400" dirty="0"/>
              <a:t> </a:t>
            </a:r>
            <a:r>
              <a:rPr lang="en-US" sz="2400" dirty="0" err="1"/>
              <a:t>elit</a:t>
            </a:r>
            <a:br>
              <a:rPr lang="en-US" sz="2400" dirty="0"/>
            </a:br>
            <a:r>
              <a:rPr lang="en-US" sz="2400" dirty="0"/>
              <a:t>Donec </a:t>
            </a:r>
            <a:r>
              <a:rPr lang="en-US" sz="2400" dirty="0" err="1"/>
              <a:t>faucibus</a:t>
            </a:r>
            <a:r>
              <a:rPr lang="en-US" sz="2400" dirty="0"/>
              <a:t>, </a:t>
            </a:r>
            <a:r>
              <a:rPr lang="en-US" sz="2400" dirty="0" err="1"/>
              <a:t>metus</a:t>
            </a:r>
            <a:r>
              <a:rPr lang="en-US" sz="2400" dirty="0"/>
              <a:t> vel</a:t>
            </a:r>
            <a:br>
              <a:rPr lang="en-US" sz="2400" dirty="0"/>
            </a:br>
            <a:r>
              <a:rPr lang="en-US" sz="2400" dirty="0" err="1"/>
              <a:t>Aliquam</a:t>
            </a:r>
            <a:r>
              <a:rPr lang="en-US" sz="2400" dirty="0"/>
              <a:t> vestibulum ligula</a:t>
            </a:r>
            <a:br>
              <a:rPr lang="en-US" sz="2400" dirty="0"/>
            </a:br>
            <a:br>
              <a:rPr lang="en-US" sz="2400" dirty="0"/>
            </a:br>
            <a:r>
              <a:rPr lang="en-US" sz="2400" dirty="0"/>
              <a:t>LOREM IPSUM</a:t>
            </a:r>
            <a:br>
              <a:rPr lang="en-US" sz="2400" dirty="0"/>
            </a:br>
            <a:r>
              <a:rPr lang="en-US" sz="2400" dirty="0" err="1"/>
              <a:t>Pellentesque</a:t>
            </a:r>
            <a:r>
              <a:rPr lang="en-US" sz="2400" dirty="0"/>
              <a:t> habitant </a:t>
            </a:r>
            <a:r>
              <a:rPr lang="en-US" sz="2400" dirty="0" err="1"/>
              <a:t>morbi</a:t>
            </a:r>
            <a:br>
              <a:rPr lang="en-US" sz="2400" dirty="0"/>
            </a:br>
            <a:r>
              <a:rPr lang="en-US" sz="2400" dirty="0"/>
              <a:t>Donec </a:t>
            </a:r>
            <a:r>
              <a:rPr lang="en-US" sz="2400" dirty="0" err="1"/>
              <a:t>ut</a:t>
            </a:r>
            <a:r>
              <a:rPr lang="en-US" sz="2400" dirty="0"/>
              <a:t> </a:t>
            </a:r>
            <a:r>
              <a:rPr lang="en-US" sz="2400" dirty="0" err="1"/>
              <a:t>risus</a:t>
            </a:r>
            <a:r>
              <a:rPr lang="en-US" sz="2400" dirty="0"/>
              <a:t> </a:t>
            </a:r>
            <a:r>
              <a:rPr lang="en-US" sz="2400" dirty="0" err="1"/>
              <a:t>velit</a:t>
            </a:r>
            <a:br>
              <a:rPr lang="en-US" sz="2400" dirty="0"/>
            </a:br>
            <a:r>
              <a:rPr lang="en-US" sz="2400" dirty="0" err="1"/>
              <a:t>Nulla</a:t>
            </a:r>
            <a:r>
              <a:rPr lang="en-US" sz="2400" dirty="0"/>
              <a:t> </a:t>
            </a:r>
            <a:r>
              <a:rPr lang="en-US" sz="2400" dirty="0" err="1"/>
              <a:t>ut</a:t>
            </a:r>
            <a:r>
              <a:rPr lang="en-US" sz="2400" dirty="0"/>
              <a:t> </a:t>
            </a:r>
            <a:r>
              <a:rPr lang="en-US" sz="2400" dirty="0" err="1"/>
              <a:t>egestas</a:t>
            </a:r>
            <a:r>
              <a:rPr lang="en-US" sz="2400" dirty="0"/>
              <a:t> mi</a:t>
            </a:r>
            <a:br>
              <a:rPr lang="en-US" sz="2400" dirty="0"/>
            </a:br>
            <a:r>
              <a:rPr lang="en-US" sz="2400" dirty="0" err="1"/>
              <a:t>Nullam</a:t>
            </a:r>
            <a:r>
              <a:rPr lang="en-US" sz="2400" dirty="0"/>
              <a:t> sed </a:t>
            </a:r>
            <a:r>
              <a:rPr lang="en-US" sz="2400" dirty="0" err="1"/>
              <a:t>lacus</a:t>
            </a:r>
            <a:r>
              <a:rPr lang="en-US" sz="2400" dirty="0"/>
              <a:t> </a:t>
            </a:r>
            <a:r>
              <a:rPr lang="en-US" sz="2400" dirty="0" err="1"/>
              <a:t>rutrum</a:t>
            </a:r>
            <a:endParaRPr lang="en-TR" sz="2400" dirty="0"/>
          </a:p>
        </p:txBody>
      </p:sp>
    </p:spTree>
    <p:extLst>
      <p:ext uri="{BB962C8B-B14F-4D97-AF65-F5344CB8AC3E}">
        <p14:creationId xmlns:p14="http://schemas.microsoft.com/office/powerpoint/2010/main" val="391115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2CF-545C-85DD-4EAB-12D63D1FF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D6AFE593-F44F-54EB-9C5B-590A1CE60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334A5-0A9B-C04A-4E41-FBCD53C8BBF6}"/>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5" name="Footer Placeholder 4">
            <a:extLst>
              <a:ext uri="{FF2B5EF4-FFF2-40B4-BE49-F238E27FC236}">
                <a16:creationId xmlns:a16="http://schemas.microsoft.com/office/drawing/2014/main" id="{90661ED3-0BDF-9757-A55B-5B9FEC4083E7}"/>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275ABFC-993D-7857-F96F-FD0EFDCD2A55}"/>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7189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A58F-C775-F33D-18EB-013DC275D31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10C923B5-910A-96F4-A54E-6C1270B4F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E35D1B5-B4AF-33B6-E49F-06B75F92E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E0398F1D-84E9-B42F-97CC-EC78C23D1AF2}"/>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6" name="Footer Placeholder 5">
            <a:extLst>
              <a:ext uri="{FF2B5EF4-FFF2-40B4-BE49-F238E27FC236}">
                <a16:creationId xmlns:a16="http://schemas.microsoft.com/office/drawing/2014/main" id="{7DF81BB3-C009-251F-F06D-67E86631C8D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4A0F1536-9FC8-EEDE-8EED-043A7DFC7CC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1814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3BC-2A7B-8FBC-5222-3AA3BF2908E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DE539C-D77B-A7D5-79E1-D7173B60F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5BAE2-71D7-6090-D9F9-B6189C3B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67B74E8C-02FD-15EF-2F3E-142CF3299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8189F-49D8-BB00-F757-0379FFFF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FC03F19D-12E8-9845-3444-B4B3A74769A1}"/>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8" name="Footer Placeholder 7">
            <a:extLst>
              <a:ext uri="{FF2B5EF4-FFF2-40B4-BE49-F238E27FC236}">
                <a16:creationId xmlns:a16="http://schemas.microsoft.com/office/drawing/2014/main" id="{F1EBC4E5-8DA2-1052-5FDE-412628E3D90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7E1A8EB2-ECA1-3B62-CB03-21E13B1D696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27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1ADF-2865-C7BF-6159-238A62F4AC85}"/>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51DEA1FC-188B-3BCE-7FEE-1DC4426EC586}"/>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4" name="Footer Placeholder 3">
            <a:extLst>
              <a:ext uri="{FF2B5EF4-FFF2-40B4-BE49-F238E27FC236}">
                <a16:creationId xmlns:a16="http://schemas.microsoft.com/office/drawing/2014/main" id="{5BD55940-E0D9-A381-F3A7-01731A7EED75}"/>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BF040AA-72EF-9BA7-8E7B-7440A95BF809}"/>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03702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882C7-F975-6E2E-2398-27A49C2B1433}"/>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3" name="Footer Placeholder 2">
            <a:extLst>
              <a:ext uri="{FF2B5EF4-FFF2-40B4-BE49-F238E27FC236}">
                <a16:creationId xmlns:a16="http://schemas.microsoft.com/office/drawing/2014/main" id="{341C2639-476C-CAB7-8358-FD739D155477}"/>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69F17F3D-2C4B-B643-B8CD-F52A44433BC4}"/>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4846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F732-6701-47C0-29F8-BB8C44A2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9ADB49C4-B083-66CE-06F2-940309D61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FA9FB498-E5C1-F221-C82B-AD59A5B6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A0526-92EE-B1C8-66B3-42C4FC95D55A}"/>
              </a:ext>
            </a:extLst>
          </p:cNvPr>
          <p:cNvSpPr>
            <a:spLocks noGrp="1"/>
          </p:cNvSpPr>
          <p:nvPr>
            <p:ph type="dt" sz="half" idx="10"/>
          </p:nvPr>
        </p:nvSpPr>
        <p:spPr/>
        <p:txBody>
          <a:bodyPr/>
          <a:lstStyle/>
          <a:p>
            <a:fld id="{8B17F872-67CF-7E43-AF66-86ABAD4068AA}" type="datetimeFigureOut">
              <a:rPr lang="en-TR" smtClean="0"/>
              <a:t>03/14/2024</a:t>
            </a:fld>
            <a:endParaRPr lang="en-TR"/>
          </a:p>
        </p:txBody>
      </p:sp>
      <p:sp>
        <p:nvSpPr>
          <p:cNvPr id="6" name="Footer Placeholder 5">
            <a:extLst>
              <a:ext uri="{FF2B5EF4-FFF2-40B4-BE49-F238E27FC236}">
                <a16:creationId xmlns:a16="http://schemas.microsoft.com/office/drawing/2014/main" id="{B68C3E3E-ACD2-8F1F-ECFD-6A12E9D31F45}"/>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3EBFE0F-0CC6-B8F5-2972-9692781F31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5874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61141-86D7-66E6-FBE3-B31093455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ADABE2FF-3288-7468-2295-907F45F31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B44E17F-034D-5E28-BC9F-48D04BF6E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F872-67CF-7E43-AF66-86ABAD4068AA}" type="datetimeFigureOut">
              <a:rPr lang="en-TR" smtClean="0"/>
              <a:t>03/14/2024</a:t>
            </a:fld>
            <a:endParaRPr lang="en-TR"/>
          </a:p>
        </p:txBody>
      </p:sp>
      <p:sp>
        <p:nvSpPr>
          <p:cNvPr id="5" name="Footer Placeholder 4">
            <a:extLst>
              <a:ext uri="{FF2B5EF4-FFF2-40B4-BE49-F238E27FC236}">
                <a16:creationId xmlns:a16="http://schemas.microsoft.com/office/drawing/2014/main" id="{BEDCC2C0-3C20-7D98-27C6-E359D7DB0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E4FA8DAC-470B-634E-7A15-0B8B5739E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9C66-4626-414B-BCA8-AABC4EAE95C1}" type="slidenum">
              <a:rPr lang="en-TR" smtClean="0"/>
              <a:t>‹#›</a:t>
            </a:fld>
            <a:endParaRPr lang="en-TR"/>
          </a:p>
        </p:txBody>
      </p:sp>
    </p:spTree>
    <p:extLst>
      <p:ext uri="{BB962C8B-B14F-4D97-AF65-F5344CB8AC3E}">
        <p14:creationId xmlns:p14="http://schemas.microsoft.com/office/powerpoint/2010/main" val="15972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8501A-C45F-D36B-5959-D8323B54F879}"/>
              </a:ext>
            </a:extLst>
          </p:cNvPr>
          <p:cNvSpPr>
            <a:spLocks noGrp="1"/>
          </p:cNvSpPr>
          <p:nvPr>
            <p:ph type="ctrTitle"/>
          </p:nvPr>
        </p:nvSpPr>
        <p:spPr>
          <a:xfrm>
            <a:off x="685800" y="642936"/>
            <a:ext cx="5003800" cy="1535306"/>
          </a:xfrm>
        </p:spPr>
        <p:txBody>
          <a:bodyPr>
            <a:noAutofit/>
          </a:bodyPr>
          <a:lstStyle/>
          <a:p>
            <a:pPr algn="l">
              <a:lnSpc>
                <a:spcPct val="100000"/>
              </a:lnSpc>
            </a:pPr>
            <a:r>
              <a:rPr lang="en-US" sz="2400" b="1" dirty="0">
                <a:solidFill>
                  <a:srgbClr val="29AAE1"/>
                </a:solidFill>
                <a:latin typeface="Corbel" panose="020B0503020204020204" pitchFamily="34" charset="0"/>
                <a:cs typeface="Futura Medium" panose="020B0602020204020303" pitchFamily="34" charset="-79"/>
              </a:rPr>
              <a:t>TESK UNICEF ÇOCUK HAKLARI VE İŞ İLKELERİ PROGRAMI </a:t>
            </a:r>
            <a:endParaRPr lang="en-TR" sz="2400" b="1" dirty="0">
              <a:solidFill>
                <a:srgbClr val="29AAE1"/>
              </a:solidFill>
              <a:latin typeface="Corbel" panose="020B0503020204020204" pitchFamily="34" charset="0"/>
              <a:cs typeface="Futura Medium" panose="020B0602020204020303" pitchFamily="34" charset="-79"/>
            </a:endParaRPr>
          </a:p>
        </p:txBody>
      </p:sp>
      <p:sp>
        <p:nvSpPr>
          <p:cNvPr id="6" name="TextBox 5">
            <a:extLst>
              <a:ext uri="{FF2B5EF4-FFF2-40B4-BE49-F238E27FC236}">
                <a16:creationId xmlns:a16="http://schemas.microsoft.com/office/drawing/2014/main" id="{F04C815B-2722-974D-A31B-931114F56431}"/>
              </a:ext>
            </a:extLst>
          </p:cNvPr>
          <p:cNvSpPr txBox="1"/>
          <p:nvPr/>
        </p:nvSpPr>
        <p:spPr>
          <a:xfrm>
            <a:off x="283028" y="2736502"/>
            <a:ext cx="8852807" cy="954107"/>
          </a:xfrm>
          <a:prstGeom prst="rect">
            <a:avLst/>
          </a:prstGeom>
          <a:noFill/>
        </p:spPr>
        <p:txBody>
          <a:bodyPr wrap="square" rtlCol="0">
            <a:spAutoFit/>
          </a:bodyPr>
          <a:lstStyle/>
          <a:p>
            <a:pPr marL="0" indent="0" algn="ctr">
              <a:buFont typeface="Arial" panose="020B0604020202020204" pitchFamily="34" charset="0"/>
              <a:buNone/>
            </a:pPr>
            <a:r>
              <a:rPr lang="tr-TR" altLang="tr-TR" sz="2800" b="1" dirty="0">
                <a:solidFill>
                  <a:srgbClr val="FF0000"/>
                </a:solidFill>
              </a:rPr>
              <a:t>Çocuk ve Genç İşçilerin Çalıştırma Usul ve Esasları</a:t>
            </a:r>
          </a:p>
          <a:p>
            <a:pPr marL="0" indent="0" algn="ctr">
              <a:buFont typeface="Arial" panose="020B0604020202020204" pitchFamily="34" charset="0"/>
              <a:buNone/>
            </a:pPr>
            <a:r>
              <a:rPr lang="tr-TR" sz="2800" b="1" dirty="0">
                <a:solidFill>
                  <a:srgbClr val="FF0000"/>
                </a:solidFill>
              </a:rPr>
              <a:t>Gülcan ERİŞ</a:t>
            </a:r>
            <a:endParaRPr lang="x-none" sz="1400" b="1" dirty="0">
              <a:solidFill>
                <a:srgbClr val="1B325F"/>
              </a:solidFill>
            </a:endParaRPr>
          </a:p>
        </p:txBody>
      </p:sp>
      <p:sp>
        <p:nvSpPr>
          <p:cNvPr id="3" name="Metin kutusu 2">
            <a:extLst>
              <a:ext uri="{FF2B5EF4-FFF2-40B4-BE49-F238E27FC236}">
                <a16:creationId xmlns:a16="http://schemas.microsoft.com/office/drawing/2014/main" id="{81E41F5C-01A9-1FC5-354F-64BC12778C0F}"/>
              </a:ext>
            </a:extLst>
          </p:cNvPr>
          <p:cNvSpPr txBox="1"/>
          <p:nvPr/>
        </p:nvSpPr>
        <p:spPr>
          <a:xfrm>
            <a:off x="2974522" y="3244334"/>
            <a:ext cx="6144984" cy="369332"/>
          </a:xfrm>
          <a:prstGeom prst="rect">
            <a:avLst/>
          </a:prstGeom>
          <a:noFill/>
        </p:spPr>
        <p:txBody>
          <a:bodyPr wrap="square">
            <a:spAutoFit/>
          </a:bodyPr>
          <a:lstStyle/>
          <a:p>
            <a:r>
              <a:rPr lang="tr-TR" b="0" dirty="0">
                <a:effectLst/>
              </a:rPr>
              <a:t> </a:t>
            </a:r>
            <a:endParaRPr lang="tr-TR" dirty="0"/>
          </a:p>
        </p:txBody>
      </p:sp>
      <p:sp>
        <p:nvSpPr>
          <p:cNvPr id="8" name="Metin kutusu 7">
            <a:extLst>
              <a:ext uri="{FF2B5EF4-FFF2-40B4-BE49-F238E27FC236}">
                <a16:creationId xmlns:a16="http://schemas.microsoft.com/office/drawing/2014/main" id="{48DE400C-6C57-F323-6E9B-A57EF9C58F70}"/>
              </a:ext>
            </a:extLst>
          </p:cNvPr>
          <p:cNvSpPr txBox="1"/>
          <p:nvPr/>
        </p:nvSpPr>
        <p:spPr>
          <a:xfrm>
            <a:off x="2974522" y="3244334"/>
            <a:ext cx="6144984" cy="369332"/>
          </a:xfrm>
          <a:prstGeom prst="rect">
            <a:avLst/>
          </a:prstGeom>
          <a:noFill/>
        </p:spPr>
        <p:txBody>
          <a:bodyPr wrap="square">
            <a:spAutoFit/>
          </a:bodyPr>
          <a:lstStyle/>
          <a:p>
            <a:r>
              <a:rPr lang="tr-TR" b="0" dirty="0">
                <a:effectLst/>
              </a:rPr>
              <a:t> </a:t>
            </a:r>
            <a:endParaRPr lang="tr-TR" dirty="0"/>
          </a:p>
        </p:txBody>
      </p:sp>
    </p:spTree>
    <p:extLst>
      <p:ext uri="{BB962C8B-B14F-4D97-AF65-F5344CB8AC3E}">
        <p14:creationId xmlns:p14="http://schemas.microsoft.com/office/powerpoint/2010/main" val="369215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1">
            <a:extLst>
              <a:ext uri="{FF2B5EF4-FFF2-40B4-BE49-F238E27FC236}">
                <a16:creationId xmlns:a16="http://schemas.microsoft.com/office/drawing/2014/main" id="{A5AE614D-1729-0D4B-1356-65F463B1DF14}"/>
              </a:ext>
            </a:extLst>
          </p:cNvPr>
          <p:cNvSpPr>
            <a:spLocks noGrp="1"/>
          </p:cNvSpPr>
          <p:nvPr>
            <p:ph type="title"/>
          </p:nvPr>
        </p:nvSpPr>
        <p:spPr>
          <a:xfrm>
            <a:off x="1729789" y="130629"/>
            <a:ext cx="9547172" cy="1393692"/>
          </a:xfrm>
        </p:spPr>
        <p:txBody>
          <a:bodyPr>
            <a:normAutofit/>
          </a:bodyPr>
          <a:lstStyle/>
          <a:p>
            <a:pPr algn="ctr"/>
            <a:r>
              <a:rPr lang="tr-TR" altLang="tr-TR" sz="3600" b="1" dirty="0">
                <a:solidFill>
                  <a:srgbClr val="00B0F0"/>
                </a:solidFill>
                <a:latin typeface="Times New Roman" panose="02020603050405020304" pitchFamily="18" charset="0"/>
                <a:cs typeface="Times New Roman" panose="02020603050405020304" pitchFamily="18" charset="0"/>
              </a:rPr>
              <a:t>Çocuk ve Genç İşçilerin Çalıştırılabileceği İşler</a:t>
            </a:r>
          </a:p>
        </p:txBody>
      </p:sp>
      <p:graphicFrame>
        <p:nvGraphicFramePr>
          <p:cNvPr id="7" name="İçerik Yer Tutucusu 6">
            <a:extLst>
              <a:ext uri="{FF2B5EF4-FFF2-40B4-BE49-F238E27FC236}">
                <a16:creationId xmlns:a16="http://schemas.microsoft.com/office/drawing/2014/main" id="{7B3DE250-B733-669C-5E3C-B49F3EE7F3D9}"/>
              </a:ext>
            </a:extLst>
          </p:cNvPr>
          <p:cNvGraphicFramePr>
            <a:graphicFrameLocks noGrp="1"/>
          </p:cNvGraphicFramePr>
          <p:nvPr>
            <p:ph idx="1"/>
            <p:extLst>
              <p:ext uri="{D42A27DB-BD31-4B8C-83A1-F6EECF244321}">
                <p14:modId xmlns:p14="http://schemas.microsoft.com/office/powerpoint/2010/main" val="817115660"/>
              </p:ext>
            </p:extLst>
          </p:nvPr>
        </p:nvGraphicFramePr>
        <p:xfrm>
          <a:off x="1741314" y="1230086"/>
          <a:ext cx="9688686" cy="521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a:extLst>
              <a:ext uri="{FF2B5EF4-FFF2-40B4-BE49-F238E27FC236}">
                <a16:creationId xmlns:a16="http://schemas.microsoft.com/office/drawing/2014/main" id="{D2009F19-C4FD-C662-9D67-7B490E552F2A}"/>
              </a:ext>
            </a:extLst>
          </p:cNvPr>
          <p:cNvSpPr/>
          <p:nvPr/>
        </p:nvSpPr>
        <p:spPr>
          <a:xfrm>
            <a:off x="1741314" y="5301343"/>
            <a:ext cx="9547172" cy="849993"/>
          </a:xfrm>
          <a:prstGeom prst="rect">
            <a:avLst/>
          </a:prstGeom>
          <a:solidFill>
            <a:schemeClr val="bg1">
              <a:lumMod val="85000"/>
            </a:schemeClr>
          </a:solidFill>
        </p:spPr>
        <p:txBody>
          <a:bodyPr wrap="square" lIns="94631" tIns="47316" rIns="94631" bIns="47316">
            <a:spAutoFit/>
          </a:bodyPr>
          <a:lstStyle/>
          <a:p>
            <a:pPr algn="just"/>
            <a:r>
              <a:rPr lang="tr-TR" altLang="en-US" sz="1634" dirty="0"/>
              <a:t>Çocuk işçilerin yapabileceği hafif işler genel anlamda yardımcı işler, satış işleri, çiçek yetiştirme ve toplama gibi bedensel, zihinsel, sosyal ve ahlaki gelişimlerine engel olmayacak, iş kazası ve meslek hastalığı riski düşük işler olduğunu söylemek mümkündür.</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a:extLst>
              <a:ext uri="{FF2B5EF4-FFF2-40B4-BE49-F238E27FC236}">
                <a16:creationId xmlns:a16="http://schemas.microsoft.com/office/drawing/2014/main" id="{DA747D9E-B3B0-6B6C-755A-7CCE29ED83B1}"/>
              </a:ext>
            </a:extLst>
          </p:cNvPr>
          <p:cNvSpPr>
            <a:spLocks noGrp="1"/>
          </p:cNvSpPr>
          <p:nvPr>
            <p:ph type="title"/>
          </p:nvPr>
        </p:nvSpPr>
        <p:spPr>
          <a:xfrm>
            <a:off x="1729789" y="424543"/>
            <a:ext cx="9373640" cy="1208314"/>
          </a:xfrm>
        </p:spPr>
        <p:txBody>
          <a:bodyPr>
            <a:noAutofit/>
          </a:bodyPr>
          <a:lstStyle/>
          <a:p>
            <a:pPr algn="ctr"/>
            <a:r>
              <a:rPr lang="tr-TR" altLang="tr-TR" sz="3600" b="1" dirty="0">
                <a:solidFill>
                  <a:srgbClr val="00B0F0"/>
                </a:solidFill>
                <a:latin typeface="Times New Roman" panose="02020603050405020304" pitchFamily="18" charset="0"/>
                <a:cs typeface="Times New Roman" panose="02020603050405020304" pitchFamily="18" charset="0"/>
              </a:rPr>
              <a:t>Çocuk ve Genç İşçilerin Çalıştırılamayacağı İşler</a:t>
            </a:r>
          </a:p>
        </p:txBody>
      </p:sp>
      <p:sp>
        <p:nvSpPr>
          <p:cNvPr id="12292" name="İçerik Yer Tutucusu 2">
            <a:extLst>
              <a:ext uri="{FF2B5EF4-FFF2-40B4-BE49-F238E27FC236}">
                <a16:creationId xmlns:a16="http://schemas.microsoft.com/office/drawing/2014/main" id="{B23CA98D-17A9-B620-41D8-F86E26C42F8A}"/>
              </a:ext>
            </a:extLst>
          </p:cNvPr>
          <p:cNvSpPr>
            <a:spLocks noGrp="1"/>
          </p:cNvSpPr>
          <p:nvPr>
            <p:ph idx="1"/>
          </p:nvPr>
        </p:nvSpPr>
        <p:spPr/>
        <p:txBody>
          <a:bodyPr/>
          <a:lstStyle/>
          <a:p>
            <a:pPr marL="0" indent="0" algn="just">
              <a:buNone/>
            </a:pPr>
            <a:r>
              <a:rPr lang="tr-TR" altLang="en-US" sz="3267" dirty="0">
                <a:latin typeface="Times New Roman" panose="02020603050405020304" pitchFamily="18" charset="0"/>
                <a:cs typeface="Times New Roman" panose="02020603050405020304" pitchFamily="18" charset="0"/>
              </a:rPr>
              <a:t>Ayrıca yaş kayıtlarına bağlı olarak müsaade edilen işlerden olsalar dahi;</a:t>
            </a:r>
          </a:p>
          <a:p>
            <a:pPr marL="0" indent="0" algn="just"/>
            <a:r>
              <a:rPr lang="tr-TR" altLang="en-US" sz="2541" dirty="0">
                <a:latin typeface="Times New Roman" panose="02020603050405020304" pitchFamily="18" charset="0"/>
                <a:cs typeface="Times New Roman" panose="02020603050405020304" pitchFamily="18" charset="0"/>
              </a:rPr>
              <a:t>hazırlama, tamamlama ve temizleme işlerinde, </a:t>
            </a:r>
          </a:p>
          <a:p>
            <a:pPr marL="0" indent="0" algn="just"/>
            <a:r>
              <a:rPr lang="tr-TR" altLang="en-US" sz="2541" dirty="0">
                <a:latin typeface="Times New Roman" panose="02020603050405020304" pitchFamily="18" charset="0"/>
                <a:cs typeface="Times New Roman" panose="02020603050405020304" pitchFamily="18" charset="0"/>
              </a:rPr>
              <a:t>alkol, sigara ve bağımlılığa yol açan maddelerin üretimi ve toptan satış işlerinde, </a:t>
            </a:r>
          </a:p>
          <a:p>
            <a:pPr marL="0" indent="0" algn="just"/>
            <a:r>
              <a:rPr lang="tr-TR" altLang="en-US" sz="2541" dirty="0">
                <a:latin typeface="Times New Roman" panose="02020603050405020304" pitchFamily="18" charset="0"/>
                <a:cs typeface="Times New Roman" panose="02020603050405020304" pitchFamily="18" charset="0"/>
              </a:rPr>
              <a:t>parlayıcı, patlayıcı, zararlı ve tehlikeli maddelerin toptan ve perakende </a:t>
            </a:r>
            <a:r>
              <a:rPr lang="tr-TR" altLang="en-US" sz="2541" dirty="0" err="1">
                <a:latin typeface="Times New Roman" panose="02020603050405020304" pitchFamily="18" charset="0"/>
                <a:cs typeface="Times New Roman" panose="02020603050405020304" pitchFamily="18" charset="0"/>
              </a:rPr>
              <a:t>satışişleri</a:t>
            </a:r>
            <a:r>
              <a:rPr lang="tr-TR" altLang="en-US" sz="2541" dirty="0">
                <a:latin typeface="Times New Roman" panose="02020603050405020304" pitchFamily="18" charset="0"/>
                <a:cs typeface="Times New Roman" panose="02020603050405020304" pitchFamily="18" charset="0"/>
              </a:rPr>
              <a:t> ile bu gibi maddelerin imali, işlenmesi, depolanması işleri ve bu maddelere maruz kalma ihtimali bulunan her türlü işlerde, </a:t>
            </a:r>
          </a:p>
          <a:p>
            <a:pPr marL="0" indent="0" algn="just"/>
            <a:r>
              <a:rPr lang="tr-TR" altLang="en-US" sz="2541" dirty="0">
                <a:latin typeface="Times New Roman" panose="02020603050405020304" pitchFamily="18" charset="0"/>
                <a:cs typeface="Times New Roman" panose="02020603050405020304" pitchFamily="18" charset="0"/>
              </a:rPr>
              <a:t>gürültü ve/veya vibrasyonun yüksek olduğu ortamlarda yapılan işlerde, </a:t>
            </a:r>
          </a:p>
          <a:p>
            <a:pPr marL="0" indent="0" algn="just"/>
            <a:endParaRPr lang="tr-TR" altLang="en-US" sz="2541" i="1" dirty="0">
              <a:solidFill>
                <a:srgbClr val="17375E"/>
              </a:solidFill>
              <a:latin typeface="Comic Sans MS" panose="030F0702030302020204" pitchFamily="66"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a:extLst>
              <a:ext uri="{FF2B5EF4-FFF2-40B4-BE49-F238E27FC236}">
                <a16:creationId xmlns:a16="http://schemas.microsoft.com/office/drawing/2014/main" id="{0EF08514-EC3B-0D05-E261-9F4D82EA758D}"/>
              </a:ext>
            </a:extLst>
          </p:cNvPr>
          <p:cNvSpPr>
            <a:spLocks noGrp="1"/>
          </p:cNvSpPr>
          <p:nvPr>
            <p:ph type="title"/>
          </p:nvPr>
        </p:nvSpPr>
        <p:spPr>
          <a:xfrm>
            <a:off x="1729789" y="217715"/>
            <a:ext cx="9395411" cy="1306286"/>
          </a:xfrm>
        </p:spPr>
        <p:txBody>
          <a:bodyPr>
            <a:noAutofit/>
          </a:bodyPr>
          <a:lstStyle/>
          <a:p>
            <a:pPr algn="ctr"/>
            <a:r>
              <a:rPr lang="tr-TR" altLang="tr-TR" sz="3600" b="1" dirty="0">
                <a:solidFill>
                  <a:srgbClr val="00B0F0"/>
                </a:solidFill>
                <a:latin typeface="Times New Roman" panose="02020603050405020304" pitchFamily="18" charset="0"/>
                <a:cs typeface="Times New Roman" panose="02020603050405020304" pitchFamily="18" charset="0"/>
              </a:rPr>
              <a:t>Çocuk ve Genç İşçilerin Çalıştırılamayacağı İşler</a:t>
            </a:r>
            <a:endParaRPr lang="tr-TR" altLang="tr-TR" sz="3600" b="1" dirty="0">
              <a:solidFill>
                <a:srgbClr val="FF0000"/>
              </a:solidFill>
            </a:endParaRPr>
          </a:p>
        </p:txBody>
      </p:sp>
      <p:sp>
        <p:nvSpPr>
          <p:cNvPr id="13316" name="İçerik Yer Tutucusu 2">
            <a:extLst>
              <a:ext uri="{FF2B5EF4-FFF2-40B4-BE49-F238E27FC236}">
                <a16:creationId xmlns:a16="http://schemas.microsoft.com/office/drawing/2014/main" id="{FF46BEA9-461F-2E4A-2D0E-B7C64A3413FA}"/>
              </a:ext>
            </a:extLst>
          </p:cNvPr>
          <p:cNvSpPr>
            <a:spLocks noGrp="1"/>
          </p:cNvSpPr>
          <p:nvPr>
            <p:ph idx="1"/>
          </p:nvPr>
        </p:nvSpPr>
        <p:spPr/>
        <p:txBody>
          <a:bodyPr/>
          <a:lstStyle/>
          <a:p>
            <a:pPr algn="just"/>
            <a:r>
              <a:rPr lang="tr-TR" altLang="en-US" sz="2541" dirty="0">
                <a:latin typeface="Times New Roman" panose="02020603050405020304" pitchFamily="18" charset="0"/>
                <a:cs typeface="Times New Roman" panose="02020603050405020304" pitchFamily="18" charset="0"/>
              </a:rPr>
              <a:t>aşırı sıcak ve soğuk ortamda çalışma gerektiren işlerde, </a:t>
            </a:r>
          </a:p>
          <a:p>
            <a:pPr algn="just"/>
            <a:r>
              <a:rPr lang="tr-TR" altLang="en-US" sz="2541" dirty="0">
                <a:latin typeface="Times New Roman" panose="02020603050405020304" pitchFamily="18" charset="0"/>
                <a:cs typeface="Times New Roman" panose="02020603050405020304" pitchFamily="18" charset="0"/>
              </a:rPr>
              <a:t>sağlığa zararlı ve meslek hastalığına yol açan maddeler ile yapılan işlerde, </a:t>
            </a:r>
          </a:p>
          <a:p>
            <a:pPr algn="just"/>
            <a:r>
              <a:rPr lang="tr-TR" altLang="en-US" sz="2541" dirty="0">
                <a:latin typeface="Times New Roman" panose="02020603050405020304" pitchFamily="18" charset="0"/>
                <a:cs typeface="Times New Roman" panose="02020603050405020304" pitchFamily="18" charset="0"/>
              </a:rPr>
              <a:t>radyoaktif maddelere ve zararlı ışınlara maruz kalınması ihtimali olan işlerde, </a:t>
            </a:r>
          </a:p>
          <a:p>
            <a:pPr algn="just"/>
            <a:r>
              <a:rPr lang="tr-TR" altLang="en-US" sz="2541" dirty="0">
                <a:latin typeface="Times New Roman" panose="02020603050405020304" pitchFamily="18" charset="0"/>
                <a:cs typeface="Times New Roman" panose="02020603050405020304" pitchFamily="18" charset="0"/>
              </a:rPr>
              <a:t>fazla dikkat isteyen ve aralıksız ayakta durmayı gerektiren işlerde, </a:t>
            </a:r>
          </a:p>
          <a:p>
            <a:pPr algn="just"/>
            <a:r>
              <a:rPr lang="tr-TR" altLang="en-US" sz="2541" dirty="0">
                <a:latin typeface="Times New Roman" panose="02020603050405020304" pitchFamily="18" charset="0"/>
                <a:cs typeface="Times New Roman" panose="02020603050405020304" pitchFamily="18" charset="0"/>
              </a:rPr>
              <a:t>parça başı ve prim sistemi ile ücret ödenen işlerde, </a:t>
            </a:r>
          </a:p>
          <a:p>
            <a:pPr algn="just"/>
            <a:r>
              <a:rPr lang="tr-TR" altLang="en-US" sz="2541" dirty="0">
                <a:latin typeface="Times New Roman" panose="02020603050405020304" pitchFamily="18" charset="0"/>
                <a:cs typeface="Times New Roman" panose="02020603050405020304" pitchFamily="18" charset="0"/>
              </a:rPr>
              <a:t>eğitim amaçlı işler hariç iş bitiminde evine veya ailesinin yanına dönmesine imkan sağlamayan işlerde, </a:t>
            </a:r>
            <a:endParaRPr lang="tr-TR" altLang="en-US" sz="2541" i="1" dirty="0">
              <a:solidFill>
                <a:srgbClr val="17375E"/>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a:extLst>
              <a:ext uri="{FF2B5EF4-FFF2-40B4-BE49-F238E27FC236}">
                <a16:creationId xmlns:a16="http://schemas.microsoft.com/office/drawing/2014/main" id="{D19C578A-B7EA-4299-87BF-5B003D9D03F7}"/>
              </a:ext>
            </a:extLst>
          </p:cNvPr>
          <p:cNvSpPr>
            <a:spLocks noGrp="1"/>
          </p:cNvSpPr>
          <p:nvPr>
            <p:ph type="title"/>
          </p:nvPr>
        </p:nvSpPr>
        <p:spPr>
          <a:xfrm>
            <a:off x="1729789" y="370115"/>
            <a:ext cx="9199468" cy="1153886"/>
          </a:xfrm>
        </p:spPr>
        <p:txBody>
          <a:bodyPr>
            <a:noAutofit/>
          </a:bodyPr>
          <a:lstStyle/>
          <a:p>
            <a:pPr algn="ctr"/>
            <a:r>
              <a:rPr lang="tr-TR" altLang="tr-TR" sz="3600" b="1" dirty="0">
                <a:solidFill>
                  <a:srgbClr val="00B0F0"/>
                </a:solidFill>
                <a:latin typeface="Times New Roman" panose="02020603050405020304" pitchFamily="18" charset="0"/>
                <a:cs typeface="Times New Roman" panose="02020603050405020304" pitchFamily="18" charset="0"/>
              </a:rPr>
              <a:t>Çocuk ve Genç İşçilerin Çalıştırılamayacağı İşler</a:t>
            </a:r>
            <a:endParaRPr lang="tr-TR" altLang="tr-TR" sz="3600" b="1" dirty="0">
              <a:solidFill>
                <a:srgbClr val="FF0000"/>
              </a:solidFill>
            </a:endParaRPr>
          </a:p>
        </p:txBody>
      </p:sp>
      <p:sp>
        <p:nvSpPr>
          <p:cNvPr id="14340" name="İçerik Yer Tutucusu 2">
            <a:extLst>
              <a:ext uri="{FF2B5EF4-FFF2-40B4-BE49-F238E27FC236}">
                <a16:creationId xmlns:a16="http://schemas.microsoft.com/office/drawing/2014/main" id="{CA26592A-8B45-C814-71AB-10689B4489F8}"/>
              </a:ext>
            </a:extLst>
          </p:cNvPr>
          <p:cNvSpPr>
            <a:spLocks noGrp="1"/>
          </p:cNvSpPr>
          <p:nvPr>
            <p:ph idx="1"/>
          </p:nvPr>
        </p:nvSpPr>
        <p:spPr/>
        <p:txBody>
          <a:bodyPr/>
          <a:lstStyle/>
          <a:p>
            <a:pPr algn="just"/>
            <a:r>
              <a:rPr lang="tr-TR" altLang="en-US" sz="2541" dirty="0">
                <a:latin typeface="Times New Roman" panose="02020603050405020304" pitchFamily="18" charset="0"/>
                <a:cs typeface="Times New Roman" panose="02020603050405020304" pitchFamily="18" charset="0"/>
              </a:rPr>
              <a:t>işyeri hekimi raporu ile fiziki ve psikolojik yeterliliklerinin üzerinde olan işlerde, </a:t>
            </a:r>
          </a:p>
          <a:p>
            <a:pPr algn="just"/>
            <a:r>
              <a:rPr lang="tr-TR" altLang="en-US" sz="2541" dirty="0">
                <a:latin typeface="Times New Roman" panose="02020603050405020304" pitchFamily="18" charset="0"/>
                <a:cs typeface="Times New Roman" panose="02020603050405020304" pitchFamily="18" charset="0"/>
              </a:rPr>
              <a:t>eğitim, deney eksikliği, güvenlik konusunda dikkat eksikliği getirme ihtimali olan işlerde, </a:t>
            </a:r>
          </a:p>
          <a:p>
            <a:pPr algn="just"/>
            <a:r>
              <a:rPr lang="tr-TR" altLang="en-US" sz="2541" dirty="0">
                <a:latin typeface="Times New Roman" panose="02020603050405020304" pitchFamily="18" charset="0"/>
                <a:cs typeface="Times New Roman" panose="02020603050405020304" pitchFamily="18" charset="0"/>
              </a:rPr>
              <a:t>para taşıma ve tahsilat işlerinde,</a:t>
            </a:r>
          </a:p>
          <a:p>
            <a:pPr algn="just"/>
            <a:r>
              <a:rPr lang="tr-TR" altLang="en-US" sz="2541" dirty="0">
                <a:latin typeface="Times New Roman" panose="02020603050405020304" pitchFamily="18" charset="0"/>
                <a:cs typeface="Times New Roman" panose="02020603050405020304" pitchFamily="18" charset="0"/>
              </a:rPr>
              <a:t>4857 sayılı İş Kanununun 69 uncu maddesinin birinci fıkrasında belirtilen gece dönemine rastlayan sürelerde yapılan işlerde, </a:t>
            </a:r>
          </a:p>
          <a:p>
            <a:pPr algn="just">
              <a:buFont typeface="Arial" panose="020B0604020202020204" pitchFamily="34" charset="0"/>
              <a:buNone/>
            </a:pPr>
            <a:r>
              <a:rPr lang="tr-TR" altLang="en-US" sz="2541" dirty="0">
                <a:latin typeface="Times New Roman" panose="02020603050405020304" pitchFamily="18" charset="0"/>
                <a:cs typeface="Times New Roman" panose="02020603050405020304" pitchFamily="18" charset="0"/>
              </a:rPr>
              <a:t>     </a:t>
            </a:r>
            <a:r>
              <a:rPr lang="tr-TR" altLang="en-US" sz="3267" dirty="0">
                <a:latin typeface="Times New Roman" panose="02020603050405020304" pitchFamily="18" charset="0"/>
                <a:cs typeface="Times New Roman" panose="02020603050405020304" pitchFamily="18" charset="0"/>
              </a:rPr>
              <a:t>18 yaşını doldurmayan işçiler çalıştırılamaz. </a:t>
            </a:r>
            <a:endParaRPr lang="tr-TR" altLang="en-US" sz="3267" i="1" dirty="0">
              <a:solidFill>
                <a:srgbClr val="17375E"/>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a:extLst>
              <a:ext uri="{FF2B5EF4-FFF2-40B4-BE49-F238E27FC236}">
                <a16:creationId xmlns:a16="http://schemas.microsoft.com/office/drawing/2014/main" id="{D5A07BDA-C0EB-077D-66AB-96A793CE4FEC}"/>
              </a:ext>
            </a:extLst>
          </p:cNvPr>
          <p:cNvSpPr>
            <a:spLocks noGrp="1"/>
          </p:cNvSpPr>
          <p:nvPr>
            <p:ph type="title"/>
          </p:nvPr>
        </p:nvSpPr>
        <p:spPr>
          <a:xfrm>
            <a:off x="1980479" y="380360"/>
            <a:ext cx="8741949" cy="1371600"/>
          </a:xfrm>
        </p:spPr>
        <p:txBody>
          <a:bodyPr>
            <a:normAutofit/>
          </a:bodyPr>
          <a:lstStyle/>
          <a:p>
            <a:pPr algn="ctr"/>
            <a:r>
              <a:rPr lang="tr-TR" altLang="tr-TR" sz="3600" b="1" dirty="0">
                <a:solidFill>
                  <a:srgbClr val="00B0F0"/>
                </a:solidFill>
                <a:latin typeface="Times New Roman" panose="02020603050405020304" pitchFamily="18" charset="0"/>
                <a:cs typeface="Times New Roman" panose="02020603050405020304" pitchFamily="18" charset="0"/>
              </a:rPr>
              <a:t>Çocuk İşçileri Çalıştıramayacak İşverenler</a:t>
            </a:r>
          </a:p>
        </p:txBody>
      </p:sp>
      <p:sp>
        <p:nvSpPr>
          <p:cNvPr id="15363" name="İçerik Yer Tutucusu 2">
            <a:extLst>
              <a:ext uri="{FF2B5EF4-FFF2-40B4-BE49-F238E27FC236}">
                <a16:creationId xmlns:a16="http://schemas.microsoft.com/office/drawing/2014/main" id="{2ADE6A4E-48E4-569E-96D0-18DFDD44E120}"/>
              </a:ext>
            </a:extLst>
          </p:cNvPr>
          <p:cNvSpPr>
            <a:spLocks noGrp="1"/>
          </p:cNvSpPr>
          <p:nvPr>
            <p:ph idx="1"/>
          </p:nvPr>
        </p:nvSpPr>
        <p:spPr>
          <a:xfrm>
            <a:off x="1980480" y="1828320"/>
            <a:ext cx="8829034" cy="4572961"/>
          </a:xfrm>
        </p:spPr>
        <p:txBody>
          <a:bodyPr/>
          <a:lstStyle/>
          <a:p>
            <a:pPr algn="just" fontAlgn="t"/>
            <a:r>
              <a:rPr lang="tr-TR" altLang="tr-TR" sz="3267" dirty="0">
                <a:latin typeface="Times New Roman" panose="02020603050405020304" pitchFamily="18" charset="0"/>
                <a:cs typeface="Times New Roman" panose="02020603050405020304" pitchFamily="18" charset="0"/>
              </a:rPr>
              <a:t>Çocuklara karşı işlenmiş suçlardan hüküm giyen,</a:t>
            </a:r>
          </a:p>
          <a:p>
            <a:pPr algn="just" fontAlgn="t"/>
            <a:r>
              <a:rPr lang="tr-TR" altLang="tr-TR" sz="3267" dirty="0">
                <a:latin typeface="Times New Roman" panose="02020603050405020304" pitchFamily="18" charset="0"/>
                <a:cs typeface="Times New Roman" panose="02020603050405020304" pitchFamily="18" charset="0"/>
              </a:rPr>
              <a:t>Yüz kızartıcı suçlardan hüküm giymiş olan, </a:t>
            </a:r>
          </a:p>
          <a:p>
            <a:pPr algn="just" fontAlgn="t">
              <a:buFont typeface="Arial" panose="020B0604020202020204" pitchFamily="34" charset="0"/>
              <a:buNone/>
            </a:pPr>
            <a:r>
              <a:rPr lang="tr-TR" altLang="tr-TR" sz="3267" dirty="0">
                <a:latin typeface="Times New Roman" panose="02020603050405020304" pitchFamily="18" charset="0"/>
                <a:cs typeface="Times New Roman" panose="02020603050405020304" pitchFamily="18" charset="0"/>
              </a:rPr>
              <a:t>    işveren veya işveren vekilleri çocuk ve genç işçi çalıştıramazlar.</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a:extLst>
              <a:ext uri="{FF2B5EF4-FFF2-40B4-BE49-F238E27FC236}">
                <a16:creationId xmlns:a16="http://schemas.microsoft.com/office/drawing/2014/main" id="{14EBB4DF-6EA1-B03B-3013-0513561D4A7F}"/>
              </a:ext>
            </a:extLst>
          </p:cNvPr>
          <p:cNvSpPr>
            <a:spLocks noGrp="1"/>
          </p:cNvSpPr>
          <p:nvPr>
            <p:ph type="title"/>
          </p:nvPr>
        </p:nvSpPr>
        <p:spPr>
          <a:xfrm>
            <a:off x="1729789" y="275185"/>
            <a:ext cx="8810224" cy="1519997"/>
          </a:xfrm>
        </p:spPr>
        <p:txBody>
          <a:bodyPr>
            <a:normAutofit fontScale="90000"/>
          </a:bodyPr>
          <a:lstStyle/>
          <a:p>
            <a:pPr algn="ctr"/>
            <a:br>
              <a:rPr lang="tr-TR" altLang="tr-TR" sz="3267" b="1" dirty="0">
                <a:solidFill>
                  <a:srgbClr val="FF0000"/>
                </a:solidFill>
              </a:rPr>
            </a:br>
            <a:br>
              <a:rPr lang="tr-TR" altLang="tr-TR" sz="3267" b="1" dirty="0">
                <a:solidFill>
                  <a:srgbClr val="FF0000"/>
                </a:solidFill>
              </a:rPr>
            </a:br>
            <a:r>
              <a:rPr lang="tr-TR" altLang="tr-TR" sz="3267" b="1" dirty="0">
                <a:solidFill>
                  <a:srgbClr val="00B0F0"/>
                </a:solidFill>
                <a:latin typeface="Times New Roman" panose="02020603050405020304" pitchFamily="18" charset="0"/>
                <a:cs typeface="Times New Roman" panose="02020603050405020304" pitchFamily="18" charset="0"/>
              </a:rPr>
              <a:t>Zorunlu İlköğretim Çağını Tamamlamış ve </a:t>
            </a:r>
            <a:br>
              <a:rPr lang="tr-TR" altLang="tr-TR" sz="3267" b="1" dirty="0">
                <a:solidFill>
                  <a:srgbClr val="00B0F0"/>
                </a:solidFill>
                <a:latin typeface="Times New Roman" panose="02020603050405020304" pitchFamily="18" charset="0"/>
                <a:cs typeface="Times New Roman" panose="02020603050405020304" pitchFamily="18" charset="0"/>
              </a:rPr>
            </a:br>
            <a:r>
              <a:rPr lang="tr-TR" altLang="tr-TR" sz="3267" b="1" dirty="0">
                <a:solidFill>
                  <a:srgbClr val="00B0F0"/>
                </a:solidFill>
                <a:latin typeface="Times New Roman" panose="02020603050405020304" pitchFamily="18" charset="0"/>
                <a:cs typeface="Times New Roman" panose="02020603050405020304" pitchFamily="18" charset="0"/>
              </a:rPr>
              <a:t>Okula Gitmeyen Çocukların Çalışma Süreleri Nasıl Uygulanır?</a:t>
            </a:r>
            <a:br>
              <a:rPr lang="tr-TR" altLang="tr-TR" sz="3267" b="1" dirty="0">
                <a:solidFill>
                  <a:srgbClr val="00B0F0"/>
                </a:solidFill>
                <a:latin typeface="Times New Roman" panose="02020603050405020304" pitchFamily="18" charset="0"/>
                <a:cs typeface="Times New Roman" panose="02020603050405020304" pitchFamily="18" charset="0"/>
              </a:rPr>
            </a:br>
            <a:endParaRPr lang="tr-TR" altLang="tr-TR" sz="3267" b="1" dirty="0">
              <a:solidFill>
                <a:srgbClr val="00B0F0"/>
              </a:solidFill>
              <a:latin typeface="Times New Roman" panose="02020603050405020304" pitchFamily="18" charset="0"/>
              <a:cs typeface="Times New Roman" panose="02020603050405020304" pitchFamily="18" charset="0"/>
            </a:endParaRPr>
          </a:p>
        </p:txBody>
      </p:sp>
      <p:sp>
        <p:nvSpPr>
          <p:cNvPr id="17411" name="İçerik Yer Tutucusu 2">
            <a:extLst>
              <a:ext uri="{FF2B5EF4-FFF2-40B4-BE49-F238E27FC236}">
                <a16:creationId xmlns:a16="http://schemas.microsoft.com/office/drawing/2014/main" id="{B563B035-91C1-0B44-2505-B07B8123B129}"/>
              </a:ext>
            </a:extLst>
          </p:cNvPr>
          <p:cNvSpPr>
            <a:spLocks noGrp="1"/>
          </p:cNvSpPr>
          <p:nvPr>
            <p:ph idx="1"/>
          </p:nvPr>
        </p:nvSpPr>
        <p:spPr>
          <a:xfrm>
            <a:off x="1716822" y="1992086"/>
            <a:ext cx="8951178" cy="3929743"/>
          </a:xfrm>
        </p:spPr>
        <p:txBody>
          <a:bodyPr/>
          <a:lstStyle/>
          <a:p>
            <a:pPr algn="just"/>
            <a:r>
              <a:rPr lang="tr-TR" altLang="tr-TR" sz="2178" dirty="0">
                <a:latin typeface="Times New Roman" panose="02020603050405020304" pitchFamily="18" charset="0"/>
                <a:cs typeface="Times New Roman" panose="02020603050405020304" pitchFamily="18" charset="0"/>
              </a:rPr>
              <a:t>Çocuk ve genç işçilerin günlük çalışma süreleri, yirmi dört saatlik zaman diliminde, kesintisiz on dört saat dinlenme süresi dikkate alınarak uygulanır.</a:t>
            </a:r>
          </a:p>
          <a:p>
            <a:pPr algn="just"/>
            <a:r>
              <a:rPr lang="tr-TR" altLang="tr-TR" sz="2178" dirty="0">
                <a:latin typeface="Times New Roman" panose="02020603050405020304" pitchFamily="18" charset="0"/>
                <a:cs typeface="Times New Roman" panose="02020603050405020304" pitchFamily="18" charset="0"/>
              </a:rPr>
              <a:t>14 yaşını doldurmuş, zorunlu ilköğretim çağını tamamlamış ve okula gitmeyen çocukların çalışma süreleri, günde yedi haftada otuz beş saatten,</a:t>
            </a:r>
          </a:p>
          <a:p>
            <a:pPr algn="just"/>
            <a:r>
              <a:rPr lang="tr-TR" altLang="tr-TR" sz="2178" dirty="0">
                <a:latin typeface="Times New Roman" panose="02020603050405020304" pitchFamily="18" charset="0"/>
                <a:cs typeface="Times New Roman" panose="02020603050405020304" pitchFamily="18" charset="0"/>
              </a:rPr>
              <a:t>15 yaşını tamamlamış çocukların çalışma süreleri, günde sekiz, haftada kırk saatten,</a:t>
            </a:r>
          </a:p>
          <a:p>
            <a:pPr algn="just"/>
            <a:r>
              <a:rPr lang="tr-TR" altLang="tr-TR" sz="2178" dirty="0">
                <a:latin typeface="Times New Roman" panose="02020603050405020304" pitchFamily="18" charset="0"/>
                <a:cs typeface="Times New Roman" panose="02020603050405020304" pitchFamily="18" charset="0"/>
              </a:rPr>
              <a:t>14 yaşını doldurmamış, sanat, kültür ve reklam faaliyetlerinde çalışan çocukların çalışma süreleri günde beş, haftada otuz saatten, fazla olamaz.</a:t>
            </a:r>
          </a:p>
          <a:p>
            <a:endParaRPr lang="tr-TR" altLang="tr-TR" sz="2178"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a:extLst>
              <a:ext uri="{FF2B5EF4-FFF2-40B4-BE49-F238E27FC236}">
                <a16:creationId xmlns:a16="http://schemas.microsoft.com/office/drawing/2014/main" id="{EAB4C3A2-53B6-38FD-215D-27D7E91F492A}"/>
              </a:ext>
            </a:extLst>
          </p:cNvPr>
          <p:cNvSpPr>
            <a:spLocks noGrp="1"/>
          </p:cNvSpPr>
          <p:nvPr>
            <p:ph type="title"/>
          </p:nvPr>
        </p:nvSpPr>
        <p:spPr/>
        <p:txBody>
          <a:bodyPr/>
          <a:lstStyle/>
          <a:p>
            <a:pPr algn="ctr"/>
            <a:r>
              <a:rPr lang="tr-TR" altLang="tr-TR" sz="3630" b="1" dirty="0">
                <a:solidFill>
                  <a:srgbClr val="00B0F0"/>
                </a:solidFill>
                <a:latin typeface="Times New Roman" panose="02020603050405020304" pitchFamily="18" charset="0"/>
                <a:cs typeface="Times New Roman" panose="02020603050405020304" pitchFamily="18" charset="0"/>
              </a:rPr>
              <a:t>Okula Devam Eden Çocukların </a:t>
            </a:r>
            <a:br>
              <a:rPr lang="tr-TR" altLang="tr-TR" sz="3630" b="1" dirty="0">
                <a:solidFill>
                  <a:srgbClr val="00B0F0"/>
                </a:solidFill>
                <a:latin typeface="Times New Roman" panose="02020603050405020304" pitchFamily="18" charset="0"/>
                <a:cs typeface="Times New Roman" panose="02020603050405020304" pitchFamily="18" charset="0"/>
              </a:rPr>
            </a:br>
            <a:r>
              <a:rPr lang="tr-TR" altLang="tr-TR" sz="3630" b="1" dirty="0">
                <a:solidFill>
                  <a:srgbClr val="00B0F0"/>
                </a:solidFill>
                <a:latin typeface="Times New Roman" panose="02020603050405020304" pitchFamily="18" charset="0"/>
                <a:cs typeface="Times New Roman" panose="02020603050405020304" pitchFamily="18" charset="0"/>
              </a:rPr>
              <a:t>Çalışma Saatleri</a:t>
            </a:r>
          </a:p>
        </p:txBody>
      </p:sp>
      <p:sp>
        <p:nvSpPr>
          <p:cNvPr id="18435" name="İçerik Yer Tutucusu 2">
            <a:extLst>
              <a:ext uri="{FF2B5EF4-FFF2-40B4-BE49-F238E27FC236}">
                <a16:creationId xmlns:a16="http://schemas.microsoft.com/office/drawing/2014/main" id="{6D6BCE32-91A8-2C0E-7B92-C722BC710A52}"/>
              </a:ext>
            </a:extLst>
          </p:cNvPr>
          <p:cNvSpPr>
            <a:spLocks noGrp="1"/>
          </p:cNvSpPr>
          <p:nvPr>
            <p:ph idx="1"/>
          </p:nvPr>
        </p:nvSpPr>
        <p:spPr/>
        <p:txBody>
          <a:bodyPr/>
          <a:lstStyle/>
          <a:p>
            <a:pPr algn="just"/>
            <a:r>
              <a:rPr lang="tr-TR" altLang="tr-TR" sz="2541" dirty="0">
                <a:latin typeface="Times New Roman" panose="02020603050405020304" pitchFamily="18" charset="0"/>
                <a:cs typeface="Times New Roman" panose="02020603050405020304" pitchFamily="18" charset="0"/>
              </a:rPr>
              <a:t>Okula devam eden çocukların eğitim dönemindeki çalışma süreleri, eğitim saatleri dışında olmak üzere, en fazla günde iki saat ve haftada on saat olabilir.</a:t>
            </a:r>
          </a:p>
          <a:p>
            <a:pPr algn="just"/>
            <a:r>
              <a:rPr lang="tr-TR" altLang="tr-TR" sz="2541" dirty="0">
                <a:latin typeface="Times New Roman" panose="02020603050405020304" pitchFamily="18" charset="0"/>
                <a:cs typeface="Times New Roman" panose="02020603050405020304" pitchFamily="18" charset="0"/>
              </a:rPr>
              <a:t>Okula devam eden çocukların çalışma süreleri okulun kapalı olduğu dönemlerde, günde yedi ve haftada otuz beş saatten fazla olamaz. </a:t>
            </a:r>
          </a:p>
          <a:p>
            <a:pPr algn="just"/>
            <a:r>
              <a:rPr lang="tr-TR" altLang="tr-TR" sz="2541" dirty="0">
                <a:latin typeface="Times New Roman" panose="02020603050405020304" pitchFamily="18" charset="0"/>
                <a:cs typeface="Times New Roman" panose="02020603050405020304" pitchFamily="18" charset="0"/>
              </a:rPr>
              <a:t>15 yaşını tamamlamış çocuklar için bu süre günde sekiz ve haftada kırk saate kadar artırılabilir.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a:extLst>
              <a:ext uri="{FF2B5EF4-FFF2-40B4-BE49-F238E27FC236}">
                <a16:creationId xmlns:a16="http://schemas.microsoft.com/office/drawing/2014/main" id="{407966FA-107D-4E83-242F-EE296E53C367}"/>
              </a:ext>
            </a:extLst>
          </p:cNvPr>
          <p:cNvSpPr>
            <a:spLocks noGrp="1"/>
          </p:cNvSpPr>
          <p:nvPr>
            <p:ph type="title"/>
          </p:nvPr>
        </p:nvSpPr>
        <p:spPr>
          <a:xfrm>
            <a:off x="838200" y="365125"/>
            <a:ext cx="10461171" cy="1147989"/>
          </a:xfrm>
        </p:spPr>
        <p:txBody>
          <a:bodyPr/>
          <a:lstStyle/>
          <a:p>
            <a:pPr algn="ctr"/>
            <a:r>
              <a:rPr lang="tr-TR" altLang="tr-TR" sz="3630" b="1" dirty="0">
                <a:solidFill>
                  <a:srgbClr val="00B0F0"/>
                </a:solidFill>
                <a:latin typeface="Times New Roman" panose="02020603050405020304" pitchFamily="18" charset="0"/>
                <a:cs typeface="Times New Roman" panose="02020603050405020304" pitchFamily="18" charset="0"/>
              </a:rPr>
              <a:t>İzin Hakları</a:t>
            </a:r>
          </a:p>
        </p:txBody>
      </p:sp>
      <p:sp>
        <p:nvSpPr>
          <p:cNvPr id="17411" name="İçerik Yer Tutucusu 2">
            <a:extLst>
              <a:ext uri="{FF2B5EF4-FFF2-40B4-BE49-F238E27FC236}">
                <a16:creationId xmlns:a16="http://schemas.microsoft.com/office/drawing/2014/main" id="{4BE7F839-32C8-85E3-F52F-93B383919B1A}"/>
              </a:ext>
            </a:extLst>
          </p:cNvPr>
          <p:cNvSpPr>
            <a:spLocks noGrp="1"/>
          </p:cNvSpPr>
          <p:nvPr>
            <p:ph idx="1"/>
          </p:nvPr>
        </p:nvSpPr>
        <p:spPr>
          <a:xfrm>
            <a:off x="1447800" y="1077685"/>
            <a:ext cx="9612085" cy="5290457"/>
          </a:xfrm>
        </p:spPr>
        <p:txBody>
          <a:bodyPr>
            <a:normAutofit fontScale="25000" lnSpcReduction="20000"/>
          </a:bodyPr>
          <a:lstStyle/>
          <a:p>
            <a:pPr marL="0" indent="0">
              <a:buNone/>
              <a:defRPr/>
            </a:pPr>
            <a:r>
              <a:rPr lang="tr-TR" altLang="tr-TR" sz="11200" b="1" dirty="0">
                <a:latin typeface="Times New Roman" panose="02020603050405020304" pitchFamily="18" charset="0"/>
                <a:cs typeface="Times New Roman" panose="02020603050405020304" pitchFamily="18" charset="0"/>
              </a:rPr>
              <a:t>Hafta Tatili</a:t>
            </a:r>
          </a:p>
          <a:p>
            <a:pPr algn="just">
              <a:buFont typeface="Wingdings" panose="05000000000000000000" pitchFamily="2" charset="2"/>
              <a:buNone/>
              <a:defRPr/>
            </a:pPr>
            <a:r>
              <a:rPr lang="tr-TR" altLang="tr-TR" sz="11200" b="1" dirty="0">
                <a:latin typeface="Times New Roman" panose="02020603050405020304" pitchFamily="18" charset="0"/>
                <a:cs typeface="Times New Roman" panose="02020603050405020304" pitchFamily="18" charset="0"/>
              </a:rPr>
              <a:t>  </a:t>
            </a:r>
            <a:r>
              <a:rPr lang="tr-TR" altLang="tr-TR" sz="11200" dirty="0">
                <a:latin typeface="Times New Roman" panose="02020603050405020304" pitchFamily="18" charset="0"/>
                <a:cs typeface="Times New Roman" panose="02020603050405020304" pitchFamily="18" charset="0"/>
              </a:rPr>
              <a:t>Çocuk ve genç işçilerin hafta tatili izinleri kesintisiz kırk saatten az olamaz. Ayrıca hafta tatili ücreti bir iş karşılığı olmaksızın ödenir. </a:t>
            </a:r>
          </a:p>
          <a:p>
            <a:pPr marL="0" indent="0">
              <a:buNone/>
              <a:defRPr/>
            </a:pPr>
            <a:r>
              <a:rPr lang="tr-TR" altLang="tr-TR" sz="11200" b="1" dirty="0">
                <a:latin typeface="Times New Roman" panose="02020603050405020304" pitchFamily="18" charset="0"/>
                <a:cs typeface="Times New Roman" panose="02020603050405020304" pitchFamily="18" charset="0"/>
              </a:rPr>
              <a:t>Ulusal Bayram ve Genel Tatil</a:t>
            </a:r>
          </a:p>
          <a:p>
            <a:pPr algn="just">
              <a:buFont typeface="Wingdings" panose="05000000000000000000" pitchFamily="2" charset="2"/>
              <a:buNone/>
              <a:defRPr/>
            </a:pPr>
            <a:r>
              <a:rPr lang="tr-TR" altLang="tr-TR" sz="11200" b="1" dirty="0">
                <a:latin typeface="Times New Roman" panose="02020603050405020304" pitchFamily="18" charset="0"/>
                <a:cs typeface="Times New Roman" panose="02020603050405020304" pitchFamily="18" charset="0"/>
              </a:rPr>
              <a:t>  </a:t>
            </a:r>
            <a:r>
              <a:rPr lang="tr-TR" altLang="tr-TR" sz="11200" dirty="0">
                <a:latin typeface="Times New Roman" panose="02020603050405020304" pitchFamily="18" charset="0"/>
                <a:cs typeface="Times New Roman" panose="02020603050405020304" pitchFamily="18" charset="0"/>
              </a:rPr>
              <a:t>Çocuk ve genç işçiler, ulusal bayram ve genel tatil günlerinde çalıştırılamazlar. Ayrıca bugünlere ilişkin ücretler bir iş karşılığı olmaksızın ödenir.</a:t>
            </a:r>
          </a:p>
          <a:p>
            <a:pPr algn="just">
              <a:buFont typeface="Wingdings" panose="05000000000000000000" pitchFamily="2" charset="2"/>
              <a:buNone/>
              <a:defRPr/>
            </a:pPr>
            <a:r>
              <a:rPr lang="tr-TR" altLang="tr-TR" sz="11200" b="1" dirty="0">
                <a:latin typeface="Times New Roman" panose="02020603050405020304" pitchFamily="18" charset="0"/>
                <a:cs typeface="Times New Roman" panose="02020603050405020304" pitchFamily="18" charset="0"/>
              </a:rPr>
              <a:t>Yıllık Ücretli İzin</a:t>
            </a:r>
          </a:p>
          <a:p>
            <a:pPr algn="just">
              <a:buNone/>
              <a:defRPr/>
            </a:pPr>
            <a:r>
              <a:rPr lang="tr-TR" altLang="tr-TR" sz="11200" dirty="0">
                <a:latin typeface="Times New Roman" panose="02020603050405020304" pitchFamily="18" charset="0"/>
                <a:cs typeface="Times New Roman" panose="02020603050405020304" pitchFamily="18" charset="0"/>
              </a:rPr>
              <a:t>	Çocuk ve genç işçilere verilecek yıllık ücretli izin süresi 20 günden az olamaz. </a:t>
            </a:r>
          </a:p>
          <a:p>
            <a:pPr algn="just">
              <a:defRPr/>
            </a:pPr>
            <a:r>
              <a:rPr lang="tr-TR" altLang="tr-TR" sz="11200" dirty="0">
                <a:latin typeface="Times New Roman" panose="02020603050405020304" pitchFamily="18" charset="0"/>
                <a:cs typeface="Times New Roman" panose="02020603050405020304" pitchFamily="18" charset="0"/>
              </a:rPr>
              <a:t>Okula veya eğitime devam eden çocuk ve genç işçilere yıllık ücretli izinleri okulların tatil olduğu, kursa ve diğer eğitim programlarına devam edilmediği dönemlerde verilir. </a:t>
            </a:r>
          </a:p>
          <a:p>
            <a:pPr>
              <a:buFont typeface="Wingdings" panose="05000000000000000000" pitchFamily="2" charset="2"/>
              <a:buNone/>
              <a:defRPr/>
            </a:pPr>
            <a:r>
              <a:rPr lang="tr-TR" altLang="tr-TR" sz="11200" b="1" dirty="0">
                <a:solidFill>
                  <a:schemeClr val="tx2"/>
                </a:solidFill>
                <a:latin typeface="Times New Roman" panose="02020603050405020304" pitchFamily="18" charset="0"/>
                <a:cs typeface="Times New Roman" panose="02020603050405020304" pitchFamily="18" charset="0"/>
              </a:rPr>
              <a:t>    </a:t>
            </a:r>
          </a:p>
          <a:p>
            <a:pPr>
              <a:defRPr/>
            </a:pPr>
            <a:endParaRPr lang="tr-TR" altLang="tr-TR" b="1"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a:extLst>
              <a:ext uri="{FF2B5EF4-FFF2-40B4-BE49-F238E27FC236}">
                <a16:creationId xmlns:a16="http://schemas.microsoft.com/office/drawing/2014/main" id="{5F04BE6B-9710-0A71-C4D9-E0AEABF63408}"/>
              </a:ext>
            </a:extLst>
          </p:cNvPr>
          <p:cNvSpPr>
            <a:spLocks noGrp="1"/>
          </p:cNvSpPr>
          <p:nvPr>
            <p:ph type="title"/>
          </p:nvPr>
        </p:nvSpPr>
        <p:spPr>
          <a:xfrm>
            <a:off x="838200" y="365125"/>
            <a:ext cx="10526486" cy="777875"/>
          </a:xfrm>
        </p:spPr>
        <p:txBody>
          <a:bodyPr/>
          <a:lstStyle/>
          <a:p>
            <a:pPr algn="ctr"/>
            <a:r>
              <a:rPr lang="tr-TR" altLang="tr-TR" sz="3630" b="1" dirty="0">
                <a:solidFill>
                  <a:srgbClr val="00B0F0"/>
                </a:solidFill>
                <a:latin typeface="Times New Roman" panose="02020603050405020304" pitchFamily="18" charset="0"/>
                <a:cs typeface="Times New Roman" panose="02020603050405020304" pitchFamily="18" charset="0"/>
              </a:rPr>
              <a:t>Yasaklar</a:t>
            </a:r>
          </a:p>
        </p:txBody>
      </p:sp>
      <p:sp>
        <p:nvSpPr>
          <p:cNvPr id="23555" name="İçerik Yer Tutucusu 2">
            <a:extLst>
              <a:ext uri="{FF2B5EF4-FFF2-40B4-BE49-F238E27FC236}">
                <a16:creationId xmlns:a16="http://schemas.microsoft.com/office/drawing/2014/main" id="{E827EC50-0616-704F-72DC-9A79236063A8}"/>
              </a:ext>
            </a:extLst>
          </p:cNvPr>
          <p:cNvSpPr>
            <a:spLocks noGrp="1"/>
          </p:cNvSpPr>
          <p:nvPr>
            <p:ph idx="1"/>
          </p:nvPr>
        </p:nvSpPr>
        <p:spPr>
          <a:xfrm>
            <a:off x="838200" y="1415143"/>
            <a:ext cx="10428514" cy="4761820"/>
          </a:xfrm>
        </p:spPr>
        <p:txBody>
          <a:bodyPr>
            <a:normAutofit/>
          </a:bodyPr>
          <a:lstStyle/>
          <a:p>
            <a:pPr algn="just" fontAlgn="t"/>
            <a:r>
              <a:rPr lang="tr-TR" altLang="tr-TR" dirty="0">
                <a:latin typeface="Times New Roman" panose="02020603050405020304" pitchFamily="18" charset="0"/>
                <a:cs typeface="Times New Roman" panose="02020603050405020304" pitchFamily="18" charset="0"/>
              </a:rPr>
              <a:t>18 yaşını doldurmamış işçilere fazla çalışma yaptırılamaz. (İş Kanununa İlişkin Fazla Çalışma ve Fazla Sürelerle Çalışma Yönetmeliği 8. </a:t>
            </a:r>
            <a:r>
              <a:rPr lang="tr-TR" altLang="tr-TR" dirty="0" err="1">
                <a:latin typeface="Times New Roman" panose="02020603050405020304" pitchFamily="18" charset="0"/>
                <a:cs typeface="Times New Roman" panose="02020603050405020304" pitchFamily="18" charset="0"/>
              </a:rPr>
              <a:t>md.</a:t>
            </a:r>
            <a:r>
              <a:rPr lang="tr-TR" altLang="tr-TR" dirty="0">
                <a:latin typeface="Times New Roman" panose="02020603050405020304" pitchFamily="18" charset="0"/>
                <a:cs typeface="Times New Roman" panose="02020603050405020304" pitchFamily="18" charset="0"/>
              </a:rPr>
              <a:t>)</a:t>
            </a:r>
          </a:p>
          <a:p>
            <a:pPr algn="just" fontAlgn="t"/>
            <a:r>
              <a:rPr lang="tr-TR" altLang="tr-TR" sz="2800" dirty="0">
                <a:latin typeface="Times New Roman" panose="02020603050405020304" pitchFamily="18" charset="0"/>
                <a:cs typeface="Times New Roman" panose="02020603050405020304" pitchFamily="18" charset="0"/>
              </a:rPr>
              <a:t>Sanayiye ait işlerde on sekiz yaşını doldurmamış çocuk ve genç işçilerin gece çalıştırılması yasaktır. (4857/Md.73)</a:t>
            </a:r>
          </a:p>
          <a:p>
            <a:pPr>
              <a:defRPr/>
            </a:pPr>
            <a:r>
              <a:rPr lang="tr-TR" dirty="0">
                <a:latin typeface="Times New Roman" panose="02020603050405020304" pitchFamily="18" charset="0"/>
                <a:cs typeface="Times New Roman" panose="02020603050405020304" pitchFamily="18" charset="0"/>
              </a:rPr>
              <a:t>Maden ocakları, kablo döşemesi, kanalizasyon, tünel inşaatı gibi </a:t>
            </a:r>
          </a:p>
          <a:p>
            <a:pPr marL="0" indent="0" algn="just">
              <a:buFont typeface="Arial" charset="0"/>
              <a:buNone/>
              <a:defRPr/>
            </a:pPr>
            <a:r>
              <a:rPr lang="tr-TR" dirty="0">
                <a:latin typeface="Times New Roman" panose="02020603050405020304" pitchFamily="18" charset="0"/>
                <a:cs typeface="Times New Roman" panose="02020603050405020304" pitchFamily="18" charset="0"/>
              </a:rPr>
              <a:t>yer altında veya su altında çalışılacak işlerde </a:t>
            </a: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sekiz yaşını doldurmamış </a:t>
            </a:r>
            <a:r>
              <a:rPr lang="tr-TR" dirty="0">
                <a:latin typeface="Times New Roman" panose="02020603050405020304" pitchFamily="18" charset="0"/>
                <a:cs typeface="Times New Roman" panose="02020603050405020304" pitchFamily="18" charset="0"/>
              </a:rPr>
              <a:t>erkek ve her yaştaki kadınların çalıştırılması yasaktır. (4857/Md.72)</a:t>
            </a:r>
          </a:p>
          <a:p>
            <a:pPr algn="just" fontAlgn="t"/>
            <a:endParaRPr lang="tr-TR" altLang="tr-TR" dirty="0">
              <a:latin typeface="Times New Roman" panose="02020603050405020304" pitchFamily="18" charset="0"/>
              <a:cs typeface="Times New Roman" panose="02020603050405020304" pitchFamily="18" charset="0"/>
            </a:endParaRPr>
          </a:p>
          <a:p>
            <a:endParaRPr lang="tr-TR" alt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4445D6-8EBE-BFDA-4694-ECF11328E64B}"/>
              </a:ext>
            </a:extLst>
          </p:cNvPr>
          <p:cNvSpPr>
            <a:spLocks noGrp="1"/>
          </p:cNvSpPr>
          <p:nvPr>
            <p:ph type="title"/>
          </p:nvPr>
        </p:nvSpPr>
        <p:spPr/>
        <p:txBody>
          <a:bodyPr>
            <a:normAutofit/>
          </a:bodyPr>
          <a:lstStyle/>
          <a:p>
            <a:pPr algn="ctr"/>
            <a:r>
              <a:rPr lang="tr-TR" altLang="tr-TR" sz="3600" b="1" dirty="0">
                <a:solidFill>
                  <a:srgbClr val="0070C0"/>
                </a:solidFill>
                <a:latin typeface="Times New Roman" panose="02020603050405020304" pitchFamily="18" charset="0"/>
                <a:cs typeface="Times New Roman" panose="02020603050405020304" pitchFamily="18" charset="0"/>
              </a:rPr>
              <a:t>Çocuk ve Genç İşçilerin Çalıştırılabileceği İşler (</a:t>
            </a:r>
            <a:r>
              <a:rPr lang="tr-TR" sz="3600" b="1" dirty="0">
                <a:solidFill>
                  <a:srgbClr val="0070C0"/>
                </a:solidFill>
                <a:latin typeface="Times New Roman" panose="02020603050405020304" pitchFamily="18" charset="0"/>
                <a:cs typeface="Times New Roman" panose="02020603050405020304" pitchFamily="18" charset="0"/>
              </a:rPr>
              <a:t>İstisnalar)</a:t>
            </a:r>
            <a:endParaRPr lang="tr-TR" sz="3600" dirty="0"/>
          </a:p>
        </p:txBody>
      </p:sp>
      <p:sp>
        <p:nvSpPr>
          <p:cNvPr id="3" name="İçerik Yer Tutucusu 2">
            <a:extLst>
              <a:ext uri="{FF2B5EF4-FFF2-40B4-BE49-F238E27FC236}">
                <a16:creationId xmlns:a16="http://schemas.microsoft.com/office/drawing/2014/main" id="{3C2F7A66-69B8-0455-3788-DC8740C12BB7}"/>
              </a:ext>
            </a:extLst>
          </p:cNvPr>
          <p:cNvSpPr>
            <a:spLocks noGrp="1"/>
          </p:cNvSpPr>
          <p:nvPr>
            <p:ph idx="1"/>
          </p:nvPr>
        </p:nvSpPr>
        <p:spPr/>
        <p:txBody>
          <a:bodyPr/>
          <a:lstStyle/>
          <a:p>
            <a:pPr algn="just"/>
            <a:r>
              <a:rPr lang="tr-TR" sz="2800" dirty="0">
                <a:latin typeface="Times New Roman" panose="02020603050405020304" pitchFamily="18" charset="0"/>
                <a:cs typeface="Times New Roman" panose="02020603050405020304" pitchFamily="18" charset="0"/>
              </a:rPr>
              <a:t>3308 sayılı Mesleki Eğitim Kanunu kapsamında mesleki ve teknik eğitim okul ve kurumlarından mezun olan meslek sahibi 16 yaşını doldurmuş genç işçiler; sağlığı, güvenliği ve ahlakının tam olarak güvenceye alınması şartıyla bu Yönetmeliğin eklerinde belirtilen sınırlamalara bağlı kalmaksızın ihtisas ve mesleklerine uygun işlerde çalıştırılabilirler.</a:t>
            </a:r>
          </a:p>
          <a:p>
            <a:pPr algn="just"/>
            <a:r>
              <a:rPr lang="tr-TR" sz="2800" dirty="0">
                <a:latin typeface="Times New Roman" panose="02020603050405020304" pitchFamily="18" charset="0"/>
                <a:cs typeface="Times New Roman" panose="02020603050405020304" pitchFamily="18" charset="0"/>
              </a:rPr>
              <a:t>Mesleki ve teknik eğitim okul ve kurumları öğrencilerine  verilen; işletmede mesleki eğitim, staj ve çıraklık eğitimlerinin, uygulama alanına alınacak veya çıkarılacak işler ve yerler Milli Eğitim Bakanlığınca belirlenir.</a:t>
            </a:r>
          </a:p>
          <a:p>
            <a:endParaRPr lang="tr-TR" dirty="0"/>
          </a:p>
        </p:txBody>
      </p:sp>
    </p:spTree>
    <p:extLst>
      <p:ext uri="{BB962C8B-B14F-4D97-AF65-F5344CB8AC3E}">
        <p14:creationId xmlns:p14="http://schemas.microsoft.com/office/powerpoint/2010/main" val="194999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1975" y="365129"/>
            <a:ext cx="8612741" cy="942464"/>
          </a:xfrm>
        </p:spPr>
        <p:txBody>
          <a:bodyPr>
            <a:normAutofit/>
          </a:bodyPr>
          <a:lstStyle/>
          <a:p>
            <a:pPr algn="ctr"/>
            <a:r>
              <a:rPr lang="tr-TR" sz="3600" b="1" dirty="0">
                <a:solidFill>
                  <a:srgbClr val="0070C0"/>
                </a:solidFill>
                <a:latin typeface="Times New Roman" panose="02020603050405020304" pitchFamily="18" charset="0"/>
                <a:cs typeface="Times New Roman" panose="02020603050405020304" pitchFamily="18" charset="0"/>
              </a:rPr>
              <a:t>Çalışan Çocuklar </a:t>
            </a:r>
          </a:p>
        </p:txBody>
      </p:sp>
      <p:sp>
        <p:nvSpPr>
          <p:cNvPr id="3" name="İçerik Yer Tutucusu 2"/>
          <p:cNvSpPr>
            <a:spLocks noGrp="1"/>
          </p:cNvSpPr>
          <p:nvPr>
            <p:ph idx="1"/>
          </p:nvPr>
        </p:nvSpPr>
        <p:spPr>
          <a:xfrm>
            <a:off x="1679575" y="1483576"/>
            <a:ext cx="8765142" cy="5193672"/>
          </a:xfrm>
        </p:spPr>
        <p:txBody>
          <a:bodyPr>
            <a:normAutofit/>
          </a:bodyPr>
          <a:lstStyle/>
          <a:p>
            <a:pPr marL="0" indent="0" algn="just">
              <a:buNone/>
            </a:pPr>
            <a:endParaRPr lang="tr-TR" sz="2400" dirty="0">
              <a:latin typeface="Times New Roman"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itchFamily="18" charset="0"/>
                <a:cs typeface="Times New Roman" panose="02020603050405020304" pitchFamily="18" charset="0"/>
              </a:rPr>
              <a:t>ILO Uluslararası Çalışma İstatistikleri Konferansı 2018 yılı  kararında çocuk emeğinin ölçülmesine ilişkin en geniş kavramın “çalışan çocuklar” (</a:t>
            </a:r>
            <a:r>
              <a:rPr lang="tr-TR" sz="2400" dirty="0" err="1">
                <a:latin typeface="Times New Roman" panose="02020603050405020304" pitchFamily="18" charset="0"/>
                <a:cs typeface="Times New Roman" panose="02020603050405020304" pitchFamily="18" charset="0"/>
              </a:rPr>
              <a:t>working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olduğunu belirtmiş ve «Çalışan çocuk» kavramını, başkaları tarafından kullanılması veya kendi kullanımı için mal üretmek veya hizmet vermek amacıyla herhangi bir etkinlikte bulunan 18 yaşın altındaki kişiler olarak tanımlamıştır. </a:t>
            </a:r>
          </a:p>
        </p:txBody>
      </p:sp>
      <p:sp>
        <p:nvSpPr>
          <p:cNvPr id="4" name="Slayt Numarası Yer Tutucusu 3"/>
          <p:cNvSpPr>
            <a:spLocks noGrp="1"/>
          </p:cNvSpPr>
          <p:nvPr>
            <p:ph type="sldNum" sz="quarter" idx="12"/>
          </p:nvPr>
        </p:nvSpPr>
        <p:spPr/>
        <p:txBody>
          <a:bodyPr/>
          <a:lstStyle/>
          <a:p>
            <a:fld id="{F01F3D7E-AC51-4D34-B066-A9501F56C695}" type="slidenum">
              <a:rPr lang="tr-TR" smtClean="0">
                <a:solidFill>
                  <a:schemeClr val="bg1"/>
                </a:solidFill>
              </a:rPr>
              <a:t>2</a:t>
            </a:fld>
            <a:endParaRPr lang="tr-TR" dirty="0">
              <a:solidFill>
                <a:schemeClr val="bg1"/>
              </a:solidFill>
            </a:endParaRPr>
          </a:p>
        </p:txBody>
      </p:sp>
      <p:sp>
        <p:nvSpPr>
          <p:cNvPr id="5" name="AutoShape 2" descr="Saha Danışmanı(Arapça-Türkç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Saha Danışmanı(Arapça-Türkç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453325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9AAFA-DAA8-C287-765E-19548C6A29D6}"/>
              </a:ext>
            </a:extLst>
          </p:cNvPr>
          <p:cNvSpPr>
            <a:spLocks noGrp="1"/>
          </p:cNvSpPr>
          <p:nvPr>
            <p:ph type="title"/>
          </p:nvPr>
        </p:nvSpPr>
        <p:spPr>
          <a:xfrm>
            <a:off x="838200" y="365125"/>
            <a:ext cx="10493829" cy="788761"/>
          </a:xfrm>
        </p:spPr>
        <p:txBody>
          <a:bodyPr>
            <a:normAutofit/>
          </a:bodyPr>
          <a:lstStyle/>
          <a:p>
            <a:pPr algn="ctr"/>
            <a:r>
              <a:rPr lang="tr-TR" sz="3600" dirty="0">
                <a:solidFill>
                  <a:srgbClr val="0070C0"/>
                </a:solidFill>
                <a:latin typeface="Times New Roman" panose="02020603050405020304" pitchFamily="18" charset="0"/>
                <a:cs typeface="Times New Roman" panose="02020603050405020304" pitchFamily="18" charset="0"/>
              </a:rPr>
              <a:t>İşyerlerinde alınması gereken tedbirler</a:t>
            </a:r>
          </a:p>
        </p:txBody>
      </p:sp>
      <p:sp>
        <p:nvSpPr>
          <p:cNvPr id="3" name="İçerik Yer Tutucusu 2">
            <a:extLst>
              <a:ext uri="{FF2B5EF4-FFF2-40B4-BE49-F238E27FC236}">
                <a16:creationId xmlns:a16="http://schemas.microsoft.com/office/drawing/2014/main" id="{F3368745-6DA0-89FF-9139-7626FDA14AF6}"/>
              </a:ext>
            </a:extLst>
          </p:cNvPr>
          <p:cNvSpPr>
            <a:spLocks noGrp="1"/>
          </p:cNvSpPr>
          <p:nvPr>
            <p:ph idx="1"/>
          </p:nvPr>
        </p:nvSpPr>
        <p:spPr>
          <a:xfrm>
            <a:off x="838200" y="1001486"/>
            <a:ext cx="10493829" cy="5175477"/>
          </a:xfrm>
        </p:spPr>
        <p:txBody>
          <a:bodyPr>
            <a:normAutofit fontScale="85000" lnSpcReduction="20000"/>
          </a:bodyPr>
          <a:lstStyle/>
          <a:p>
            <a:r>
              <a:rPr lang="tr-TR" dirty="0">
                <a:latin typeface="Times New Roman" panose="02020603050405020304" pitchFamily="18" charset="0"/>
                <a:cs typeface="Times New Roman" panose="02020603050405020304" pitchFamily="18" charset="0"/>
              </a:rPr>
              <a:t>Tertip-Düzen, Zemin, Depolama </a:t>
            </a:r>
          </a:p>
          <a:p>
            <a:r>
              <a:rPr lang="tr-TR" dirty="0">
                <a:latin typeface="Times New Roman" panose="02020603050405020304" pitchFamily="18" charset="0"/>
                <a:cs typeface="Times New Roman" panose="02020603050405020304" pitchFamily="18" charset="0"/>
              </a:rPr>
              <a:t>Elektrik Kaldırma Araçları, </a:t>
            </a:r>
          </a:p>
          <a:p>
            <a:r>
              <a:rPr lang="tr-TR" dirty="0">
                <a:latin typeface="Times New Roman" panose="02020603050405020304" pitchFamily="18" charset="0"/>
                <a:cs typeface="Times New Roman" panose="02020603050405020304" pitchFamily="18" charset="0"/>
              </a:rPr>
              <a:t>Basınçlı Ekipmanlar, Diğer Makineler ve El Aletleri </a:t>
            </a:r>
          </a:p>
          <a:p>
            <a:r>
              <a:rPr lang="tr-TR" dirty="0">
                <a:latin typeface="Times New Roman" panose="02020603050405020304" pitchFamily="18" charset="0"/>
                <a:cs typeface="Times New Roman" panose="02020603050405020304" pitchFamily="18" charset="0"/>
              </a:rPr>
              <a:t>Yangın </a:t>
            </a:r>
          </a:p>
          <a:p>
            <a:r>
              <a:rPr lang="tr-TR">
                <a:latin typeface="Times New Roman" panose="02020603050405020304" pitchFamily="18" charset="0"/>
                <a:cs typeface="Times New Roman" panose="02020603050405020304" pitchFamily="18" charset="0"/>
              </a:rPr>
              <a:t>Yüksekte </a:t>
            </a:r>
            <a:r>
              <a:rPr lang="tr-TR" dirty="0">
                <a:latin typeface="Times New Roman" panose="02020603050405020304" pitchFamily="18" charset="0"/>
                <a:cs typeface="Times New Roman" panose="02020603050405020304" pitchFamily="18" charset="0"/>
              </a:rPr>
              <a:t>Çalışma,</a:t>
            </a:r>
          </a:p>
          <a:p>
            <a:r>
              <a:rPr lang="tr-TR" dirty="0">
                <a:latin typeface="Times New Roman" panose="02020603050405020304" pitchFamily="18" charset="0"/>
                <a:cs typeface="Times New Roman" panose="02020603050405020304" pitchFamily="18" charset="0"/>
              </a:rPr>
              <a:t> Kayma, Düşme </a:t>
            </a:r>
          </a:p>
          <a:p>
            <a:r>
              <a:rPr lang="tr-TR" dirty="0">
                <a:latin typeface="Times New Roman" panose="02020603050405020304" pitchFamily="18" charset="0"/>
                <a:cs typeface="Times New Roman" panose="02020603050405020304" pitchFamily="18" charset="0"/>
              </a:rPr>
              <a:t>Kimyasal Maddeler-</a:t>
            </a:r>
          </a:p>
          <a:p>
            <a:r>
              <a:rPr lang="tr-TR" dirty="0">
                <a:latin typeface="Times New Roman" panose="02020603050405020304" pitchFamily="18" charset="0"/>
                <a:cs typeface="Times New Roman" panose="02020603050405020304" pitchFamily="18" charset="0"/>
              </a:rPr>
              <a:t>Havalandırma </a:t>
            </a:r>
          </a:p>
          <a:p>
            <a:r>
              <a:rPr lang="tr-TR" dirty="0">
                <a:latin typeface="Times New Roman" panose="02020603050405020304" pitchFamily="18" charset="0"/>
                <a:cs typeface="Times New Roman" panose="02020603050405020304" pitchFamily="18" charset="0"/>
              </a:rPr>
              <a:t>Sıcaklık-Gürültü-Aydınlatma </a:t>
            </a:r>
          </a:p>
          <a:p>
            <a:r>
              <a:rPr lang="tr-TR" dirty="0">
                <a:latin typeface="Times New Roman" panose="02020603050405020304" pitchFamily="18" charset="0"/>
                <a:cs typeface="Times New Roman" panose="02020603050405020304" pitchFamily="18" charset="0"/>
              </a:rPr>
              <a:t>Sosyal Eklentiler </a:t>
            </a:r>
          </a:p>
          <a:p>
            <a:r>
              <a:rPr lang="tr-TR" dirty="0">
                <a:latin typeface="Times New Roman" panose="02020603050405020304" pitchFamily="18" charset="0"/>
                <a:cs typeface="Times New Roman" panose="02020603050405020304" pitchFamily="18" charset="0"/>
              </a:rPr>
              <a:t>Kişisel Koruyucu Donanım Kullanımı </a:t>
            </a:r>
          </a:p>
          <a:p>
            <a:r>
              <a:rPr lang="tr-TR" dirty="0">
                <a:latin typeface="Times New Roman" panose="02020603050405020304" pitchFamily="18" charset="0"/>
                <a:cs typeface="Times New Roman" panose="02020603050405020304" pitchFamily="18" charset="0"/>
              </a:rPr>
              <a:t>Eğitim ve Bilgilendirme </a:t>
            </a:r>
          </a:p>
          <a:p>
            <a:r>
              <a:rPr lang="tr-TR" dirty="0">
                <a:latin typeface="Times New Roman" panose="02020603050405020304" pitchFamily="18" charset="0"/>
                <a:cs typeface="Times New Roman" panose="02020603050405020304" pitchFamily="18" charset="0"/>
              </a:rPr>
              <a:t>Sağlık Muayeneleri </a:t>
            </a:r>
          </a:p>
        </p:txBody>
      </p:sp>
    </p:spTree>
    <p:extLst>
      <p:ext uri="{BB962C8B-B14F-4D97-AF65-F5344CB8AC3E}">
        <p14:creationId xmlns:p14="http://schemas.microsoft.com/office/powerpoint/2010/main" val="174904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85257" y="365130"/>
            <a:ext cx="8436177" cy="933319"/>
          </a:xfrm>
        </p:spPr>
        <p:txBody>
          <a:bodyPr>
            <a:normAutofit/>
          </a:bodyPr>
          <a:lstStyle/>
          <a:p>
            <a:r>
              <a:rPr lang="tr-TR" sz="2800" b="1" dirty="0">
                <a:solidFill>
                  <a:schemeClr val="bg1"/>
                </a:solidFill>
                <a:latin typeface="Times New Roman" panose="02020603050405020304" pitchFamily="18" charset="0"/>
                <a:cs typeface="Times New Roman" panose="02020603050405020304" pitchFamily="18" charset="0"/>
              </a:rPr>
              <a:t>Çocuk </a:t>
            </a:r>
            <a:r>
              <a:rPr lang="tr-TR" sz="3600" b="1" dirty="0" err="1">
                <a:solidFill>
                  <a:srgbClr val="0070C0"/>
                </a:solidFill>
                <a:latin typeface="Times New Roman" panose="02020603050405020304" pitchFamily="18" charset="0"/>
                <a:cs typeface="Times New Roman" panose="02020603050405020304" pitchFamily="18" charset="0"/>
              </a:rPr>
              <a:t>Çocuk</a:t>
            </a:r>
            <a:r>
              <a:rPr lang="tr-TR" sz="3600" b="1" dirty="0">
                <a:solidFill>
                  <a:srgbClr val="0070C0"/>
                </a:solidFill>
                <a:latin typeface="Times New Roman" panose="02020603050405020304" pitchFamily="18" charset="0"/>
                <a:cs typeface="Times New Roman" panose="02020603050405020304" pitchFamily="18" charset="0"/>
              </a:rPr>
              <a:t> Emeği (Child </a:t>
            </a:r>
            <a:r>
              <a:rPr lang="tr-TR" sz="3600" b="1" dirty="0" err="1">
                <a:solidFill>
                  <a:srgbClr val="0070C0"/>
                </a:solidFill>
                <a:latin typeface="Times New Roman" panose="02020603050405020304" pitchFamily="18" charset="0"/>
                <a:cs typeface="Times New Roman" panose="02020603050405020304" pitchFamily="18" charset="0"/>
              </a:rPr>
              <a:t>Labour</a:t>
            </a:r>
            <a:r>
              <a:rPr lang="tr-TR" sz="3600" b="1" dirty="0">
                <a:solidFill>
                  <a:srgbClr val="0070C0"/>
                </a:solidFill>
                <a:latin typeface="Times New Roman" panose="02020603050405020304" pitchFamily="18" charset="0"/>
                <a:cs typeface="Times New Roman" panose="02020603050405020304" pitchFamily="18" charset="0"/>
              </a:rPr>
              <a:t>)</a:t>
            </a:r>
            <a:endParaRPr lang="tr-TR" sz="3600" b="1" dirty="0">
              <a:solidFill>
                <a:schemeClr val="bg1"/>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662223" y="1307165"/>
            <a:ext cx="8559211" cy="3763599"/>
          </a:xfrm>
        </p:spPr>
        <p:txBody>
          <a:bodyPr>
            <a:normAutofit lnSpcReduction="10000"/>
          </a:bodyPr>
          <a:lstStyle/>
          <a:p>
            <a:pPr marL="0" indent="0" algn="just">
              <a:buNone/>
            </a:pPr>
            <a:endParaRPr lang="tr-TR" sz="24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b="1" dirty="0">
                <a:latin typeface="Times New Roman" panose="02020603050405020304" pitchFamily="18" charset="0"/>
                <a:cs typeface="Times New Roman" panose="02020603050405020304" pitchFamily="18" charset="0"/>
              </a:rPr>
              <a:t>ILO sözleşmelerince çocukların çalışmasına izin verilmeyen koşullarda, sözleşmelerin kurallarına aykırı biçimde gerçekleşen çalışmaları ifade etmektedir. </a:t>
            </a:r>
          </a:p>
          <a:p>
            <a:pPr algn="just">
              <a:buFont typeface="Wingdings" panose="05000000000000000000" pitchFamily="2" charset="2"/>
              <a:buChar char="Ø"/>
            </a:pPr>
            <a:endParaRPr lang="tr-TR"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Öyleyse çocuk emeği, çocukları çocukluklarını yaşamaktan alıkoyan, çocukların potansiyellerini geliştirmeye olanak vermeyen, aksine engel olan ve insan olma onurlarına zarar veren, fiziksel ve zihinsel gelişimlerini olumsuz etkileyen çalışmalar olarak ele alınmaktadır.  </a:t>
            </a:r>
          </a:p>
          <a:p>
            <a:pPr marL="0" indent="0" algn="just">
              <a:buNone/>
            </a:pPr>
            <a:endParaRPr lang="tr-TR" sz="24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3400" dirty="0">
              <a:solidFill>
                <a:srgbClr val="FF0000"/>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F01F3D7E-AC51-4D34-B066-A9501F56C695}" type="slidenum">
              <a:rPr lang="tr-TR" smtClean="0">
                <a:solidFill>
                  <a:schemeClr val="bg1"/>
                </a:solidFill>
              </a:rPr>
              <a:t>3</a:t>
            </a:fld>
            <a:endParaRPr lang="tr-TR" dirty="0">
              <a:solidFill>
                <a:schemeClr val="bg1"/>
              </a:solidFill>
            </a:endParaRPr>
          </a:p>
        </p:txBody>
      </p:sp>
    </p:spTree>
    <p:extLst>
      <p:ext uri="{BB962C8B-B14F-4D97-AF65-F5344CB8AC3E}">
        <p14:creationId xmlns:p14="http://schemas.microsoft.com/office/powerpoint/2010/main" val="56343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E29499-7B75-2FF0-C07C-6F92E2C58464}"/>
              </a:ext>
            </a:extLst>
          </p:cNvPr>
          <p:cNvSpPr>
            <a:spLocks noGrp="1"/>
          </p:cNvSpPr>
          <p:nvPr>
            <p:ph type="title"/>
          </p:nvPr>
        </p:nvSpPr>
        <p:spPr/>
        <p:txBody>
          <a:bodyPr>
            <a:normAutofit/>
          </a:bodyPr>
          <a:lstStyle/>
          <a:p>
            <a:pPr algn="ctr"/>
            <a:r>
              <a:rPr lang="tr-TR" sz="3600" b="1" dirty="0">
                <a:solidFill>
                  <a:srgbClr val="00B0F0"/>
                </a:solidFill>
                <a:latin typeface="Times New Roman" panose="02020603050405020304" pitchFamily="18" charset="0"/>
                <a:cs typeface="Times New Roman" panose="02020603050405020304" pitchFamily="18" charset="0"/>
              </a:rPr>
              <a:t>138 sayılı ILO Sözleşmesi</a:t>
            </a:r>
            <a:endParaRPr lang="tr-TR" sz="3600" b="1"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5B6D0AA-2E19-4EDC-90EC-513F28804B67}"/>
              </a:ext>
            </a:extLst>
          </p:cNvPr>
          <p:cNvSpPr>
            <a:spLocks noGrp="1"/>
          </p:cNvSpPr>
          <p:nvPr>
            <p:ph idx="1"/>
          </p:nvPr>
        </p:nvSpPr>
        <p:spPr>
          <a:xfrm>
            <a:off x="838200" y="1458686"/>
            <a:ext cx="10515600" cy="4718277"/>
          </a:xfrm>
        </p:spPr>
        <p:txBody>
          <a:bodyPr>
            <a:normAutofit lnSpcReduction="10000"/>
          </a:bodyPr>
          <a:lstStyle/>
          <a:p>
            <a:r>
              <a:rPr lang="tr-TR" dirty="0">
                <a:latin typeface="Times New Roman" panose="02020603050405020304" pitchFamily="18" charset="0"/>
                <a:cs typeface="Times New Roman" panose="02020603050405020304" pitchFamily="18" charset="0"/>
              </a:rPr>
              <a:t>13 ile 15 yaş aralığındaki çocukların sağlıklarına veya gelişmelerine zarar verme olasılığı olmayan,  okula devam etmelerine, yetkili makamca izin verilmiş mesleğe yöneltme veya mesleki eğitim programlarına katılmalarına veya derslerinden yarar sağlamalarına engel olmayan ulusal hukukça çalışmalarına izin verilen işler, “hafif işler” olarak tanımlanmaktadır (138 sayılı Sözleşme, </a:t>
            </a:r>
            <a:r>
              <a:rPr lang="tr-TR" dirty="0" err="1">
                <a:latin typeface="Times New Roman" panose="02020603050405020304" pitchFamily="18" charset="0"/>
                <a:cs typeface="Times New Roman" panose="02020603050405020304" pitchFamily="18" charset="0"/>
              </a:rPr>
              <a:t>md.</a:t>
            </a:r>
            <a:r>
              <a:rPr lang="tr-TR" dirty="0">
                <a:latin typeface="Times New Roman" panose="02020603050405020304" pitchFamily="18" charset="0"/>
                <a:cs typeface="Times New Roman" panose="02020603050405020304" pitchFamily="18" charset="0"/>
              </a:rPr>
              <a:t> 7).</a:t>
            </a:r>
          </a:p>
          <a:p>
            <a:r>
              <a:rPr lang="tr-TR" dirty="0">
                <a:latin typeface="Times New Roman" panose="02020603050405020304" pitchFamily="18" charset="0"/>
                <a:cs typeface="Times New Roman" panose="02020603050405020304" pitchFamily="18" charset="0"/>
              </a:rPr>
              <a:t>Ayrıca 18 yaşından küçüklerin çalışmasının yasaklandığı, ancak çocukların sağlık, güvenlik ve ahlaklarının tam olarak güvenceye alınması, ilgili etkinlik alanında yeterli özel öğrenim veya mesleki eğitim almaları koşuluyla 16 yaşından itibaren çalışmalarına izin verilen tehlikeli etkinliklerdeki çalışmalar da “çocuk emeği” içinde yer almamaktadır (138 sayılı Sözleşme, </a:t>
            </a:r>
            <a:r>
              <a:rPr lang="tr-TR" dirty="0" err="1">
                <a:latin typeface="Times New Roman" panose="02020603050405020304" pitchFamily="18" charset="0"/>
                <a:cs typeface="Times New Roman" panose="02020603050405020304" pitchFamily="18" charset="0"/>
              </a:rPr>
              <a:t>md.</a:t>
            </a:r>
            <a:r>
              <a:rPr lang="tr-TR" dirty="0">
                <a:latin typeface="Times New Roman" panose="02020603050405020304" pitchFamily="18" charset="0"/>
                <a:cs typeface="Times New Roman" panose="02020603050405020304" pitchFamily="18" charset="0"/>
              </a:rPr>
              <a:t> 3/3). </a:t>
            </a:r>
          </a:p>
          <a:p>
            <a:endParaRPr lang="tr-TR" dirty="0"/>
          </a:p>
        </p:txBody>
      </p:sp>
    </p:spTree>
    <p:extLst>
      <p:ext uri="{BB962C8B-B14F-4D97-AF65-F5344CB8AC3E}">
        <p14:creationId xmlns:p14="http://schemas.microsoft.com/office/powerpoint/2010/main" val="364309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b="1" dirty="0">
                <a:solidFill>
                  <a:srgbClr val="00B0F0"/>
                </a:solidFill>
                <a:latin typeface="Times New Roman" panose="02020603050405020304" pitchFamily="18" charset="0"/>
                <a:cs typeface="Times New Roman" panose="02020603050405020304" pitchFamily="18" charset="0"/>
              </a:rPr>
              <a:t>En kötü biçimde çocuk işçiliği</a:t>
            </a:r>
          </a:p>
        </p:txBody>
      </p:sp>
      <p:sp>
        <p:nvSpPr>
          <p:cNvPr id="3" name="İçerik Yer Tutucusu 2"/>
          <p:cNvSpPr>
            <a:spLocks noGrp="1"/>
          </p:cNvSpPr>
          <p:nvPr>
            <p:ph idx="1"/>
          </p:nvPr>
        </p:nvSpPr>
        <p:spPr/>
        <p:txBody>
          <a:bodyPr>
            <a:normAutofit lnSpcReduction="10000"/>
          </a:bodyPr>
          <a:lstStyle/>
          <a:p>
            <a:r>
              <a:rPr lang="tr-TR" altLang="tr-TR" dirty="0">
                <a:latin typeface="Times New Roman" panose="02020603050405020304" pitchFamily="18" charset="0"/>
                <a:cs typeface="Times New Roman" panose="02020603050405020304" pitchFamily="18" charset="0"/>
              </a:rPr>
              <a:t>182 sayılı “Çocuk İşçiliğinin En Kötü Biçimlerinin Ortadan Kaldırılmasına İlişkin Acil Önlemler Sözleşmesi” ile tanımlanan en kötü  biçimde çocuk işçiliklerinden </a:t>
            </a:r>
            <a:r>
              <a:rPr lang="tr-TR" altLang="tr-TR" u="sng" dirty="0">
                <a:solidFill>
                  <a:srgbClr val="FF0000"/>
                </a:solidFill>
                <a:latin typeface="Times New Roman" panose="02020603050405020304" pitchFamily="18" charset="0"/>
                <a:cs typeface="Times New Roman" panose="02020603050405020304" pitchFamily="18" charset="0"/>
              </a:rPr>
              <a:t>sokakta, ağır ve tehlikeli işlerde, aile işleri dışında ücret karşılığı gezici ve geçici tarım işlerinde çocuk işçiliği  </a:t>
            </a:r>
            <a:r>
              <a:rPr lang="tr-TR" altLang="tr-TR" dirty="0">
                <a:latin typeface="Times New Roman" panose="02020603050405020304" pitchFamily="18" charset="0"/>
                <a:cs typeface="Times New Roman" panose="02020603050405020304" pitchFamily="18" charset="0"/>
              </a:rPr>
              <a:t>ülkemizde “en kötü biçimde çocuk işçiliği” olarak tanımlanmıştır.</a:t>
            </a:r>
          </a:p>
          <a:p>
            <a:r>
              <a:rPr lang="tr-TR" altLang="tr-TR" b="1" dirty="0">
                <a:solidFill>
                  <a:srgbClr val="FF0000"/>
                </a:solidFill>
                <a:latin typeface="Times New Roman" panose="02020603050405020304" pitchFamily="18" charset="0"/>
                <a:cs typeface="Times New Roman" panose="02020603050405020304" pitchFamily="18" charset="0"/>
              </a:rPr>
              <a:t>Ağır ve tehlikeli işlerde çocuk işçiliği</a:t>
            </a:r>
            <a:r>
              <a:rPr lang="tr-TR" altLang="tr-TR" dirty="0">
                <a:latin typeface="Times New Roman" panose="02020603050405020304" pitchFamily="18" charset="0"/>
                <a:cs typeface="Times New Roman" panose="02020603050405020304" pitchFamily="18" charset="0"/>
              </a:rPr>
              <a:t>; işyerindeki sağlık ve güvenlik standartlarının düşük olması ve kötü çalışma koşulları/düzenlemeleri sonucunda çocukların yaşamlarını kaybetmelerine, sakatlanmalarına ya da hastalanmalarına neden olan çalışma biçimleri olarak adlandırılmaktadır. </a:t>
            </a:r>
          </a:p>
          <a:p>
            <a:endParaRPr lang="tr-TR" dirty="0"/>
          </a:p>
        </p:txBody>
      </p:sp>
    </p:spTree>
    <p:extLst>
      <p:ext uri="{BB962C8B-B14F-4D97-AF65-F5344CB8AC3E}">
        <p14:creationId xmlns:p14="http://schemas.microsoft.com/office/powerpoint/2010/main" val="246077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54913" y="370114"/>
            <a:ext cx="8836887" cy="983199"/>
          </a:xfrm>
        </p:spPr>
        <p:txBody>
          <a:bodyPr>
            <a:normAutofit fontScale="90000"/>
          </a:bodyPr>
          <a:lstStyle/>
          <a:p>
            <a:pPr algn="ctr"/>
            <a:r>
              <a:rPr lang="tr-TR" sz="2800" b="1" dirty="0">
                <a:solidFill>
                  <a:schemeClr val="bg1"/>
                </a:solidFill>
                <a:latin typeface="Times New Roman" panose="02020603050405020304" pitchFamily="18" charset="0"/>
                <a:cs typeface="Times New Roman" panose="02020603050405020304" pitchFamily="18" charset="0"/>
              </a:rPr>
              <a:t>Çocuk İşçiliği: 2</a:t>
            </a:r>
            <a:br>
              <a:rPr lang="tr-TR" sz="2800" b="1" dirty="0">
                <a:solidFill>
                  <a:schemeClr val="bg1"/>
                </a:solidFill>
                <a:latin typeface="Times New Roman" panose="02020603050405020304" pitchFamily="18" charset="0"/>
                <a:cs typeface="Times New Roman" panose="02020603050405020304" pitchFamily="18" charset="0"/>
              </a:rPr>
            </a:br>
            <a:br>
              <a:rPr lang="tr-TR" sz="2800" b="1" dirty="0">
                <a:solidFill>
                  <a:schemeClr val="bg1"/>
                </a:solidFill>
                <a:latin typeface="Times New Roman" panose="02020603050405020304" pitchFamily="18" charset="0"/>
                <a:cs typeface="Times New Roman" panose="02020603050405020304" pitchFamily="18" charset="0"/>
              </a:rPr>
            </a:br>
            <a:r>
              <a:rPr lang="tr-TR" sz="2800" b="1" dirty="0">
                <a:solidFill>
                  <a:srgbClr val="0070C0"/>
                </a:solidFill>
                <a:latin typeface="Times New Roman" panose="02020603050405020304" pitchFamily="18" charset="0"/>
                <a:cs typeface="Times New Roman" panose="02020603050405020304" pitchFamily="18" charset="0"/>
              </a:rPr>
              <a:t>Çocuk İşçiliği: 2020 Küresel Tahminler, Eğilimler ve Önümüzdeki Yol Raporu (ILO-UNICEF)</a:t>
            </a:r>
            <a:r>
              <a:rPr lang="tr-TR" sz="2800" b="1" dirty="0">
                <a:solidFill>
                  <a:schemeClr val="bg1"/>
                </a:solidFill>
                <a:latin typeface="Times New Roman" panose="02020603050405020304" pitchFamily="18" charset="0"/>
                <a:cs typeface="Times New Roman" panose="02020603050405020304" pitchFamily="18" charset="0"/>
              </a:rPr>
              <a:t>020 Küresel Tahminler, Eğilimler ve Önümüzdeki Yol Raporu (ILO-UNICEF)</a:t>
            </a:r>
          </a:p>
        </p:txBody>
      </p:sp>
      <p:sp>
        <p:nvSpPr>
          <p:cNvPr id="4" name="Slayt Numarası Yer Tutucusu 3"/>
          <p:cNvSpPr>
            <a:spLocks noGrp="1"/>
          </p:cNvSpPr>
          <p:nvPr>
            <p:ph type="sldNum" sz="quarter" idx="12"/>
          </p:nvPr>
        </p:nvSpPr>
        <p:spPr/>
        <p:txBody>
          <a:bodyPr/>
          <a:lstStyle/>
          <a:p>
            <a:fld id="{F01F3D7E-AC51-4D34-B066-A9501F56C695}" type="slidenum">
              <a:rPr lang="tr-TR" smtClean="0">
                <a:solidFill>
                  <a:schemeClr val="bg1"/>
                </a:solidFill>
              </a:rPr>
              <a:t>6</a:t>
            </a:fld>
            <a:endParaRPr lang="tr-TR" dirty="0">
              <a:solidFill>
                <a:schemeClr val="bg1"/>
              </a:solidFill>
            </a:endParaRPr>
          </a:p>
        </p:txBody>
      </p:sp>
      <p:graphicFrame>
        <p:nvGraphicFramePr>
          <p:cNvPr id="7" name="İçerik Yer Tutucusu 6"/>
          <p:cNvGraphicFramePr>
            <a:graphicFrameLocks noGrp="1"/>
          </p:cNvGraphicFramePr>
          <p:nvPr>
            <p:ph idx="1"/>
          </p:nvPr>
        </p:nvGraphicFramePr>
        <p:xfrm>
          <a:off x="1754913" y="1463964"/>
          <a:ext cx="8709883" cy="4872358"/>
        </p:xfrm>
        <a:graphic>
          <a:graphicData uri="http://schemas.openxmlformats.org/drawingml/2006/table">
            <a:tbl>
              <a:tblPr/>
              <a:tblGrid>
                <a:gridCol w="1405991">
                  <a:extLst>
                    <a:ext uri="{9D8B030D-6E8A-4147-A177-3AD203B41FA5}">
                      <a16:colId xmlns:a16="http://schemas.microsoft.com/office/drawing/2014/main" val="20000"/>
                    </a:ext>
                  </a:extLst>
                </a:gridCol>
                <a:gridCol w="940628">
                  <a:extLst>
                    <a:ext uri="{9D8B030D-6E8A-4147-A177-3AD203B41FA5}">
                      <a16:colId xmlns:a16="http://schemas.microsoft.com/office/drawing/2014/main" val="20001"/>
                    </a:ext>
                  </a:extLst>
                </a:gridCol>
                <a:gridCol w="795408">
                  <a:extLst>
                    <a:ext uri="{9D8B030D-6E8A-4147-A177-3AD203B41FA5}">
                      <a16:colId xmlns:a16="http://schemas.microsoft.com/office/drawing/2014/main" val="20002"/>
                    </a:ext>
                  </a:extLst>
                </a:gridCol>
                <a:gridCol w="795408">
                  <a:extLst>
                    <a:ext uri="{9D8B030D-6E8A-4147-A177-3AD203B41FA5}">
                      <a16:colId xmlns:a16="http://schemas.microsoft.com/office/drawing/2014/main" val="20003"/>
                    </a:ext>
                  </a:extLst>
                </a:gridCol>
                <a:gridCol w="795408">
                  <a:extLst>
                    <a:ext uri="{9D8B030D-6E8A-4147-A177-3AD203B41FA5}">
                      <a16:colId xmlns:a16="http://schemas.microsoft.com/office/drawing/2014/main" val="20004"/>
                    </a:ext>
                  </a:extLst>
                </a:gridCol>
                <a:gridCol w="795408">
                  <a:extLst>
                    <a:ext uri="{9D8B030D-6E8A-4147-A177-3AD203B41FA5}">
                      <a16:colId xmlns:a16="http://schemas.microsoft.com/office/drawing/2014/main" val="20005"/>
                    </a:ext>
                  </a:extLst>
                </a:gridCol>
                <a:gridCol w="795408">
                  <a:extLst>
                    <a:ext uri="{9D8B030D-6E8A-4147-A177-3AD203B41FA5}">
                      <a16:colId xmlns:a16="http://schemas.microsoft.com/office/drawing/2014/main" val="20006"/>
                    </a:ext>
                  </a:extLst>
                </a:gridCol>
                <a:gridCol w="795408">
                  <a:extLst>
                    <a:ext uri="{9D8B030D-6E8A-4147-A177-3AD203B41FA5}">
                      <a16:colId xmlns:a16="http://schemas.microsoft.com/office/drawing/2014/main" val="20007"/>
                    </a:ext>
                  </a:extLst>
                </a:gridCol>
                <a:gridCol w="795408">
                  <a:extLst>
                    <a:ext uri="{9D8B030D-6E8A-4147-A177-3AD203B41FA5}">
                      <a16:colId xmlns:a16="http://schemas.microsoft.com/office/drawing/2014/main" val="20008"/>
                    </a:ext>
                  </a:extLst>
                </a:gridCol>
                <a:gridCol w="795408">
                  <a:extLst>
                    <a:ext uri="{9D8B030D-6E8A-4147-A177-3AD203B41FA5}">
                      <a16:colId xmlns:a16="http://schemas.microsoft.com/office/drawing/2014/main" val="20009"/>
                    </a:ext>
                  </a:extLst>
                </a:gridCol>
              </a:tblGrid>
              <a:tr h="604525">
                <a:tc gridSpan="6">
                  <a:txBody>
                    <a:bodyPr/>
                    <a:lstStyle/>
                    <a:p>
                      <a:pPr marR="185420" algn="ctr" eaLnBrk="0" hangingPunct="0">
                        <a:lnSpc>
                          <a:spcPct val="160000"/>
                        </a:lnSpc>
                        <a:spcBef>
                          <a:spcPts val="295"/>
                        </a:spcBef>
                        <a:spcAft>
                          <a:spcPts val="0"/>
                        </a:spcAft>
                        <a:tabLst>
                          <a:tab pos="4883785" algn="l"/>
                        </a:tabLst>
                      </a:pPr>
                      <a:r>
                        <a:rPr lang="tr-TR" sz="1100" spc="-5"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100" spc="-5" baseline="0"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Çocuk</a:t>
                      </a:r>
                      <a:r>
                        <a:rPr lang="tr-TR" sz="1000" spc="-10"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işçi</a:t>
                      </a:r>
                      <a:r>
                        <a:rPr lang="tr-TR" sz="1000" spc="-10"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olarak</a:t>
                      </a:r>
                      <a:r>
                        <a:rPr lang="tr-TR" sz="1000" spc="-10"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çalışan </a:t>
                      </a:r>
                      <a:r>
                        <a:rPr lang="tr-TR" sz="1000" dirty="0">
                          <a:solidFill>
                            <a:srgbClr val="FFFFFF"/>
                          </a:solidFill>
                          <a:effectLst/>
                          <a:latin typeface="Times New Roman" panose="02020603050405020304" pitchFamily="18" charset="0"/>
                          <a:ea typeface="Times New Roman"/>
                          <a:cs typeface="Times New Roman" panose="02020603050405020304" pitchFamily="18" charset="0"/>
                        </a:rPr>
                        <a:t>5</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dirty="0">
                          <a:solidFill>
                            <a:srgbClr val="FFFFFF"/>
                          </a:solidFill>
                          <a:effectLst/>
                          <a:latin typeface="Times New Roman" panose="02020603050405020304" pitchFamily="18" charset="0"/>
                          <a:ea typeface="Times New Roman"/>
                          <a:cs typeface="Times New Roman" panose="02020603050405020304" pitchFamily="18" charset="0"/>
                        </a:rPr>
                        <a:t>ila</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dirty="0">
                          <a:solidFill>
                            <a:srgbClr val="FFFFFF"/>
                          </a:solidFill>
                          <a:effectLst/>
                          <a:latin typeface="Times New Roman" panose="02020603050405020304" pitchFamily="18" charset="0"/>
                          <a:ea typeface="Times New Roman"/>
                          <a:cs typeface="Times New Roman" panose="02020603050405020304" pitchFamily="18" charset="0"/>
                        </a:rPr>
                        <a:t>17</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 yaşındaki çocuklar</a:t>
                      </a:r>
                      <a:endParaRPr lang="tr-TR" sz="1000" dirty="0">
                        <a:effectLst/>
                        <a:latin typeface="Times New Roman" panose="02020603050405020304" pitchFamily="18" charset="0"/>
                        <a:ea typeface="Times New Roman"/>
                        <a:cs typeface="Times New Roman" panose="02020603050405020304" pitchFamily="18" charset="0"/>
                      </a:endParaRPr>
                    </a:p>
                    <a:p>
                      <a:pPr marR="185420" algn="ctr" eaLnBrk="0" hangingPunct="0">
                        <a:lnSpc>
                          <a:spcPct val="160000"/>
                        </a:lnSpc>
                        <a:spcBef>
                          <a:spcPts val="295"/>
                        </a:spcBef>
                        <a:spcAft>
                          <a:spcPts val="0"/>
                        </a:spcAft>
                        <a:tabLst>
                          <a:tab pos="4883785" algn="l"/>
                        </a:tabLst>
                      </a:pPr>
                      <a:r>
                        <a:rPr lang="tr-TR" sz="900" dirty="0">
                          <a:solidFill>
                            <a:srgbClr val="FFFFFF"/>
                          </a:solidFill>
                          <a:effectLst/>
                          <a:latin typeface="Times New Roman" panose="02020603050405020304" pitchFamily="18" charset="0"/>
                          <a:ea typeface="Times New Roman"/>
                          <a:cs typeface="Times New Roman" panose="02020603050405020304" pitchFamily="18" charset="0"/>
                        </a:rPr>
                        <a:t>                                                                                          2016                                              2020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R="288925" algn="ctr" eaLnBrk="0" hangingPunct="0">
                        <a:lnSpc>
                          <a:spcPct val="160000"/>
                        </a:lnSpc>
                        <a:spcBef>
                          <a:spcPts val="280"/>
                        </a:spcBef>
                        <a:spcAft>
                          <a:spcPts val="0"/>
                        </a:spcAft>
                        <a:tabLst>
                          <a:tab pos="1830070" algn="l"/>
                        </a:tabLst>
                      </a:pP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      Tehlikeli</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işlerde</a:t>
                      </a:r>
                      <a:r>
                        <a:rPr lang="tr-TR" sz="1000" spc="-10"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çalışan</a:t>
                      </a:r>
                      <a:r>
                        <a:rPr lang="tr-TR" sz="1000" spc="-5" baseline="0"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1000" dirty="0">
                          <a:solidFill>
                            <a:srgbClr val="FFFFFF"/>
                          </a:solidFill>
                          <a:effectLst/>
                          <a:latin typeface="Times New Roman" panose="02020603050405020304" pitchFamily="18" charset="0"/>
                          <a:ea typeface="Times New Roman"/>
                          <a:cs typeface="Times New Roman" panose="02020603050405020304" pitchFamily="18" charset="0"/>
                        </a:rPr>
                        <a:t>5</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 ila </a:t>
                      </a:r>
                      <a:r>
                        <a:rPr lang="tr-TR" sz="1000" dirty="0">
                          <a:solidFill>
                            <a:srgbClr val="FFFFFF"/>
                          </a:solidFill>
                          <a:effectLst/>
                          <a:latin typeface="Times New Roman" panose="02020603050405020304" pitchFamily="18" charset="0"/>
                          <a:ea typeface="Times New Roman"/>
                          <a:cs typeface="Times New Roman" panose="02020603050405020304" pitchFamily="18" charset="0"/>
                        </a:rPr>
                        <a:t>17 </a:t>
                      </a:r>
                      <a:r>
                        <a:rPr lang="tr-TR" sz="1000" spc="-5" dirty="0">
                          <a:solidFill>
                            <a:srgbClr val="FFFFFF"/>
                          </a:solidFill>
                          <a:effectLst/>
                          <a:latin typeface="Times New Roman" panose="02020603050405020304" pitchFamily="18" charset="0"/>
                          <a:ea typeface="Times New Roman"/>
                          <a:cs typeface="Times New Roman" panose="02020603050405020304" pitchFamily="18" charset="0"/>
                        </a:rPr>
                        <a:t>yaşındaki çocuklar</a:t>
                      </a:r>
                      <a:endParaRPr lang="tr-TR" sz="1000" dirty="0">
                        <a:effectLst/>
                        <a:latin typeface="Times New Roman" panose="02020603050405020304" pitchFamily="18" charset="0"/>
                        <a:ea typeface="Times New Roman"/>
                        <a:cs typeface="Times New Roman" panose="02020603050405020304" pitchFamily="18" charset="0"/>
                      </a:endParaRPr>
                    </a:p>
                    <a:p>
                      <a:pPr marR="288925" algn="ctr" eaLnBrk="0" hangingPunct="0">
                        <a:lnSpc>
                          <a:spcPct val="160000"/>
                        </a:lnSpc>
                        <a:spcBef>
                          <a:spcPts val="280"/>
                        </a:spcBef>
                        <a:spcAft>
                          <a:spcPts val="0"/>
                        </a:spcAft>
                        <a:tabLst>
                          <a:tab pos="1830070" algn="l"/>
                        </a:tabLst>
                      </a:pPr>
                      <a:r>
                        <a:rPr lang="tr-TR" sz="900" spc="135" dirty="0">
                          <a:solidFill>
                            <a:srgbClr val="FFFFFF"/>
                          </a:solidFill>
                          <a:effectLst/>
                          <a:latin typeface="Times New Roman" panose="02020603050405020304" pitchFamily="18" charset="0"/>
                          <a:ea typeface="Times New Roman"/>
                          <a:cs typeface="Times New Roman" panose="02020603050405020304" pitchFamily="18" charset="0"/>
                        </a:rPr>
                        <a:t>          </a:t>
                      </a:r>
                      <a:r>
                        <a:rPr lang="tr-TR" sz="900" dirty="0">
                          <a:solidFill>
                            <a:srgbClr val="FFFFFF"/>
                          </a:solidFill>
                          <a:effectLst/>
                          <a:latin typeface="Times New Roman" panose="02020603050405020304" pitchFamily="18" charset="0"/>
                          <a:ea typeface="Times New Roman"/>
                          <a:cs typeface="Times New Roman" panose="02020603050405020304" pitchFamily="18" charset="0"/>
                        </a:rPr>
                        <a:t>2016	              2020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40978">
                <a:tc gridSpan="2">
                  <a:txBody>
                    <a:bodyPr/>
                    <a:lstStyle/>
                    <a:p>
                      <a:pPr algn="ctr">
                        <a:lnSpc>
                          <a:spcPct val="115000"/>
                        </a:lnSpc>
                        <a:spcAft>
                          <a:spcPts val="0"/>
                        </a:spcAft>
                      </a:pPr>
                      <a:r>
                        <a:rPr lang="tr-TR" sz="1200">
                          <a:effectLst/>
                          <a:latin typeface="Times New Roman" panose="02020603050405020304" pitchFamily="18" charset="0"/>
                          <a:ea typeface="Times New Roman"/>
                          <a:cs typeface="Times New Roman" panose="02020603050405020304" pitchFamily="18" charset="0"/>
                        </a:rPr>
                        <a:t> </a:t>
                      </a:r>
                    </a:p>
                  </a:txBody>
                  <a:tcPr marL="0" marR="0" marT="0" marB="0">
                    <a:lnL>
                      <a:noFill/>
                    </a:lnL>
                    <a:lnR w="127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1F4E78"/>
                    </a:solidFill>
                  </a:tcPr>
                </a:tc>
                <a:tc hMerge="1">
                  <a:txBody>
                    <a:bodyPr/>
                    <a:lstStyle/>
                    <a:p>
                      <a:endParaRPr lang="tr-TR"/>
                    </a:p>
                  </a:txBody>
                  <a:tcPr/>
                </a:tc>
                <a:tc>
                  <a:txBody>
                    <a:bodyPr/>
                    <a:lstStyle/>
                    <a:p>
                      <a:pPr marL="16510" algn="ctr" eaLnBrk="0" hangingPunct="0">
                        <a:lnSpc>
                          <a:spcPts val="970"/>
                        </a:lnSpc>
                        <a:spcAft>
                          <a:spcPts val="0"/>
                        </a:spcAft>
                      </a:pPr>
                      <a:r>
                        <a:rPr lang="tr-TR" sz="800" spc="-5" dirty="0">
                          <a:solidFill>
                            <a:srgbClr val="FFFFFF"/>
                          </a:solidFill>
                          <a:effectLst/>
                          <a:latin typeface="Times New Roman" panose="02020603050405020304" pitchFamily="18" charset="0"/>
                          <a:ea typeface="Times New Roman"/>
                          <a:cs typeface="Times New Roman" panose="02020603050405020304" pitchFamily="18" charset="0"/>
                        </a:rPr>
                        <a:t>Sayı</a:t>
                      </a:r>
                      <a:endParaRPr lang="tr-TR" sz="12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1F4E78"/>
                      </a:solidFill>
                      <a:prstDash val="solid"/>
                      <a:round/>
                      <a:headEnd type="none" w="med" len="med"/>
                      <a:tailEnd type="none" w="med" len="med"/>
                    </a:lnL>
                    <a:lnR w="381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tc>
                  <a:txBody>
                    <a:bodyPr/>
                    <a:lstStyle/>
                    <a:p>
                      <a:pPr algn="ctr" eaLnBrk="0" hangingPunct="0">
                        <a:lnSpc>
                          <a:spcPts val="970"/>
                        </a:lnSpc>
                        <a:spcAft>
                          <a:spcPts val="0"/>
                        </a:spcAft>
                      </a:pPr>
                      <a:r>
                        <a:rPr lang="tr-TR" sz="800">
                          <a:solidFill>
                            <a:srgbClr val="FFFFFF"/>
                          </a:solidFill>
                          <a:effectLst/>
                          <a:latin typeface="Times New Roman" panose="02020603050405020304" pitchFamily="18" charset="0"/>
                          <a:ea typeface="Times New Roman"/>
                          <a:cs typeface="Times New Roman" panose="02020603050405020304" pitchFamily="18" charset="0"/>
                        </a:rPr>
                        <a:t>%</a:t>
                      </a:r>
                      <a:endParaRPr lang="tr-TR" sz="1200">
                        <a:effectLst/>
                        <a:latin typeface="Times New Roman" panose="02020603050405020304" pitchFamily="18" charset="0"/>
                        <a:ea typeface="Times New Roman"/>
                        <a:cs typeface="Times New Roman" panose="02020603050405020304" pitchFamily="18" charset="0"/>
                      </a:endParaRPr>
                    </a:p>
                  </a:txBody>
                  <a:tcPr marL="0" marR="0" marT="0" marB="0">
                    <a:lnL w="38100" cap="flat" cmpd="sng" algn="ctr">
                      <a:solidFill>
                        <a:srgbClr val="1F4E78"/>
                      </a:solidFill>
                      <a:prstDash val="solid"/>
                      <a:round/>
                      <a:headEnd type="none" w="med" len="med"/>
                      <a:tailEnd type="none" w="med" len="med"/>
                    </a:lnL>
                    <a:lnR w="381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tc>
                  <a:txBody>
                    <a:bodyPr/>
                    <a:lstStyle/>
                    <a:p>
                      <a:pPr algn="ctr" eaLnBrk="0" hangingPunct="0">
                        <a:lnSpc>
                          <a:spcPts val="970"/>
                        </a:lnSpc>
                        <a:spcAft>
                          <a:spcPts val="0"/>
                        </a:spcAft>
                      </a:pPr>
                      <a:r>
                        <a:rPr lang="tr-TR" sz="800" spc="-5">
                          <a:solidFill>
                            <a:srgbClr val="FFFFFF"/>
                          </a:solidFill>
                          <a:effectLst/>
                          <a:latin typeface="Times New Roman" panose="02020603050405020304" pitchFamily="18" charset="0"/>
                          <a:ea typeface="Times New Roman"/>
                          <a:cs typeface="Times New Roman" panose="02020603050405020304" pitchFamily="18" charset="0"/>
                        </a:rPr>
                        <a:t>Sayı</a:t>
                      </a:r>
                      <a:endParaRPr lang="tr-TR" sz="1200">
                        <a:effectLst/>
                        <a:latin typeface="Times New Roman" panose="02020603050405020304" pitchFamily="18" charset="0"/>
                        <a:ea typeface="Times New Roman"/>
                        <a:cs typeface="Times New Roman" panose="02020603050405020304" pitchFamily="18" charset="0"/>
                      </a:endParaRPr>
                    </a:p>
                  </a:txBody>
                  <a:tcPr marL="0" marR="0" marT="0" marB="0">
                    <a:lnL w="38100" cap="flat" cmpd="sng" algn="ctr">
                      <a:solidFill>
                        <a:srgbClr val="1F4E78"/>
                      </a:solidFill>
                      <a:prstDash val="solid"/>
                      <a:round/>
                      <a:headEnd type="none" w="med" len="med"/>
                      <a:tailEnd type="none" w="med" len="med"/>
                    </a:lnL>
                    <a:lnR w="381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tc>
                  <a:txBody>
                    <a:bodyPr/>
                    <a:lstStyle/>
                    <a:p>
                      <a:pPr algn="ctr" eaLnBrk="0" hangingPunct="0">
                        <a:lnSpc>
                          <a:spcPts val="970"/>
                        </a:lnSpc>
                        <a:spcAft>
                          <a:spcPts val="0"/>
                        </a:spcAft>
                      </a:pPr>
                      <a:r>
                        <a:rPr lang="tr-TR" sz="800">
                          <a:solidFill>
                            <a:srgbClr val="FFFFFF"/>
                          </a:solidFill>
                          <a:effectLst/>
                          <a:latin typeface="Times New Roman" panose="02020603050405020304" pitchFamily="18" charset="0"/>
                          <a:ea typeface="Times New Roman"/>
                          <a:cs typeface="Times New Roman" panose="02020603050405020304" pitchFamily="18" charset="0"/>
                        </a:rPr>
                        <a:t>%</a:t>
                      </a:r>
                      <a:endParaRPr lang="tr-TR" sz="1200">
                        <a:effectLst/>
                        <a:latin typeface="Times New Roman" panose="02020603050405020304" pitchFamily="18" charset="0"/>
                        <a:ea typeface="Times New Roman"/>
                        <a:cs typeface="Times New Roman" panose="02020603050405020304" pitchFamily="18" charset="0"/>
                      </a:endParaRPr>
                    </a:p>
                  </a:txBody>
                  <a:tcPr marL="0" marR="0" marT="0" marB="0">
                    <a:lnL w="38100" cap="flat" cmpd="sng" algn="ctr">
                      <a:solidFill>
                        <a:srgbClr val="1F4E78"/>
                      </a:solidFill>
                      <a:prstDash val="solid"/>
                      <a:round/>
                      <a:headEnd type="none" w="med" len="med"/>
                      <a:tailEnd type="none" w="med" len="med"/>
                    </a:lnL>
                    <a:lnR w="381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tc>
                  <a:txBody>
                    <a:bodyPr/>
                    <a:lstStyle/>
                    <a:p>
                      <a:pPr marR="635" algn="ctr" eaLnBrk="0" hangingPunct="0">
                        <a:lnSpc>
                          <a:spcPts val="970"/>
                        </a:lnSpc>
                        <a:spcAft>
                          <a:spcPts val="0"/>
                        </a:spcAft>
                      </a:pPr>
                      <a:r>
                        <a:rPr lang="tr-TR" sz="800" spc="-5">
                          <a:solidFill>
                            <a:srgbClr val="FFFFFF"/>
                          </a:solidFill>
                          <a:effectLst/>
                          <a:latin typeface="Times New Roman" panose="02020603050405020304" pitchFamily="18" charset="0"/>
                          <a:ea typeface="Times New Roman"/>
                          <a:cs typeface="Times New Roman" panose="02020603050405020304" pitchFamily="18" charset="0"/>
                        </a:rPr>
                        <a:t>Sayı</a:t>
                      </a:r>
                      <a:endParaRPr lang="tr-TR" sz="1200">
                        <a:effectLst/>
                        <a:latin typeface="Times New Roman" panose="02020603050405020304" pitchFamily="18" charset="0"/>
                        <a:ea typeface="Times New Roman"/>
                        <a:cs typeface="Times New Roman" panose="02020603050405020304" pitchFamily="18" charset="0"/>
                      </a:endParaRPr>
                    </a:p>
                  </a:txBody>
                  <a:tcPr marL="0" marR="0" marT="0" marB="0">
                    <a:lnL w="38100" cap="flat" cmpd="sng" algn="ctr">
                      <a:solidFill>
                        <a:srgbClr val="1F4E78"/>
                      </a:solidFill>
                      <a:prstDash val="solid"/>
                      <a:round/>
                      <a:headEnd type="none" w="med" len="med"/>
                      <a:tailEnd type="none" w="med" len="med"/>
                    </a:lnL>
                    <a:lnR w="381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tc>
                  <a:txBody>
                    <a:bodyPr/>
                    <a:lstStyle/>
                    <a:p>
                      <a:pPr algn="ctr" eaLnBrk="0" hangingPunct="0">
                        <a:lnSpc>
                          <a:spcPts val="970"/>
                        </a:lnSpc>
                        <a:spcAft>
                          <a:spcPts val="0"/>
                        </a:spcAft>
                      </a:pPr>
                      <a:r>
                        <a:rPr lang="tr-TR" sz="800">
                          <a:solidFill>
                            <a:srgbClr val="FFFFFF"/>
                          </a:solidFill>
                          <a:effectLst/>
                          <a:latin typeface="Times New Roman" panose="02020603050405020304" pitchFamily="18" charset="0"/>
                          <a:ea typeface="Times New Roman"/>
                          <a:cs typeface="Times New Roman" panose="02020603050405020304" pitchFamily="18" charset="0"/>
                        </a:rPr>
                        <a:t>%</a:t>
                      </a:r>
                      <a:endParaRPr lang="tr-TR" sz="1200">
                        <a:effectLst/>
                        <a:latin typeface="Times New Roman" panose="02020603050405020304" pitchFamily="18" charset="0"/>
                        <a:ea typeface="Times New Roman"/>
                        <a:cs typeface="Times New Roman" panose="02020603050405020304" pitchFamily="18" charset="0"/>
                      </a:endParaRPr>
                    </a:p>
                  </a:txBody>
                  <a:tcPr marL="0" marR="0" marT="0" marB="0">
                    <a:lnL w="38100" cap="flat" cmpd="sng" algn="ctr">
                      <a:solidFill>
                        <a:srgbClr val="1F4E78"/>
                      </a:solidFill>
                      <a:prstDash val="solid"/>
                      <a:round/>
                      <a:headEnd type="none" w="med" len="med"/>
                      <a:tailEnd type="none" w="med" len="med"/>
                    </a:lnL>
                    <a:lnR w="381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tc>
                  <a:txBody>
                    <a:bodyPr/>
                    <a:lstStyle/>
                    <a:p>
                      <a:pPr marR="635" algn="ctr" eaLnBrk="0" hangingPunct="0">
                        <a:lnSpc>
                          <a:spcPts val="970"/>
                        </a:lnSpc>
                        <a:spcAft>
                          <a:spcPts val="0"/>
                        </a:spcAft>
                      </a:pPr>
                      <a:r>
                        <a:rPr lang="tr-TR" sz="800" spc="-5">
                          <a:solidFill>
                            <a:srgbClr val="FFFFFF"/>
                          </a:solidFill>
                          <a:effectLst/>
                          <a:latin typeface="Times New Roman" panose="02020603050405020304" pitchFamily="18" charset="0"/>
                          <a:ea typeface="Times New Roman"/>
                          <a:cs typeface="Times New Roman" panose="02020603050405020304" pitchFamily="18" charset="0"/>
                        </a:rPr>
                        <a:t>Sayı</a:t>
                      </a:r>
                      <a:endParaRPr lang="tr-TR" sz="1200">
                        <a:effectLst/>
                        <a:latin typeface="Times New Roman" panose="02020603050405020304" pitchFamily="18" charset="0"/>
                        <a:ea typeface="Times New Roman"/>
                        <a:cs typeface="Times New Roman" panose="02020603050405020304" pitchFamily="18" charset="0"/>
                      </a:endParaRPr>
                    </a:p>
                  </a:txBody>
                  <a:tcPr marL="0" marR="0" marT="0" marB="0">
                    <a:lnL w="38100" cap="flat" cmpd="sng" algn="ctr">
                      <a:solidFill>
                        <a:srgbClr val="1F4E78"/>
                      </a:solidFill>
                      <a:prstDash val="solid"/>
                      <a:round/>
                      <a:headEnd type="none" w="med" len="med"/>
                      <a:tailEnd type="none" w="med" len="med"/>
                    </a:lnL>
                    <a:lnR w="381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tc>
                  <a:txBody>
                    <a:bodyPr/>
                    <a:lstStyle/>
                    <a:p>
                      <a:pPr marR="17145" algn="ctr" eaLnBrk="0" hangingPunct="0">
                        <a:lnSpc>
                          <a:spcPts val="970"/>
                        </a:lnSpc>
                        <a:spcAft>
                          <a:spcPts val="0"/>
                        </a:spcAft>
                      </a:pPr>
                      <a:r>
                        <a:rPr lang="tr-TR" sz="800">
                          <a:solidFill>
                            <a:srgbClr val="FFFFFF"/>
                          </a:solidFill>
                          <a:effectLst/>
                          <a:latin typeface="Times New Roman" panose="02020603050405020304" pitchFamily="18" charset="0"/>
                          <a:ea typeface="Times New Roman"/>
                          <a:cs typeface="Times New Roman" panose="02020603050405020304" pitchFamily="18" charset="0"/>
                        </a:rPr>
                        <a:t>%</a:t>
                      </a:r>
                      <a:endParaRPr lang="tr-TR" sz="1200">
                        <a:effectLst/>
                        <a:latin typeface="Times New Roman" panose="02020603050405020304" pitchFamily="18" charset="0"/>
                        <a:ea typeface="Times New Roman"/>
                        <a:cs typeface="Times New Roman" panose="02020603050405020304" pitchFamily="18" charset="0"/>
                      </a:endParaRPr>
                    </a:p>
                  </a:txBody>
                  <a:tcPr marL="0" marR="0" marT="0" marB="0">
                    <a:lnL w="38100" cap="flat" cmpd="sng" algn="ctr">
                      <a:solidFill>
                        <a:srgbClr val="1F4E78"/>
                      </a:solidFill>
                      <a:prstDash val="solid"/>
                      <a:round/>
                      <a:headEnd type="none" w="med" len="med"/>
                      <a:tailEnd type="none" w="med" len="med"/>
                    </a:lnL>
                    <a:lnR w="12700" cap="flat" cmpd="sng" algn="ctr">
                      <a:solidFill>
                        <a:srgbClr val="1F4E7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F4E78"/>
                      </a:solidFill>
                      <a:prstDash val="solid"/>
                      <a:round/>
                      <a:headEnd type="none" w="med" len="med"/>
                      <a:tailEnd type="none" w="med" len="med"/>
                    </a:lnB>
                    <a:solidFill>
                      <a:srgbClr val="1F4E78"/>
                    </a:solidFill>
                  </a:tcPr>
                </a:tc>
                <a:extLst>
                  <a:ext uri="{0D108BD9-81ED-4DB2-BD59-A6C34878D82A}">
                    <a16:rowId xmlns:a16="http://schemas.microsoft.com/office/drawing/2014/main" val="10001"/>
                  </a:ext>
                </a:extLst>
              </a:tr>
              <a:tr h="804914">
                <a:tc>
                  <a:txBody>
                    <a:bodyPr/>
                    <a:lstStyle/>
                    <a:p>
                      <a:pPr marL="32385" algn="ctr" eaLnBrk="0" hangingPunct="0">
                        <a:lnSpc>
                          <a:spcPct val="115000"/>
                        </a:lnSpc>
                        <a:spcBef>
                          <a:spcPts val="295"/>
                        </a:spcBef>
                        <a:spcAft>
                          <a:spcPts val="0"/>
                        </a:spcAft>
                      </a:pPr>
                      <a:r>
                        <a:rPr lang="tr-TR" sz="1600" b="1" spc="-5" dirty="0">
                          <a:effectLst/>
                          <a:latin typeface="Times New Roman" panose="02020603050405020304" pitchFamily="18" charset="0"/>
                          <a:ea typeface="Times New Roman"/>
                          <a:cs typeface="Times New Roman" panose="02020603050405020304" pitchFamily="18" charset="0"/>
                        </a:rPr>
                        <a:t>Dünya genelinde</a:t>
                      </a:r>
                      <a:r>
                        <a:rPr lang="tr-TR" sz="1600" b="1" spc="-10" dirty="0">
                          <a:effectLst/>
                          <a:latin typeface="Times New Roman" panose="02020603050405020304" pitchFamily="18" charset="0"/>
                          <a:ea typeface="Times New Roman"/>
                          <a:cs typeface="Times New Roman" panose="02020603050405020304" pitchFamily="18" charset="0"/>
                        </a:rPr>
                        <a:t> </a:t>
                      </a:r>
                      <a:r>
                        <a:rPr lang="tr-TR" sz="1600" b="1" spc="-5" dirty="0">
                          <a:effectLst/>
                          <a:latin typeface="Times New Roman" panose="02020603050405020304" pitchFamily="18" charset="0"/>
                          <a:ea typeface="Times New Roman"/>
                          <a:cs typeface="Times New Roman" panose="02020603050405020304" pitchFamily="18" charset="0"/>
                        </a:rPr>
                        <a:t>toplam</a:t>
                      </a:r>
                      <a:endParaRPr lang="tr-TR" sz="1600" b="1"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6"/>
                    </a:solidFill>
                  </a:tcPr>
                </a:tc>
                <a:tc>
                  <a:txBody>
                    <a:bodyPr/>
                    <a:lstStyle/>
                    <a:p>
                      <a:pPr algn="ctr">
                        <a:lnSpc>
                          <a:spcPct val="115000"/>
                        </a:lnSpc>
                        <a:spcAft>
                          <a:spcPts val="0"/>
                        </a:spcAft>
                      </a:pPr>
                      <a:r>
                        <a:rPr lang="tr-TR" sz="900" dirty="0">
                          <a:effectLst/>
                          <a:latin typeface="Times New Roman" panose="02020603050405020304" pitchFamily="18" charset="0"/>
                          <a:ea typeface="Times New Roman"/>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6"/>
                    </a:solidFill>
                  </a:tcPr>
                </a:tc>
                <a:tc>
                  <a:txBody>
                    <a:bodyPr/>
                    <a:lstStyle/>
                    <a:p>
                      <a:pPr marL="146685" algn="ctr" eaLnBrk="0" hangingPunct="0">
                        <a:lnSpc>
                          <a:spcPct val="115000"/>
                        </a:lnSpc>
                        <a:spcBef>
                          <a:spcPts val="415"/>
                        </a:spcBef>
                        <a:spcAft>
                          <a:spcPts val="0"/>
                        </a:spcAft>
                      </a:pPr>
                      <a:r>
                        <a:rPr lang="tr-TR" sz="900" spc="-5" dirty="0">
                          <a:solidFill>
                            <a:srgbClr val="404040"/>
                          </a:solidFill>
                          <a:effectLst/>
                          <a:latin typeface="Times New Roman" panose="02020603050405020304" pitchFamily="18" charset="0"/>
                          <a:ea typeface="Times New Roman"/>
                          <a:cs typeface="Times New Roman" panose="02020603050405020304" pitchFamily="18" charset="0"/>
                        </a:rPr>
                        <a:t>151.600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905" algn="ctr" eaLnBrk="0" hangingPunct="0">
                        <a:lnSpc>
                          <a:spcPct val="115000"/>
                        </a:lnSpc>
                        <a:spcBef>
                          <a:spcPts val="415"/>
                        </a:spcBef>
                        <a:spcAft>
                          <a:spcPts val="0"/>
                        </a:spcAft>
                      </a:pPr>
                      <a:r>
                        <a:rPr lang="tr-TR" sz="900" dirty="0">
                          <a:effectLst/>
                          <a:latin typeface="Times New Roman" panose="02020603050405020304" pitchFamily="18" charset="0"/>
                          <a:ea typeface="Times New Roman"/>
                          <a:cs typeface="Times New Roman" panose="02020603050405020304" pitchFamily="18" charset="0"/>
                        </a:rPr>
                        <a:t>%9,6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46685" algn="ctr" eaLnBrk="0" hangingPunct="0">
                        <a:lnSpc>
                          <a:spcPct val="115000"/>
                        </a:lnSpc>
                        <a:spcBef>
                          <a:spcPts val="415"/>
                        </a:spcBef>
                        <a:spcAft>
                          <a:spcPts val="0"/>
                        </a:spcAft>
                      </a:pPr>
                      <a:r>
                        <a:rPr lang="tr-TR" sz="900" spc="-5">
                          <a:solidFill>
                            <a:srgbClr val="404040"/>
                          </a:solidFill>
                          <a:effectLst/>
                          <a:latin typeface="Times New Roman" panose="02020603050405020304" pitchFamily="18" charset="0"/>
                          <a:ea typeface="Times New Roman"/>
                          <a:cs typeface="Times New Roman" panose="02020603050405020304" pitchFamily="18" charset="0"/>
                        </a:rPr>
                        <a:t>160.000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R="635" algn="ctr" eaLnBrk="0" hangingPunct="0">
                        <a:lnSpc>
                          <a:spcPct val="115000"/>
                        </a:lnSpc>
                        <a:spcBef>
                          <a:spcPts val="415"/>
                        </a:spcBef>
                        <a:spcAft>
                          <a:spcPts val="0"/>
                        </a:spcAft>
                      </a:pPr>
                      <a:r>
                        <a:rPr lang="tr-TR" sz="900">
                          <a:effectLst/>
                          <a:latin typeface="Times New Roman" panose="02020603050405020304" pitchFamily="18" charset="0"/>
                          <a:ea typeface="Times New Roman"/>
                          <a:cs typeface="Times New Roman" panose="02020603050405020304" pitchFamily="18" charset="0"/>
                        </a:rPr>
                        <a:t>%9,6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5100" algn="ctr" eaLnBrk="0" hangingPunct="0">
                        <a:lnSpc>
                          <a:spcPct val="115000"/>
                        </a:lnSpc>
                        <a:spcBef>
                          <a:spcPts val="415"/>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72.500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7145" algn="ctr" eaLnBrk="0" hangingPunct="0">
                        <a:lnSpc>
                          <a:spcPct val="115000"/>
                        </a:lnSpc>
                        <a:spcBef>
                          <a:spcPts val="415"/>
                        </a:spcBef>
                        <a:spcAft>
                          <a:spcPts val="0"/>
                        </a:spcAft>
                      </a:pPr>
                      <a:r>
                        <a:rPr lang="tr-TR" sz="900">
                          <a:effectLst/>
                          <a:latin typeface="Times New Roman" panose="02020603050405020304" pitchFamily="18" charset="0"/>
                          <a:ea typeface="Times New Roman"/>
                          <a:cs typeface="Times New Roman" panose="02020603050405020304" pitchFamily="18" charset="0"/>
                        </a:rPr>
                        <a:t>%4,6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15"/>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79.000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635" algn="ctr" eaLnBrk="0" hangingPunct="0">
                        <a:lnSpc>
                          <a:spcPct val="115000"/>
                        </a:lnSpc>
                        <a:spcBef>
                          <a:spcPts val="415"/>
                        </a:spcBef>
                        <a:spcAft>
                          <a:spcPts val="0"/>
                        </a:spcAft>
                      </a:pPr>
                      <a:r>
                        <a:rPr lang="tr-TR" sz="900">
                          <a:effectLst/>
                          <a:latin typeface="Times New Roman" panose="02020603050405020304" pitchFamily="18" charset="0"/>
                          <a:ea typeface="Times New Roman"/>
                          <a:cs typeface="Times New Roman" panose="02020603050405020304" pitchFamily="18" charset="0"/>
                        </a:rPr>
                        <a:t>%4,7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F4E7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extLst>
                  <a:ext uri="{0D108BD9-81ED-4DB2-BD59-A6C34878D82A}">
                    <a16:rowId xmlns:a16="http://schemas.microsoft.com/office/drawing/2014/main" val="10002"/>
                  </a:ext>
                </a:extLst>
              </a:tr>
              <a:tr h="635535">
                <a:tc>
                  <a:txBody>
                    <a:bodyPr/>
                    <a:lstStyle/>
                    <a:p>
                      <a:pPr marL="32385" algn="ctr" eaLnBrk="0" hangingPunct="0">
                        <a:lnSpc>
                          <a:spcPct val="115000"/>
                        </a:lnSpc>
                        <a:spcBef>
                          <a:spcPts val="295"/>
                        </a:spcBef>
                        <a:spcAft>
                          <a:spcPts val="0"/>
                        </a:spcAft>
                      </a:pPr>
                      <a:endParaRPr lang="tr-TR" sz="1600" b="1" spc="-5" dirty="0">
                        <a:effectLst/>
                        <a:latin typeface="Times New Roman" panose="02020603050405020304" pitchFamily="18" charset="0"/>
                        <a:ea typeface="Times New Roman"/>
                        <a:cs typeface="Times New Roman" panose="02020603050405020304" pitchFamily="18" charset="0"/>
                      </a:endParaRPr>
                    </a:p>
                    <a:p>
                      <a:pPr marL="32385" algn="ctr" eaLnBrk="0" hangingPunct="0">
                        <a:lnSpc>
                          <a:spcPct val="115000"/>
                        </a:lnSpc>
                        <a:spcBef>
                          <a:spcPts val="295"/>
                        </a:spcBef>
                        <a:spcAft>
                          <a:spcPts val="0"/>
                        </a:spcAft>
                      </a:pPr>
                      <a:r>
                        <a:rPr lang="tr-TR" sz="1600" b="1" spc="-5" dirty="0">
                          <a:effectLst/>
                          <a:latin typeface="Times New Roman" panose="02020603050405020304" pitchFamily="18" charset="0"/>
                          <a:ea typeface="Times New Roman"/>
                          <a:cs typeface="Times New Roman" panose="02020603050405020304" pitchFamily="18" charset="0"/>
                        </a:rPr>
                        <a:t>Cinsiyet</a:t>
                      </a:r>
                      <a:endParaRPr lang="tr-TR" sz="1600" b="1"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32385" algn="ctr" eaLnBrk="0" hangingPunct="0">
                        <a:lnSpc>
                          <a:spcPct val="115000"/>
                        </a:lnSpc>
                        <a:spcBef>
                          <a:spcPts val="295"/>
                        </a:spcBef>
                        <a:spcAft>
                          <a:spcPts val="0"/>
                        </a:spcAft>
                      </a:pPr>
                      <a:r>
                        <a:rPr lang="tr-TR" sz="900" spc="-5" dirty="0">
                          <a:effectLst/>
                          <a:latin typeface="Times New Roman" panose="02020603050405020304" pitchFamily="18" charset="0"/>
                          <a:ea typeface="Times New Roman"/>
                          <a:cs typeface="Times New Roman" panose="02020603050405020304" pitchFamily="18" charset="0"/>
                        </a:rPr>
                        <a:t>Kız</a:t>
                      </a:r>
                      <a:r>
                        <a:rPr lang="tr-TR" sz="900" spc="5" dirty="0">
                          <a:effectLst/>
                          <a:latin typeface="Times New Roman" panose="02020603050405020304" pitchFamily="18" charset="0"/>
                          <a:ea typeface="Times New Roman"/>
                          <a:cs typeface="Times New Roman" panose="02020603050405020304" pitchFamily="18" charset="0"/>
                        </a:rPr>
                        <a:t> </a:t>
                      </a:r>
                      <a:r>
                        <a:rPr lang="tr-TR" sz="900" spc="-5" dirty="0">
                          <a:effectLst/>
                          <a:latin typeface="Times New Roman" panose="02020603050405020304" pitchFamily="18" charset="0"/>
                          <a:ea typeface="Times New Roman"/>
                          <a:cs typeface="Times New Roman" panose="02020603050405020304" pitchFamily="18" charset="0"/>
                        </a:rPr>
                        <a:t>çocukları</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5"/>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64.100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905" algn="ctr" eaLnBrk="0" hangingPunct="0">
                        <a:lnSpc>
                          <a:spcPct val="115000"/>
                        </a:lnSpc>
                        <a:spcBef>
                          <a:spcPts val="425"/>
                        </a:spcBef>
                        <a:spcAft>
                          <a:spcPts val="0"/>
                        </a:spcAft>
                      </a:pPr>
                      <a:r>
                        <a:rPr lang="tr-TR" sz="900" dirty="0">
                          <a:effectLst/>
                          <a:latin typeface="Times New Roman" panose="02020603050405020304" pitchFamily="18" charset="0"/>
                          <a:ea typeface="Times New Roman"/>
                          <a:cs typeface="Times New Roman" panose="02020603050405020304" pitchFamily="18" charset="0"/>
                        </a:rPr>
                        <a:t>%8,4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9545" algn="ctr" eaLnBrk="0" hangingPunct="0">
                        <a:lnSpc>
                          <a:spcPct val="115000"/>
                        </a:lnSpc>
                        <a:spcBef>
                          <a:spcPts val="425"/>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62.900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R="635" algn="ctr" eaLnBrk="0" hangingPunct="0">
                        <a:lnSpc>
                          <a:spcPct val="115000"/>
                        </a:lnSpc>
                        <a:spcBef>
                          <a:spcPts val="425"/>
                        </a:spcBef>
                        <a:spcAft>
                          <a:spcPts val="0"/>
                        </a:spcAft>
                      </a:pPr>
                      <a:r>
                        <a:rPr lang="tr-TR" sz="900">
                          <a:effectLst/>
                          <a:latin typeface="Times New Roman" panose="02020603050405020304" pitchFamily="18" charset="0"/>
                          <a:ea typeface="Times New Roman"/>
                          <a:cs typeface="Times New Roman" panose="02020603050405020304" pitchFamily="18" charset="0"/>
                        </a:rPr>
                        <a:t>%7,8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5100" algn="ctr" eaLnBrk="0" hangingPunct="0">
                        <a:lnSpc>
                          <a:spcPct val="115000"/>
                        </a:lnSpc>
                        <a:spcBef>
                          <a:spcPts val="425"/>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27.800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7145" algn="ctr" eaLnBrk="0" hangingPunct="0">
                        <a:lnSpc>
                          <a:spcPct val="115000"/>
                        </a:lnSpc>
                        <a:spcBef>
                          <a:spcPts val="425"/>
                        </a:spcBef>
                        <a:spcAft>
                          <a:spcPts val="0"/>
                        </a:spcAft>
                      </a:pPr>
                      <a:r>
                        <a:rPr lang="tr-TR" sz="900" dirty="0">
                          <a:effectLst/>
                          <a:latin typeface="Times New Roman" panose="02020603050405020304" pitchFamily="18" charset="0"/>
                          <a:ea typeface="Times New Roman"/>
                          <a:cs typeface="Times New Roman" panose="02020603050405020304" pitchFamily="18" charset="0"/>
                        </a:rPr>
                        <a:t>%3,6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5"/>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28.800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algn="ctr" eaLnBrk="0" hangingPunct="0">
                        <a:lnSpc>
                          <a:spcPct val="115000"/>
                        </a:lnSpc>
                        <a:spcBef>
                          <a:spcPts val="425"/>
                        </a:spcBef>
                        <a:spcAft>
                          <a:spcPts val="0"/>
                        </a:spcAft>
                      </a:pPr>
                      <a:r>
                        <a:rPr lang="tr-TR" sz="900">
                          <a:effectLst/>
                          <a:latin typeface="Times New Roman" panose="02020603050405020304" pitchFamily="18" charset="0"/>
                          <a:ea typeface="Times New Roman"/>
                          <a:cs typeface="Times New Roman" panose="02020603050405020304" pitchFamily="18" charset="0"/>
                        </a:rPr>
                        <a:t>%3,6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extLst>
                  <a:ext uri="{0D108BD9-81ED-4DB2-BD59-A6C34878D82A}">
                    <a16:rowId xmlns:a16="http://schemas.microsoft.com/office/drawing/2014/main" val="10003"/>
                  </a:ext>
                </a:extLst>
              </a:tr>
              <a:tr h="645672">
                <a:tc>
                  <a:txBody>
                    <a:bodyPr/>
                    <a:lstStyle/>
                    <a:p>
                      <a:pPr algn="ctr">
                        <a:lnSpc>
                          <a:spcPct val="115000"/>
                        </a:lnSpc>
                        <a:spcAft>
                          <a:spcPts val="0"/>
                        </a:spcAft>
                      </a:pPr>
                      <a:r>
                        <a:rPr lang="tr-TR" sz="1600" b="1" dirty="0">
                          <a:effectLst/>
                          <a:latin typeface="Times New Roman" panose="02020603050405020304" pitchFamily="18" charset="0"/>
                          <a:ea typeface="Times New Roman"/>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32385" algn="ctr" eaLnBrk="0" hangingPunct="0">
                        <a:lnSpc>
                          <a:spcPct val="115000"/>
                        </a:lnSpc>
                        <a:spcBef>
                          <a:spcPts val="290"/>
                        </a:spcBef>
                        <a:spcAft>
                          <a:spcPts val="0"/>
                        </a:spcAft>
                      </a:pPr>
                      <a:r>
                        <a:rPr lang="tr-TR" sz="900" spc="-5" dirty="0">
                          <a:effectLst/>
                          <a:latin typeface="Times New Roman" panose="02020603050405020304" pitchFamily="18" charset="0"/>
                          <a:ea typeface="Times New Roman"/>
                          <a:cs typeface="Times New Roman" panose="02020603050405020304" pitchFamily="18" charset="0"/>
                        </a:rPr>
                        <a:t>Erkek</a:t>
                      </a:r>
                      <a:r>
                        <a:rPr lang="tr-TR" sz="900" spc="-10" dirty="0">
                          <a:effectLst/>
                          <a:latin typeface="Times New Roman" panose="02020603050405020304" pitchFamily="18" charset="0"/>
                          <a:ea typeface="Times New Roman"/>
                          <a:cs typeface="Times New Roman" panose="02020603050405020304" pitchFamily="18" charset="0"/>
                        </a:rPr>
                        <a:t> </a:t>
                      </a:r>
                      <a:r>
                        <a:rPr lang="tr-TR" sz="900" spc="-5" dirty="0">
                          <a:effectLst/>
                          <a:latin typeface="Times New Roman" panose="02020603050405020304" pitchFamily="18" charset="0"/>
                          <a:ea typeface="Times New Roman"/>
                          <a:cs typeface="Times New Roman" panose="02020603050405020304" pitchFamily="18" charset="0"/>
                        </a:rPr>
                        <a:t>çocukları</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87.500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a:effectLst/>
                          <a:latin typeface="Times New Roman" panose="02020603050405020304" pitchFamily="18" charset="0"/>
                          <a:ea typeface="Times New Roman"/>
                          <a:cs typeface="Times New Roman" panose="02020603050405020304" pitchFamily="18" charset="0"/>
                        </a:rPr>
                        <a:t>%10,7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9545" algn="ctr" eaLnBrk="0" hangingPunct="0">
                        <a:lnSpc>
                          <a:spcPct val="115000"/>
                        </a:lnSpc>
                        <a:spcBef>
                          <a:spcPts val="420"/>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97.000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217170" algn="ctr" eaLnBrk="0" hangingPunct="0">
                        <a:lnSpc>
                          <a:spcPct val="115000"/>
                        </a:lnSpc>
                        <a:spcBef>
                          <a:spcPts val="420"/>
                        </a:spcBef>
                        <a:spcAft>
                          <a:spcPts val="0"/>
                        </a:spcAft>
                      </a:pPr>
                      <a:r>
                        <a:rPr lang="tr-TR" sz="900" dirty="0">
                          <a:effectLst/>
                          <a:latin typeface="Times New Roman" panose="02020603050405020304" pitchFamily="18" charset="0"/>
                          <a:ea typeface="Times New Roman"/>
                          <a:cs typeface="Times New Roman" panose="02020603050405020304" pitchFamily="18" charset="0"/>
                        </a:rPr>
                        <a:t>%11,2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5100" algn="ctr" eaLnBrk="0" hangingPunct="0">
                        <a:lnSpc>
                          <a:spcPct val="115000"/>
                        </a:lnSpc>
                        <a:spcBef>
                          <a:spcPts val="420"/>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44.800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7145" algn="ctr" eaLnBrk="0" hangingPunct="0">
                        <a:lnSpc>
                          <a:spcPct val="115000"/>
                        </a:lnSpc>
                        <a:spcBef>
                          <a:spcPts val="420"/>
                        </a:spcBef>
                        <a:spcAft>
                          <a:spcPts val="0"/>
                        </a:spcAft>
                      </a:pPr>
                      <a:r>
                        <a:rPr lang="tr-TR" sz="900">
                          <a:effectLst/>
                          <a:latin typeface="Times New Roman" panose="02020603050405020304" pitchFamily="18" charset="0"/>
                          <a:ea typeface="Times New Roman"/>
                          <a:cs typeface="Times New Roman" panose="02020603050405020304" pitchFamily="18" charset="0"/>
                        </a:rPr>
                        <a:t>%5,5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50.200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635" algn="ctr" eaLnBrk="0" hangingPunct="0">
                        <a:lnSpc>
                          <a:spcPct val="115000"/>
                        </a:lnSpc>
                        <a:spcBef>
                          <a:spcPts val="420"/>
                        </a:spcBef>
                        <a:spcAft>
                          <a:spcPts val="0"/>
                        </a:spcAft>
                      </a:pPr>
                      <a:r>
                        <a:rPr lang="tr-TR" sz="900">
                          <a:effectLst/>
                          <a:latin typeface="Times New Roman" panose="02020603050405020304" pitchFamily="18" charset="0"/>
                          <a:ea typeface="Times New Roman"/>
                          <a:cs typeface="Times New Roman" panose="02020603050405020304" pitchFamily="18" charset="0"/>
                        </a:rPr>
                        <a:t>%5,8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extLst>
                  <a:ext uri="{0D108BD9-81ED-4DB2-BD59-A6C34878D82A}">
                    <a16:rowId xmlns:a16="http://schemas.microsoft.com/office/drawing/2014/main" val="10004"/>
                  </a:ext>
                </a:extLst>
              </a:tr>
              <a:tr h="635535">
                <a:tc>
                  <a:txBody>
                    <a:bodyPr/>
                    <a:lstStyle/>
                    <a:p>
                      <a:pPr marL="32385" algn="ctr" eaLnBrk="0" hangingPunct="0">
                        <a:lnSpc>
                          <a:spcPct val="115000"/>
                        </a:lnSpc>
                        <a:spcBef>
                          <a:spcPts val="295"/>
                        </a:spcBef>
                        <a:spcAft>
                          <a:spcPts val="0"/>
                        </a:spcAft>
                      </a:pPr>
                      <a:r>
                        <a:rPr lang="tr-TR" sz="1600" b="1" dirty="0">
                          <a:effectLst/>
                          <a:latin typeface="Times New Roman" panose="02020603050405020304" pitchFamily="18" charset="0"/>
                          <a:ea typeface="Times New Roman"/>
                          <a:cs typeface="Times New Roman" panose="02020603050405020304" pitchFamily="18" charset="0"/>
                        </a:rPr>
                        <a:t>Yaş</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32385" algn="ctr" eaLnBrk="0" hangingPunct="0">
                        <a:lnSpc>
                          <a:spcPct val="115000"/>
                        </a:lnSpc>
                        <a:spcBef>
                          <a:spcPts val="295"/>
                        </a:spcBef>
                        <a:spcAft>
                          <a:spcPts val="0"/>
                        </a:spcAft>
                      </a:pPr>
                      <a:r>
                        <a:rPr lang="tr-TR" sz="900" dirty="0">
                          <a:effectLst/>
                          <a:latin typeface="Times New Roman" panose="02020603050405020304" pitchFamily="18" charset="0"/>
                          <a:ea typeface="Times New Roman"/>
                          <a:cs typeface="Times New Roman" panose="02020603050405020304" pitchFamily="18" charset="0"/>
                        </a:rPr>
                        <a:t>5-11</a:t>
                      </a:r>
                      <a:r>
                        <a:rPr lang="tr-TR" sz="900" spc="-5" dirty="0">
                          <a:effectLst/>
                          <a:latin typeface="Times New Roman" panose="02020603050405020304" pitchFamily="18" charset="0"/>
                          <a:ea typeface="Times New Roman"/>
                          <a:cs typeface="Times New Roman" panose="02020603050405020304" pitchFamily="18" charset="0"/>
                        </a:rPr>
                        <a:t> yaş</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5"/>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72.600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905" algn="ctr" eaLnBrk="0" hangingPunct="0">
                        <a:lnSpc>
                          <a:spcPct val="115000"/>
                        </a:lnSpc>
                        <a:spcBef>
                          <a:spcPts val="425"/>
                        </a:spcBef>
                        <a:spcAft>
                          <a:spcPts val="0"/>
                        </a:spcAft>
                      </a:pPr>
                      <a:r>
                        <a:rPr lang="tr-TR" sz="900">
                          <a:effectLst/>
                          <a:latin typeface="Times New Roman" panose="02020603050405020304" pitchFamily="18" charset="0"/>
                          <a:ea typeface="Times New Roman"/>
                          <a:cs typeface="Times New Roman" panose="02020603050405020304" pitchFamily="18" charset="0"/>
                        </a:rPr>
                        <a:t>%8,3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9545" algn="ctr" eaLnBrk="0" hangingPunct="0">
                        <a:lnSpc>
                          <a:spcPct val="115000"/>
                        </a:lnSpc>
                        <a:spcBef>
                          <a:spcPts val="425"/>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89.300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R="635" algn="ctr" eaLnBrk="0" hangingPunct="0">
                        <a:lnSpc>
                          <a:spcPct val="115000"/>
                        </a:lnSpc>
                        <a:spcBef>
                          <a:spcPts val="425"/>
                        </a:spcBef>
                        <a:spcAft>
                          <a:spcPts val="0"/>
                        </a:spcAft>
                      </a:pPr>
                      <a:r>
                        <a:rPr lang="tr-TR" sz="900" dirty="0">
                          <a:effectLst/>
                          <a:latin typeface="Times New Roman" panose="02020603050405020304" pitchFamily="18" charset="0"/>
                          <a:ea typeface="Times New Roman"/>
                          <a:cs typeface="Times New Roman" panose="02020603050405020304" pitchFamily="18" charset="0"/>
                        </a:rPr>
                        <a:t>%9,7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5100" algn="ctr" eaLnBrk="0" hangingPunct="0">
                        <a:lnSpc>
                          <a:spcPct val="115000"/>
                        </a:lnSpc>
                        <a:spcBef>
                          <a:spcPts val="425"/>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19.000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7145" algn="ctr" eaLnBrk="0" hangingPunct="0">
                        <a:lnSpc>
                          <a:spcPct val="115000"/>
                        </a:lnSpc>
                        <a:spcBef>
                          <a:spcPts val="425"/>
                        </a:spcBef>
                        <a:spcAft>
                          <a:spcPts val="0"/>
                        </a:spcAft>
                      </a:pPr>
                      <a:r>
                        <a:rPr lang="tr-TR" sz="900" dirty="0">
                          <a:effectLst/>
                          <a:latin typeface="Times New Roman" panose="02020603050405020304" pitchFamily="18" charset="0"/>
                          <a:ea typeface="Times New Roman"/>
                          <a:cs typeface="Times New Roman" panose="02020603050405020304" pitchFamily="18" charset="0"/>
                        </a:rPr>
                        <a:t>%2,2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5"/>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25.900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635" algn="ctr" eaLnBrk="0" hangingPunct="0">
                        <a:lnSpc>
                          <a:spcPct val="115000"/>
                        </a:lnSpc>
                        <a:spcBef>
                          <a:spcPts val="425"/>
                        </a:spcBef>
                        <a:spcAft>
                          <a:spcPts val="0"/>
                        </a:spcAft>
                      </a:pPr>
                      <a:r>
                        <a:rPr lang="tr-TR" sz="900">
                          <a:effectLst/>
                          <a:latin typeface="Times New Roman" panose="02020603050405020304" pitchFamily="18" charset="0"/>
                          <a:ea typeface="Times New Roman"/>
                          <a:cs typeface="Times New Roman" panose="02020603050405020304" pitchFamily="18" charset="0"/>
                        </a:rPr>
                        <a:t>%2,8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extLst>
                  <a:ext uri="{0D108BD9-81ED-4DB2-BD59-A6C34878D82A}">
                    <a16:rowId xmlns:a16="http://schemas.microsoft.com/office/drawing/2014/main" val="10005"/>
                  </a:ext>
                </a:extLst>
              </a:tr>
              <a:tr h="645672">
                <a:tc>
                  <a:txBody>
                    <a:bodyPr/>
                    <a:lstStyle/>
                    <a:p>
                      <a:pPr algn="ctr">
                        <a:lnSpc>
                          <a:spcPct val="115000"/>
                        </a:lnSpc>
                        <a:spcAft>
                          <a:spcPts val="0"/>
                        </a:spcAft>
                      </a:pPr>
                      <a:r>
                        <a:rPr lang="tr-TR" sz="1200">
                          <a:effectLst/>
                          <a:latin typeface="Times New Roman" panose="02020603050405020304" pitchFamily="18" charset="0"/>
                          <a:ea typeface="Times New Roman"/>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32385" algn="ctr" eaLnBrk="0" hangingPunct="0">
                        <a:lnSpc>
                          <a:spcPct val="115000"/>
                        </a:lnSpc>
                        <a:spcBef>
                          <a:spcPts val="290"/>
                        </a:spcBef>
                        <a:spcAft>
                          <a:spcPts val="0"/>
                        </a:spcAft>
                      </a:pPr>
                      <a:r>
                        <a:rPr lang="tr-TR" sz="900" dirty="0">
                          <a:effectLst/>
                          <a:latin typeface="Times New Roman" panose="02020603050405020304" pitchFamily="18" charset="0"/>
                          <a:ea typeface="Times New Roman"/>
                          <a:cs typeface="Times New Roman" panose="02020603050405020304" pitchFamily="18" charset="0"/>
                        </a:rPr>
                        <a:t>12-14</a:t>
                      </a:r>
                      <a:r>
                        <a:rPr lang="tr-TR" sz="900" spc="-5" dirty="0">
                          <a:effectLst/>
                          <a:latin typeface="Times New Roman" panose="02020603050405020304" pitchFamily="18" charset="0"/>
                          <a:ea typeface="Times New Roman"/>
                          <a:cs typeface="Times New Roman" panose="02020603050405020304" pitchFamily="18" charset="0"/>
                        </a:rPr>
                        <a:t> yaş</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41.900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a:effectLst/>
                          <a:latin typeface="Times New Roman" panose="02020603050405020304" pitchFamily="18" charset="0"/>
                          <a:ea typeface="Times New Roman"/>
                          <a:cs typeface="Times New Roman" panose="02020603050405020304" pitchFamily="18" charset="0"/>
                        </a:rPr>
                        <a:t>%11,7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9545" algn="ctr" eaLnBrk="0" hangingPunct="0">
                        <a:lnSpc>
                          <a:spcPct val="115000"/>
                        </a:lnSpc>
                        <a:spcBef>
                          <a:spcPts val="420"/>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35.600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R="635" algn="ctr" eaLnBrk="0" hangingPunct="0">
                        <a:lnSpc>
                          <a:spcPct val="115000"/>
                        </a:lnSpc>
                        <a:spcBef>
                          <a:spcPts val="420"/>
                        </a:spcBef>
                        <a:spcAft>
                          <a:spcPts val="0"/>
                        </a:spcAft>
                      </a:pPr>
                      <a:r>
                        <a:rPr lang="tr-TR" sz="900">
                          <a:effectLst/>
                          <a:latin typeface="Times New Roman" panose="02020603050405020304" pitchFamily="18" charset="0"/>
                          <a:ea typeface="Times New Roman"/>
                          <a:cs typeface="Times New Roman" panose="02020603050405020304" pitchFamily="18" charset="0"/>
                        </a:rPr>
                        <a:t>%9,3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5100" algn="ctr" eaLnBrk="0" hangingPunct="0">
                        <a:lnSpc>
                          <a:spcPct val="115000"/>
                        </a:lnSpc>
                        <a:spcBef>
                          <a:spcPts val="420"/>
                        </a:spcBef>
                        <a:spcAft>
                          <a:spcPts val="0"/>
                        </a:spcAft>
                      </a:pPr>
                      <a:r>
                        <a:rPr lang="tr-TR" sz="900">
                          <a:solidFill>
                            <a:srgbClr val="404040"/>
                          </a:solidFill>
                          <a:effectLst/>
                          <a:latin typeface="Times New Roman" panose="02020603050405020304" pitchFamily="18" charset="0"/>
                          <a:ea typeface="Times New Roman"/>
                          <a:cs typeface="Times New Roman" panose="02020603050405020304" pitchFamily="18" charset="0"/>
                        </a:rPr>
                        <a:t>16.400</a:t>
                      </a:r>
                      <a:endParaRPr lang="tr-TR" sz="90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7145" algn="ctr" eaLnBrk="0" hangingPunct="0">
                        <a:lnSpc>
                          <a:spcPct val="115000"/>
                        </a:lnSpc>
                        <a:spcBef>
                          <a:spcPts val="420"/>
                        </a:spcBef>
                        <a:spcAft>
                          <a:spcPts val="0"/>
                        </a:spcAft>
                      </a:pPr>
                      <a:r>
                        <a:rPr lang="tr-TR" sz="900" dirty="0">
                          <a:effectLst/>
                          <a:latin typeface="Times New Roman" panose="02020603050405020304" pitchFamily="18" charset="0"/>
                          <a:ea typeface="Times New Roman"/>
                          <a:cs typeface="Times New Roman" panose="02020603050405020304" pitchFamily="18" charset="0"/>
                        </a:rPr>
                        <a:t>%4,6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18.100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635" algn="ctr" eaLnBrk="0" hangingPunct="0">
                        <a:lnSpc>
                          <a:spcPct val="115000"/>
                        </a:lnSpc>
                        <a:spcBef>
                          <a:spcPts val="420"/>
                        </a:spcBef>
                        <a:spcAft>
                          <a:spcPts val="0"/>
                        </a:spcAft>
                      </a:pPr>
                      <a:r>
                        <a:rPr lang="tr-TR" sz="900">
                          <a:effectLst/>
                          <a:latin typeface="Times New Roman" panose="02020603050405020304" pitchFamily="18" charset="0"/>
                          <a:ea typeface="Times New Roman"/>
                          <a:cs typeface="Times New Roman" panose="02020603050405020304" pitchFamily="18" charset="0"/>
                        </a:rPr>
                        <a:t>%4,8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extLst>
                  <a:ext uri="{0D108BD9-81ED-4DB2-BD59-A6C34878D82A}">
                    <a16:rowId xmlns:a16="http://schemas.microsoft.com/office/drawing/2014/main" val="10006"/>
                  </a:ext>
                </a:extLst>
              </a:tr>
              <a:tr h="645672">
                <a:tc>
                  <a:txBody>
                    <a:bodyPr/>
                    <a:lstStyle/>
                    <a:p>
                      <a:pPr algn="ctr">
                        <a:lnSpc>
                          <a:spcPct val="115000"/>
                        </a:lnSpc>
                        <a:spcAft>
                          <a:spcPts val="0"/>
                        </a:spcAft>
                      </a:pPr>
                      <a:r>
                        <a:rPr lang="tr-TR" sz="1200" dirty="0">
                          <a:effectLst/>
                          <a:latin typeface="Times New Roman" panose="02020603050405020304" pitchFamily="18" charset="0"/>
                          <a:ea typeface="Times New Roman"/>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32385" algn="ctr" eaLnBrk="0" hangingPunct="0">
                        <a:lnSpc>
                          <a:spcPct val="115000"/>
                        </a:lnSpc>
                        <a:spcBef>
                          <a:spcPts val="290"/>
                        </a:spcBef>
                        <a:spcAft>
                          <a:spcPts val="0"/>
                        </a:spcAft>
                      </a:pPr>
                      <a:r>
                        <a:rPr lang="tr-TR" sz="900" dirty="0">
                          <a:effectLst/>
                          <a:latin typeface="Times New Roman" panose="02020603050405020304" pitchFamily="18" charset="0"/>
                          <a:ea typeface="Times New Roman"/>
                          <a:cs typeface="Times New Roman" panose="02020603050405020304" pitchFamily="18" charset="0"/>
                        </a:rPr>
                        <a:t>15-17</a:t>
                      </a:r>
                      <a:r>
                        <a:rPr lang="tr-TR" sz="900" spc="-5" dirty="0">
                          <a:effectLst/>
                          <a:latin typeface="Times New Roman" panose="02020603050405020304" pitchFamily="18" charset="0"/>
                          <a:ea typeface="Times New Roman"/>
                          <a:cs typeface="Times New Roman" panose="02020603050405020304" pitchFamily="18" charset="0"/>
                        </a:rPr>
                        <a:t> yaş</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37.100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a:effectLst/>
                          <a:latin typeface="Times New Roman" panose="02020603050405020304" pitchFamily="18" charset="0"/>
                          <a:ea typeface="Times New Roman"/>
                          <a:cs typeface="Times New Roman" panose="02020603050405020304" pitchFamily="18" charset="0"/>
                        </a:rPr>
                        <a:t>%10,5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9545" algn="ctr" eaLnBrk="0" hangingPunct="0">
                        <a:lnSpc>
                          <a:spcPct val="115000"/>
                        </a:lnSpc>
                        <a:spcBef>
                          <a:spcPts val="420"/>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35.000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R="635" algn="ctr" eaLnBrk="0" hangingPunct="0">
                        <a:lnSpc>
                          <a:spcPct val="115000"/>
                        </a:lnSpc>
                        <a:spcBef>
                          <a:spcPts val="420"/>
                        </a:spcBef>
                        <a:spcAft>
                          <a:spcPts val="0"/>
                        </a:spcAft>
                      </a:pPr>
                      <a:r>
                        <a:rPr lang="tr-TR" sz="900" dirty="0">
                          <a:effectLst/>
                          <a:latin typeface="Times New Roman" panose="02020603050405020304" pitchFamily="18" charset="0"/>
                          <a:ea typeface="Times New Roman"/>
                          <a:cs typeface="Times New Roman" panose="02020603050405020304" pitchFamily="18" charset="0"/>
                        </a:rPr>
                        <a:t>%9,5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65100" algn="ctr" eaLnBrk="0" hangingPunct="0">
                        <a:lnSpc>
                          <a:spcPct val="115000"/>
                        </a:lnSpc>
                        <a:spcBef>
                          <a:spcPts val="420"/>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37.100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217170" algn="ctr" eaLnBrk="0" hangingPunct="0">
                        <a:lnSpc>
                          <a:spcPct val="115000"/>
                        </a:lnSpc>
                        <a:spcBef>
                          <a:spcPts val="420"/>
                        </a:spcBef>
                        <a:spcAft>
                          <a:spcPts val="0"/>
                        </a:spcAft>
                      </a:pPr>
                      <a:r>
                        <a:rPr lang="tr-TR" sz="900" dirty="0">
                          <a:effectLst/>
                          <a:latin typeface="Times New Roman" panose="02020603050405020304" pitchFamily="18" charset="0"/>
                          <a:ea typeface="Times New Roman"/>
                          <a:cs typeface="Times New Roman" panose="02020603050405020304" pitchFamily="18" charset="0"/>
                        </a:rPr>
                        <a:t>%10,5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184785" algn="ctr" eaLnBrk="0" hangingPunct="0">
                        <a:lnSpc>
                          <a:spcPct val="115000"/>
                        </a:lnSpc>
                        <a:spcBef>
                          <a:spcPts val="420"/>
                        </a:spcBef>
                        <a:spcAft>
                          <a:spcPts val="0"/>
                        </a:spcAft>
                      </a:pPr>
                      <a:r>
                        <a:rPr lang="tr-TR" sz="900" dirty="0">
                          <a:solidFill>
                            <a:srgbClr val="404040"/>
                          </a:solidFill>
                          <a:effectLst/>
                          <a:latin typeface="Times New Roman" panose="02020603050405020304" pitchFamily="18" charset="0"/>
                          <a:ea typeface="Times New Roman"/>
                          <a:cs typeface="Times New Roman" panose="02020603050405020304" pitchFamily="18" charset="0"/>
                        </a:rPr>
                        <a:t>35.000</a:t>
                      </a:r>
                      <a:endParaRPr lang="tr-TR" sz="900" dirty="0">
                        <a:effectLst/>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tc>
                  <a:txBody>
                    <a:bodyPr/>
                    <a:lstStyle/>
                    <a:p>
                      <a:pPr marL="635" algn="ctr" eaLnBrk="0" hangingPunct="0">
                        <a:lnSpc>
                          <a:spcPct val="115000"/>
                        </a:lnSpc>
                        <a:spcBef>
                          <a:spcPts val="420"/>
                        </a:spcBef>
                        <a:spcAft>
                          <a:spcPts val="0"/>
                        </a:spcAft>
                      </a:pPr>
                      <a:r>
                        <a:rPr lang="tr-TR" sz="900" dirty="0">
                          <a:effectLst/>
                          <a:latin typeface="Times New Roman" panose="02020603050405020304" pitchFamily="18" charset="0"/>
                          <a:ea typeface="Times New Roman"/>
                          <a:cs typeface="Times New Roman" panose="02020603050405020304" pitchFamily="18" charset="0"/>
                        </a:rPr>
                        <a:t>%9,5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5204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F01F3D7E-AC51-4D34-B066-A9501F56C695}" type="slidenum">
              <a:rPr lang="tr-TR" smtClean="0">
                <a:solidFill>
                  <a:schemeClr val="bg1"/>
                </a:solidFill>
              </a:rPr>
              <a:t>7</a:t>
            </a:fld>
            <a:endParaRPr lang="tr-TR" dirty="0">
              <a:solidFill>
                <a:schemeClr val="bg1"/>
              </a:solidFill>
            </a:endParaRPr>
          </a:p>
        </p:txBody>
      </p:sp>
      <p:graphicFrame>
        <p:nvGraphicFramePr>
          <p:cNvPr id="5" name="Diyagram 4"/>
          <p:cNvGraphicFramePr/>
          <p:nvPr/>
        </p:nvGraphicFramePr>
        <p:xfrm>
          <a:off x="1524001" y="1244009"/>
          <a:ext cx="9048307" cy="5061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aşlık 1"/>
          <p:cNvSpPr>
            <a:spLocks noGrp="1"/>
          </p:cNvSpPr>
          <p:nvPr>
            <p:ph type="title"/>
          </p:nvPr>
        </p:nvSpPr>
        <p:spPr>
          <a:xfrm>
            <a:off x="2152650" y="365129"/>
            <a:ext cx="7886700" cy="896744"/>
          </a:xfrm>
        </p:spPr>
        <p:txBody>
          <a:bodyPr>
            <a:normAutofit fontScale="90000"/>
          </a:bodyPr>
          <a:lstStyle/>
          <a:p>
            <a:r>
              <a:rPr lang="tr-TR" sz="3100" dirty="0">
                <a:solidFill>
                  <a:schemeClr val="bg1"/>
                </a:solidFill>
                <a:latin typeface="Times New Roman" panose="02020603050405020304" pitchFamily="18" charset="0"/>
                <a:cs typeface="Times New Roman" panose="02020603050405020304" pitchFamily="18" charset="0"/>
              </a:rPr>
              <a:t>      </a:t>
            </a:r>
            <a:r>
              <a:rPr lang="tr-TR" sz="3100" dirty="0">
                <a:solidFill>
                  <a:srgbClr val="0070C0"/>
                </a:solidFill>
                <a:latin typeface="Times New Roman" panose="02020603050405020304" pitchFamily="18" charset="0"/>
                <a:cs typeface="Times New Roman" panose="02020603050405020304" pitchFamily="18" charset="0"/>
              </a:rPr>
              <a:t>TÜİK Çocuk İşgücü Anketi Sonuçları, 2019 </a:t>
            </a:r>
            <a:r>
              <a:rPr lang="tr-TR" sz="3100" dirty="0">
                <a:solidFill>
                  <a:schemeClr val="bg1"/>
                </a:solidFill>
                <a:latin typeface="Times New Roman" panose="02020603050405020304" pitchFamily="18" charset="0"/>
                <a:cs typeface="Times New Roman" panose="02020603050405020304" pitchFamily="18" charset="0"/>
              </a:rPr>
              <a:t>cuk İşgücü Anketi Sonuçları, 2019</a:t>
            </a:r>
          </a:p>
        </p:txBody>
      </p:sp>
    </p:spTree>
    <p:extLst>
      <p:ext uri="{BB962C8B-B14F-4D97-AF65-F5344CB8AC3E}">
        <p14:creationId xmlns:p14="http://schemas.microsoft.com/office/powerpoint/2010/main" val="5491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C71C6B-8C23-1F25-E2A2-84087C60666A}"/>
              </a:ext>
            </a:extLst>
          </p:cNvPr>
          <p:cNvSpPr>
            <a:spLocks noGrp="1"/>
          </p:cNvSpPr>
          <p:nvPr>
            <p:ph type="title"/>
          </p:nvPr>
        </p:nvSpPr>
        <p:spPr/>
        <p:txBody>
          <a:bodyPr>
            <a:normAutofit/>
          </a:bodyPr>
          <a:lstStyle/>
          <a:p>
            <a:pPr algn="ctr"/>
            <a:r>
              <a:rPr lang="tr-TR" sz="3600" b="1" dirty="0">
                <a:solidFill>
                  <a:srgbClr val="00B0F0"/>
                </a:solidFill>
                <a:latin typeface="Times New Roman" panose="02020603050405020304" pitchFamily="18" charset="0"/>
                <a:cs typeface="Times New Roman" panose="02020603050405020304" pitchFamily="18" charset="0"/>
              </a:rPr>
              <a:t>Türkiye’de çocuk işçiliği</a:t>
            </a:r>
          </a:p>
        </p:txBody>
      </p:sp>
      <p:sp>
        <p:nvSpPr>
          <p:cNvPr id="3" name="İçerik Yer Tutucusu 2">
            <a:extLst>
              <a:ext uri="{FF2B5EF4-FFF2-40B4-BE49-F238E27FC236}">
                <a16:creationId xmlns:a16="http://schemas.microsoft.com/office/drawing/2014/main" id="{72827912-852E-5F7E-882F-FD0CF034CD59}"/>
              </a:ext>
            </a:extLst>
          </p:cNvPr>
          <p:cNvSpPr>
            <a:spLocks noGrp="1"/>
          </p:cNvSpPr>
          <p:nvPr>
            <p:ph idx="1"/>
          </p:nvPr>
        </p:nvSpPr>
        <p:spPr>
          <a:xfrm>
            <a:off x="838200" y="1480457"/>
            <a:ext cx="10602686" cy="4696506"/>
          </a:xfrm>
        </p:spPr>
        <p:txBody>
          <a:bodyPr>
            <a:normAutofit fontScale="92500" lnSpcReduction="20000"/>
          </a:bodyPr>
          <a:lstStyle/>
          <a:p>
            <a:pPr marL="0" indent="0" algn="ctr">
              <a:buNone/>
            </a:pPr>
            <a:r>
              <a:rPr lang="tr-TR" sz="3600" b="1" dirty="0">
                <a:latin typeface="Times New Roman" panose="02020603050405020304" pitchFamily="18" charset="0"/>
                <a:cs typeface="Times New Roman" panose="02020603050405020304" pitchFamily="18" charset="0"/>
              </a:rPr>
              <a:t>Çocuklar Neden Çalışıyor</a:t>
            </a:r>
          </a:p>
          <a:p>
            <a:r>
              <a:rPr lang="tr-TR" sz="2800" dirty="0">
                <a:latin typeface="Times New Roman" panose="02020603050405020304" pitchFamily="18" charset="0"/>
                <a:cs typeface="Times New Roman" panose="02020603050405020304" pitchFamily="18" charset="0"/>
              </a:rPr>
              <a:t>Çalışan çocukların çalışma nedenlerinde ilk sırayı </a:t>
            </a:r>
            <a:r>
              <a:rPr lang="tr-TR" sz="2800" b="1" dirty="0">
                <a:latin typeface="Times New Roman" panose="02020603050405020304" pitchFamily="18" charset="0"/>
                <a:cs typeface="Times New Roman" panose="02020603050405020304" pitchFamily="18" charset="0"/>
              </a:rPr>
              <a:t>%35,9 ile "hane halkının ekonomik faaliyetine yardımcı olmak</a:t>
            </a:r>
            <a:r>
              <a:rPr lang="tr-TR" sz="2800" dirty="0">
                <a:latin typeface="Times New Roman" panose="02020603050405020304" pitchFamily="18" charset="0"/>
                <a:cs typeface="Times New Roman" panose="02020603050405020304" pitchFamily="18" charset="0"/>
              </a:rPr>
              <a:t>", alırken bunu, </a:t>
            </a:r>
            <a:r>
              <a:rPr lang="tr-TR" sz="2800" b="1" dirty="0">
                <a:latin typeface="Times New Roman" panose="02020603050405020304" pitchFamily="18" charset="0"/>
                <a:cs typeface="Times New Roman" panose="02020603050405020304" pitchFamily="18" charset="0"/>
              </a:rPr>
              <a:t>%34,4 ile "iş öğrenmek, meslek sahibi olmak" %23,2 ile "hane halkı gelirine katkıda bulunmak</a:t>
            </a:r>
            <a:r>
              <a:rPr lang="tr-TR" sz="2800" dirty="0">
                <a:latin typeface="Times New Roman" panose="02020603050405020304" pitchFamily="18" charset="0"/>
                <a:cs typeface="Times New Roman" panose="02020603050405020304" pitchFamily="18" charset="0"/>
              </a:rPr>
              <a:t>" izlemiş, çocukların </a:t>
            </a:r>
            <a:r>
              <a:rPr lang="tr-TR" sz="2800" b="1" dirty="0">
                <a:latin typeface="Times New Roman" panose="02020603050405020304" pitchFamily="18" charset="0"/>
                <a:cs typeface="Times New Roman" panose="02020603050405020304" pitchFamily="18" charset="0"/>
              </a:rPr>
              <a:t>%6,4'ü ise "kendi ihtiyaçlarını karşılamak"</a:t>
            </a:r>
            <a:r>
              <a:rPr lang="tr-TR" sz="2800" dirty="0">
                <a:latin typeface="Times New Roman" panose="02020603050405020304" pitchFamily="18" charset="0"/>
                <a:cs typeface="Times New Roman" panose="02020603050405020304" pitchFamily="18" charset="0"/>
              </a:rPr>
              <a:t> amacıyla çalıştıklarını ifade etmişlerdir.</a:t>
            </a:r>
          </a:p>
          <a:p>
            <a:r>
              <a:rPr lang="tr-TR" sz="2800" b="1" dirty="0">
                <a:latin typeface="Times New Roman" panose="02020603050405020304" pitchFamily="18" charset="0"/>
                <a:cs typeface="Times New Roman" panose="02020603050405020304" pitchFamily="18" charset="0"/>
              </a:rPr>
              <a:t>Toplamın yaklaşık %65’i </a:t>
            </a:r>
            <a:r>
              <a:rPr lang="tr-TR" sz="2800" dirty="0">
                <a:latin typeface="Times New Roman" panose="02020603050405020304" pitchFamily="18" charset="0"/>
                <a:cs typeface="Times New Roman" panose="02020603050405020304" pitchFamily="18" charset="0"/>
              </a:rPr>
              <a:t>eve para götürmek için çalışıyor.</a:t>
            </a:r>
          </a:p>
          <a:p>
            <a:r>
              <a:rPr lang="tr-TR" sz="2800" dirty="0">
                <a:latin typeface="Times New Roman" panose="02020603050405020304" pitchFamily="18" charset="0"/>
                <a:cs typeface="Times New Roman" panose="02020603050405020304" pitchFamily="18" charset="0"/>
              </a:rPr>
              <a:t>Çalışan çocukların </a:t>
            </a:r>
            <a:r>
              <a:rPr lang="tr-TR" sz="2800" b="1" u="sng" dirty="0">
                <a:latin typeface="Times New Roman" panose="02020603050405020304" pitchFamily="18" charset="0"/>
                <a:cs typeface="Times New Roman" panose="02020603050405020304" pitchFamily="18" charset="0"/>
              </a:rPr>
              <a:t>%30,8'i tarım, %23,7'si sanayi %45,5'i ise hizmet sektöründe </a:t>
            </a:r>
            <a:r>
              <a:rPr lang="tr-TR" sz="2800" dirty="0">
                <a:latin typeface="Times New Roman" panose="02020603050405020304" pitchFamily="18" charset="0"/>
                <a:cs typeface="Times New Roman" panose="02020603050405020304" pitchFamily="18" charset="0"/>
              </a:rPr>
              <a:t>yer almaktadır.</a:t>
            </a:r>
          </a:p>
          <a:p>
            <a:r>
              <a:rPr lang="tr-TR" sz="2800" dirty="0">
                <a:latin typeface="Times New Roman" panose="02020603050405020304" pitchFamily="18" charset="0"/>
                <a:cs typeface="Times New Roman" panose="02020603050405020304" pitchFamily="18" charset="0"/>
              </a:rPr>
              <a:t>Yaş grubuna göre incelendiğinde; 5-14 yaş grubunda çalışan çocukların %64’ü tarım sektöründe </a:t>
            </a:r>
            <a:r>
              <a:rPr lang="tr-TR" sz="2800" b="1" dirty="0">
                <a:latin typeface="Times New Roman" panose="02020603050405020304" pitchFamily="18" charset="0"/>
                <a:cs typeface="Times New Roman" panose="02020603050405020304" pitchFamily="18" charset="0"/>
              </a:rPr>
              <a:t>15-17 yaş grubunda çalışan çocukların ise %51’i hizmet sektöründe </a:t>
            </a:r>
            <a:r>
              <a:rPr lang="tr-TR" sz="2800" dirty="0">
                <a:latin typeface="Times New Roman" panose="02020603050405020304" pitchFamily="18" charset="0"/>
                <a:cs typeface="Times New Roman" panose="02020603050405020304" pitchFamily="18" charset="0"/>
              </a:rPr>
              <a:t>yer almaktadır.</a:t>
            </a:r>
          </a:p>
          <a:p>
            <a:pPr marL="0" indent="0">
              <a:buNone/>
            </a:pPr>
            <a:r>
              <a:rPr lang="tr-TR" sz="2800" dirty="0">
                <a:latin typeface="Times New Roman" panose="02020603050405020304" pitchFamily="18" charset="0"/>
                <a:cs typeface="Times New Roman" panose="02020603050405020304" pitchFamily="18" charset="0"/>
              </a:rPr>
              <a:t> </a:t>
            </a:r>
          </a:p>
          <a:p>
            <a:endParaRPr lang="tr-TR" dirty="0"/>
          </a:p>
        </p:txBody>
      </p:sp>
    </p:spTree>
    <p:extLst>
      <p:ext uri="{BB962C8B-B14F-4D97-AF65-F5344CB8AC3E}">
        <p14:creationId xmlns:p14="http://schemas.microsoft.com/office/powerpoint/2010/main" val="204258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00B0F0"/>
                </a:solidFill>
                <a:latin typeface="Times New Roman" panose="02020603050405020304" pitchFamily="18" charset="0"/>
                <a:cs typeface="Times New Roman" panose="02020603050405020304" pitchFamily="18" charset="0"/>
              </a:rPr>
              <a:t>İş mevzuatında çocuk ve genç tanımı</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tr-TR" dirty="0">
                <a:latin typeface="Times New Roman" panose="02020603050405020304" pitchFamily="18" charset="0"/>
                <a:cs typeface="Times New Roman" panose="02020603050405020304" pitchFamily="18" charset="0"/>
              </a:rPr>
              <a:t>Çocuk işçi; On dört yaşını bitirmiş, on beş yaşını doldurmamış ve ilköğretimini tamamlamış kişidir. </a:t>
            </a:r>
          </a:p>
          <a:p>
            <a:pPr marL="0" indent="0">
              <a:buNone/>
            </a:pPr>
            <a:r>
              <a:rPr lang="tr-TR" dirty="0">
                <a:latin typeface="Times New Roman" panose="02020603050405020304" pitchFamily="18" charset="0"/>
                <a:cs typeface="Times New Roman" panose="02020603050405020304" pitchFamily="18" charset="0"/>
              </a:rPr>
              <a:t>Genç işçi ; On beş yaşını tamamlamış, ancak an sekiz yaşını tamamlamamış kişidir. </a:t>
            </a:r>
          </a:p>
          <a:p>
            <a:pPr marL="0" indent="0">
              <a:buNone/>
            </a:pPr>
            <a:r>
              <a:rPr lang="tr-TR" dirty="0">
                <a:latin typeface="Times New Roman" panose="02020603050405020304" pitchFamily="18" charset="0"/>
                <a:cs typeface="Times New Roman" panose="02020603050405020304" pitchFamily="18" charset="0"/>
              </a:rPr>
              <a:t>Hafif iş; Çocukların gelişmelerine veya sağlık ve güvenliklerine zararlı etki ihtimali olmayan, okula devamını, mesleki eğitimini veya yetkili merciler tarafından onaylanmış eğitim programına katılımını ve bu tür faaliyetlerden yararlanmasını engellemeyen işlerdir.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077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5972</TotalTime>
  <Words>1692</Words>
  <Application>Microsoft Office PowerPoint</Application>
  <PresentationFormat>Geniş ekran</PresentationFormat>
  <Paragraphs>197</Paragraphs>
  <Slides>20</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Arial</vt:lpstr>
      <vt:lpstr>Calibri</vt:lpstr>
      <vt:lpstr>Calibri Light</vt:lpstr>
      <vt:lpstr>Comic Sans MS</vt:lpstr>
      <vt:lpstr>Corbel</vt:lpstr>
      <vt:lpstr>Times New Roman</vt:lpstr>
      <vt:lpstr>Wingdings</vt:lpstr>
      <vt:lpstr>Office Theme</vt:lpstr>
      <vt:lpstr>TESK UNICEF ÇOCUK HAKLARI VE İŞ İLKELERİ PROGRAMI </vt:lpstr>
      <vt:lpstr>Çalışan Çocuklar </vt:lpstr>
      <vt:lpstr>Çocuk Çocuk Emeği (Child Labour)</vt:lpstr>
      <vt:lpstr>138 sayılı ILO Sözleşmesi</vt:lpstr>
      <vt:lpstr>En kötü biçimde çocuk işçiliği</vt:lpstr>
      <vt:lpstr>Çocuk İşçiliği: 2  Çocuk İşçiliği: 2020 Küresel Tahminler, Eğilimler ve Önümüzdeki Yol Raporu (ILO-UNICEF)020 Küresel Tahminler, Eğilimler ve Önümüzdeki Yol Raporu (ILO-UNICEF)</vt:lpstr>
      <vt:lpstr>      TÜİK Çocuk İşgücü Anketi Sonuçları, 2019 cuk İşgücü Anketi Sonuçları, 2019</vt:lpstr>
      <vt:lpstr>Türkiye’de çocuk işçiliği</vt:lpstr>
      <vt:lpstr>İş mevzuatında çocuk ve genç tanımı</vt:lpstr>
      <vt:lpstr>Çocuk ve Genç İşçilerin Çalıştırılabileceği İşler</vt:lpstr>
      <vt:lpstr>Çocuk ve Genç İşçilerin Çalıştırılamayacağı İşler</vt:lpstr>
      <vt:lpstr>Çocuk ve Genç İşçilerin Çalıştırılamayacağı İşler</vt:lpstr>
      <vt:lpstr>Çocuk ve Genç İşçilerin Çalıştırılamayacağı İşler</vt:lpstr>
      <vt:lpstr>Çocuk İşçileri Çalıştıramayacak İşverenler</vt:lpstr>
      <vt:lpstr>  Zorunlu İlköğretim Çağını Tamamlamış ve  Okula Gitmeyen Çocukların Çalışma Süreleri Nasıl Uygulanır? </vt:lpstr>
      <vt:lpstr>Okula Devam Eden Çocukların  Çalışma Saatleri</vt:lpstr>
      <vt:lpstr>İzin Hakları</vt:lpstr>
      <vt:lpstr>Yasaklar</vt:lpstr>
      <vt:lpstr>Çocuk ve Genç İşçilerin Çalıştırılabileceği İşler (İstisnalar)</vt:lpstr>
      <vt:lpstr>İşyerlerinde alınması gereken tedbirler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TESK UNICEF ÇOCUK HAKLARI VE İŞ İLKELERİ PROGRAMI</dc:title>
  <dc:creator>Neslihan Körpe</dc:creator>
  <cp:lastModifiedBy>Gülcan Eris</cp:lastModifiedBy>
  <cp:revision>22</cp:revision>
  <dcterms:created xsi:type="dcterms:W3CDTF">2023-11-07T12:10:49Z</dcterms:created>
  <dcterms:modified xsi:type="dcterms:W3CDTF">2024-03-14T06:48:50Z</dcterms:modified>
</cp:coreProperties>
</file>