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92"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0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58"/>
    <p:restoredTop sz="94626"/>
  </p:normalViewPr>
  <p:slideViewPr>
    <p:cSldViewPr snapToGrid="0">
      <p:cViewPr varScale="1">
        <p:scale>
          <a:sx n="106" d="100"/>
          <a:sy n="106" d="100"/>
        </p:scale>
        <p:origin x="104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2006</c:v>
                </c:pt>
              </c:strCache>
            </c:strRef>
          </c:tx>
          <c:spPr>
            <a:gradFill>
              <a:gsLst>
                <a:gs pos="100000">
                  <a:schemeClr val="accent1">
                    <a:alpha val="0"/>
                  </a:schemeClr>
                </a:gs>
                <a:gs pos="50000">
                  <a:schemeClr val="accent1"/>
                </a:gs>
              </a:gsLst>
              <a:lin ang="5400000" scaled="0"/>
            </a:gradFill>
            <a:ln>
              <a:noFill/>
            </a:ln>
            <a:effectLst/>
            <a:sp3d/>
          </c:spPr>
          <c:invertIfNegative val="0"/>
          <c:cat>
            <c:strRef>
              <c:f>Sheet1!$A$2:$A$5</c:f>
              <c:strCache>
                <c:ptCount val="3"/>
                <c:pt idx="0">
                  <c:v>Toplam</c:v>
                </c:pt>
                <c:pt idx="1">
                  <c:v>Erkek</c:v>
                </c:pt>
                <c:pt idx="2">
                  <c:v>Kız</c:v>
                </c:pt>
              </c:strCache>
            </c:strRef>
          </c:cat>
          <c:val>
            <c:numRef>
              <c:f>Sheet1!$B$2:$B$5</c:f>
              <c:numCache>
                <c:formatCode>General</c:formatCode>
                <c:ptCount val="4"/>
                <c:pt idx="0">
                  <c:v>890000</c:v>
                </c:pt>
                <c:pt idx="1">
                  <c:v>601000</c:v>
                </c:pt>
                <c:pt idx="2">
                  <c:v>289000</c:v>
                </c:pt>
              </c:numCache>
            </c:numRef>
          </c:val>
          <c:extLst>
            <c:ext xmlns:c16="http://schemas.microsoft.com/office/drawing/2014/chart" uri="{C3380CC4-5D6E-409C-BE32-E72D297353CC}">
              <c16:uniqueId val="{00000000-1073-45BD-AE92-EB386E978E8B}"/>
            </c:ext>
          </c:extLst>
        </c:ser>
        <c:ser>
          <c:idx val="1"/>
          <c:order val="1"/>
          <c:tx>
            <c:strRef>
              <c:f>Sheet1!$C$1</c:f>
              <c:strCache>
                <c:ptCount val="1"/>
                <c:pt idx="0">
                  <c:v>2012</c:v>
                </c:pt>
              </c:strCache>
            </c:strRef>
          </c:tx>
          <c:spPr>
            <a:gradFill>
              <a:gsLst>
                <a:gs pos="100000">
                  <a:schemeClr val="accent2">
                    <a:alpha val="0"/>
                  </a:schemeClr>
                </a:gs>
                <a:gs pos="50000">
                  <a:schemeClr val="accent2"/>
                </a:gs>
              </a:gsLst>
              <a:lin ang="5400000" scaled="0"/>
            </a:gradFill>
            <a:ln>
              <a:noFill/>
            </a:ln>
            <a:effectLst/>
            <a:sp3d/>
          </c:spPr>
          <c:invertIfNegative val="0"/>
          <c:cat>
            <c:strRef>
              <c:f>Sheet1!$A$2:$A$5</c:f>
              <c:strCache>
                <c:ptCount val="3"/>
                <c:pt idx="0">
                  <c:v>Toplam</c:v>
                </c:pt>
                <c:pt idx="1">
                  <c:v>Erkek</c:v>
                </c:pt>
                <c:pt idx="2">
                  <c:v>Kız</c:v>
                </c:pt>
              </c:strCache>
            </c:strRef>
          </c:cat>
          <c:val>
            <c:numRef>
              <c:f>Sheet1!$C$2:$C$5</c:f>
              <c:numCache>
                <c:formatCode>General</c:formatCode>
                <c:ptCount val="4"/>
                <c:pt idx="0">
                  <c:v>893000</c:v>
                </c:pt>
                <c:pt idx="1">
                  <c:v>614000</c:v>
                </c:pt>
                <c:pt idx="2">
                  <c:v>274000</c:v>
                </c:pt>
              </c:numCache>
            </c:numRef>
          </c:val>
          <c:extLst>
            <c:ext xmlns:c16="http://schemas.microsoft.com/office/drawing/2014/chart" uri="{C3380CC4-5D6E-409C-BE32-E72D297353CC}">
              <c16:uniqueId val="{00000001-1073-45BD-AE92-EB386E978E8B}"/>
            </c:ext>
          </c:extLst>
        </c:ser>
        <c:ser>
          <c:idx val="2"/>
          <c:order val="2"/>
          <c:tx>
            <c:strRef>
              <c:f>Sheet1!$D$1</c:f>
              <c:strCache>
                <c:ptCount val="1"/>
                <c:pt idx="0">
                  <c:v>2019</c:v>
                </c:pt>
              </c:strCache>
            </c:strRef>
          </c:tx>
          <c:spPr>
            <a:gradFill>
              <a:gsLst>
                <a:gs pos="100000">
                  <a:schemeClr val="accent3">
                    <a:alpha val="0"/>
                  </a:schemeClr>
                </a:gs>
                <a:gs pos="50000">
                  <a:schemeClr val="accent3"/>
                </a:gs>
              </a:gsLst>
              <a:lin ang="5400000" scaled="0"/>
            </a:gradFill>
            <a:ln>
              <a:noFill/>
            </a:ln>
            <a:effectLst/>
            <a:sp3d/>
          </c:spPr>
          <c:invertIfNegative val="0"/>
          <c:cat>
            <c:strRef>
              <c:f>Sheet1!$A$2:$A$5</c:f>
              <c:strCache>
                <c:ptCount val="3"/>
                <c:pt idx="0">
                  <c:v>Toplam</c:v>
                </c:pt>
                <c:pt idx="1">
                  <c:v>Erkek</c:v>
                </c:pt>
                <c:pt idx="2">
                  <c:v>Kız</c:v>
                </c:pt>
              </c:strCache>
            </c:strRef>
          </c:cat>
          <c:val>
            <c:numRef>
              <c:f>Sheet1!$D$2:$D$5</c:f>
              <c:numCache>
                <c:formatCode>General</c:formatCode>
                <c:ptCount val="4"/>
                <c:pt idx="0">
                  <c:v>720000</c:v>
                </c:pt>
                <c:pt idx="1">
                  <c:v>508000</c:v>
                </c:pt>
                <c:pt idx="2">
                  <c:v>212000</c:v>
                </c:pt>
              </c:numCache>
            </c:numRef>
          </c:val>
          <c:extLst>
            <c:ext xmlns:c16="http://schemas.microsoft.com/office/drawing/2014/chart" uri="{C3380CC4-5D6E-409C-BE32-E72D297353CC}">
              <c16:uniqueId val="{00000002-1073-45BD-AE92-EB386E978E8B}"/>
            </c:ext>
          </c:extLst>
        </c:ser>
        <c:dLbls>
          <c:showLegendKey val="0"/>
          <c:showVal val="0"/>
          <c:showCatName val="0"/>
          <c:showSerName val="0"/>
          <c:showPercent val="0"/>
          <c:showBubbleSize val="0"/>
        </c:dLbls>
        <c:gapWidth val="150"/>
        <c:gapDepth val="0"/>
        <c:shape val="box"/>
        <c:axId val="800980144"/>
        <c:axId val="930890128"/>
        <c:axId val="0"/>
      </c:bar3DChart>
      <c:catAx>
        <c:axId val="8009801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0890128"/>
        <c:crosses val="autoZero"/>
        <c:auto val="1"/>
        <c:lblAlgn val="ctr"/>
        <c:lblOffset val="100"/>
        <c:noMultiLvlLbl val="0"/>
      </c:catAx>
      <c:valAx>
        <c:axId val="930890128"/>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09801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2006</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Sheet1!$A$2:$A$5</c:f>
              <c:strCache>
                <c:ptCount val="3"/>
                <c:pt idx="0">
                  <c:v>Tarım</c:v>
                </c:pt>
                <c:pt idx="1">
                  <c:v>Sanayi</c:v>
                </c:pt>
                <c:pt idx="2">
                  <c:v>Hizmet</c:v>
                </c:pt>
              </c:strCache>
            </c:strRef>
          </c:cat>
          <c:val>
            <c:numRef>
              <c:f>Sheet1!$B$2:$B$5</c:f>
              <c:numCache>
                <c:formatCode>General</c:formatCode>
                <c:ptCount val="4"/>
                <c:pt idx="0">
                  <c:v>326000</c:v>
                </c:pt>
                <c:pt idx="1">
                  <c:v>275000</c:v>
                </c:pt>
                <c:pt idx="2">
                  <c:v>289000</c:v>
                </c:pt>
              </c:numCache>
            </c:numRef>
          </c:val>
          <c:extLst>
            <c:ext xmlns:c16="http://schemas.microsoft.com/office/drawing/2014/chart" uri="{C3380CC4-5D6E-409C-BE32-E72D297353CC}">
              <c16:uniqueId val="{00000000-66EC-4D3C-92DB-EC68170A5BE4}"/>
            </c:ext>
          </c:extLst>
        </c:ser>
        <c:ser>
          <c:idx val="1"/>
          <c:order val="1"/>
          <c:tx>
            <c:strRef>
              <c:f>Sheet1!$C$1</c:f>
              <c:strCache>
                <c:ptCount val="1"/>
                <c:pt idx="0">
                  <c:v>2012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Sheet1!$A$2:$A$5</c:f>
              <c:strCache>
                <c:ptCount val="3"/>
                <c:pt idx="0">
                  <c:v>Tarım</c:v>
                </c:pt>
                <c:pt idx="1">
                  <c:v>Sanayi</c:v>
                </c:pt>
                <c:pt idx="2">
                  <c:v>Hizmet</c:v>
                </c:pt>
              </c:strCache>
            </c:strRef>
          </c:cat>
          <c:val>
            <c:numRef>
              <c:f>Sheet1!$C$2:$C$5</c:f>
              <c:numCache>
                <c:formatCode>General</c:formatCode>
                <c:ptCount val="4"/>
                <c:pt idx="0">
                  <c:v>399000</c:v>
                </c:pt>
                <c:pt idx="1">
                  <c:v>217000</c:v>
                </c:pt>
                <c:pt idx="2">
                  <c:v>277000</c:v>
                </c:pt>
              </c:numCache>
            </c:numRef>
          </c:val>
          <c:extLst>
            <c:ext xmlns:c16="http://schemas.microsoft.com/office/drawing/2014/chart" uri="{C3380CC4-5D6E-409C-BE32-E72D297353CC}">
              <c16:uniqueId val="{00000001-66EC-4D3C-92DB-EC68170A5BE4}"/>
            </c:ext>
          </c:extLst>
        </c:ser>
        <c:ser>
          <c:idx val="2"/>
          <c:order val="2"/>
          <c:tx>
            <c:strRef>
              <c:f>Sheet1!$D$1</c:f>
              <c:strCache>
                <c:ptCount val="1"/>
                <c:pt idx="0">
                  <c:v>2019</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Sheet1!$A$2:$A$5</c:f>
              <c:strCache>
                <c:ptCount val="3"/>
                <c:pt idx="0">
                  <c:v>Tarım</c:v>
                </c:pt>
                <c:pt idx="1">
                  <c:v>Sanayi</c:v>
                </c:pt>
                <c:pt idx="2">
                  <c:v>Hizmet</c:v>
                </c:pt>
              </c:strCache>
            </c:strRef>
          </c:cat>
          <c:val>
            <c:numRef>
              <c:f>Sheet1!$D$2:$D$5</c:f>
              <c:numCache>
                <c:formatCode>General</c:formatCode>
                <c:ptCount val="4"/>
                <c:pt idx="0">
                  <c:v>221000</c:v>
                </c:pt>
                <c:pt idx="1">
                  <c:v>171000</c:v>
                </c:pt>
                <c:pt idx="2">
                  <c:v>328000</c:v>
                </c:pt>
              </c:numCache>
            </c:numRef>
          </c:val>
          <c:extLst>
            <c:ext xmlns:c16="http://schemas.microsoft.com/office/drawing/2014/chart" uri="{C3380CC4-5D6E-409C-BE32-E72D297353CC}">
              <c16:uniqueId val="{00000002-66EC-4D3C-92DB-EC68170A5BE4}"/>
            </c:ext>
          </c:extLst>
        </c:ser>
        <c:dLbls>
          <c:showLegendKey val="0"/>
          <c:showVal val="0"/>
          <c:showCatName val="0"/>
          <c:showSerName val="0"/>
          <c:showPercent val="0"/>
          <c:showBubbleSize val="0"/>
        </c:dLbls>
        <c:gapWidth val="100"/>
        <c:axId val="965172272"/>
        <c:axId val="808796096"/>
      </c:barChart>
      <c:catAx>
        <c:axId val="9651722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08796096"/>
        <c:crosses val="autoZero"/>
        <c:auto val="1"/>
        <c:lblAlgn val="ctr"/>
        <c:lblOffset val="100"/>
        <c:noMultiLvlLbl val="0"/>
      </c:catAx>
      <c:valAx>
        <c:axId val="808796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651722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648F0C-4BE8-49BA-990A-EA70B66DAEE4}"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94F994CA-59D6-4AC1-9C3C-7758031671CF}">
      <dgm:prSet/>
      <dgm:spPr/>
      <dgm:t>
        <a:bodyPr/>
        <a:lstStyle/>
        <a:p>
          <a:r>
            <a:rPr lang="tr-TR"/>
            <a:t>UNICEF’in çocuk hakları ve iş ilkeleri kapsamında </a:t>
          </a:r>
          <a:endParaRPr lang="en-US"/>
        </a:p>
      </dgm:t>
    </dgm:pt>
    <dgm:pt modelId="{1DA76F3E-BB79-4B28-89B4-4B35AEE762A0}" type="parTrans" cxnId="{DBD457C6-64E0-4D5F-A940-4D5DFB5D2D71}">
      <dgm:prSet/>
      <dgm:spPr/>
      <dgm:t>
        <a:bodyPr/>
        <a:lstStyle/>
        <a:p>
          <a:endParaRPr lang="en-US"/>
        </a:p>
      </dgm:t>
    </dgm:pt>
    <dgm:pt modelId="{DB898F1B-EAC3-4DD1-9A0D-B76E66B4765E}" type="sibTrans" cxnId="{DBD457C6-64E0-4D5F-A940-4D5DFB5D2D71}">
      <dgm:prSet/>
      <dgm:spPr/>
      <dgm:t>
        <a:bodyPr/>
        <a:lstStyle/>
        <a:p>
          <a:endParaRPr lang="en-US"/>
        </a:p>
      </dgm:t>
    </dgm:pt>
    <dgm:pt modelId="{7347E667-53A4-4C08-B9BA-E71C812DD4E7}">
      <dgm:prSet/>
      <dgm:spPr/>
      <dgm:t>
        <a:bodyPr/>
        <a:lstStyle/>
        <a:p>
          <a:r>
            <a:rPr lang="tr-TR"/>
            <a:t>İkinci İlke</a:t>
          </a:r>
          <a:endParaRPr lang="en-US"/>
        </a:p>
      </dgm:t>
    </dgm:pt>
    <dgm:pt modelId="{DA701AC0-E57E-4473-9778-A6BE21AC4156}" type="parTrans" cxnId="{BDB06FAD-0C7E-4E0D-9CDA-314CA751E171}">
      <dgm:prSet/>
      <dgm:spPr/>
      <dgm:t>
        <a:bodyPr/>
        <a:lstStyle/>
        <a:p>
          <a:endParaRPr lang="en-US"/>
        </a:p>
      </dgm:t>
    </dgm:pt>
    <dgm:pt modelId="{CB078B9A-7587-4D23-AF10-02554CF1788A}" type="sibTrans" cxnId="{BDB06FAD-0C7E-4E0D-9CDA-314CA751E171}">
      <dgm:prSet/>
      <dgm:spPr/>
      <dgm:t>
        <a:bodyPr/>
        <a:lstStyle/>
        <a:p>
          <a:endParaRPr lang="en-US"/>
        </a:p>
      </dgm:t>
    </dgm:pt>
    <dgm:pt modelId="{692439BB-565B-4675-93D7-EF5818E55730}">
      <dgm:prSet/>
      <dgm:spPr/>
      <dgm:t>
        <a:bodyPr/>
        <a:lstStyle/>
        <a:p>
          <a:r>
            <a:rPr lang="tr-TR"/>
            <a:t>Çocuk İşçiliği ile Mücadele </a:t>
          </a:r>
          <a:endParaRPr lang="en-US"/>
        </a:p>
      </dgm:t>
    </dgm:pt>
    <dgm:pt modelId="{A48FFCF8-9A08-4B99-AB10-2F436CBD877A}" type="parTrans" cxnId="{7FF3012E-4476-4D9D-B4AB-E91614EA7120}">
      <dgm:prSet/>
      <dgm:spPr/>
      <dgm:t>
        <a:bodyPr/>
        <a:lstStyle/>
        <a:p>
          <a:endParaRPr lang="en-US"/>
        </a:p>
      </dgm:t>
    </dgm:pt>
    <dgm:pt modelId="{BB0A6AA6-F463-4C86-9940-8AF9F6B4765D}" type="sibTrans" cxnId="{7FF3012E-4476-4D9D-B4AB-E91614EA7120}">
      <dgm:prSet/>
      <dgm:spPr/>
      <dgm:t>
        <a:bodyPr/>
        <a:lstStyle/>
        <a:p>
          <a:endParaRPr lang="en-US"/>
        </a:p>
      </dgm:t>
    </dgm:pt>
    <dgm:pt modelId="{1330BC12-CEEC-4FBA-99A1-1668EF680873}">
      <dgm:prSet/>
      <dgm:spPr/>
      <dgm:t>
        <a:bodyPr/>
        <a:lstStyle/>
        <a:p>
          <a:r>
            <a:rPr lang="tr-TR"/>
            <a:t>Üçüncü İlke</a:t>
          </a:r>
          <a:endParaRPr lang="en-US"/>
        </a:p>
      </dgm:t>
    </dgm:pt>
    <dgm:pt modelId="{174D270D-C894-48BE-A95D-04C352B450BC}" type="parTrans" cxnId="{DC45A2F7-69EE-424D-B1A6-9DA92D3676A9}">
      <dgm:prSet/>
      <dgm:spPr/>
      <dgm:t>
        <a:bodyPr/>
        <a:lstStyle/>
        <a:p>
          <a:endParaRPr lang="en-US"/>
        </a:p>
      </dgm:t>
    </dgm:pt>
    <dgm:pt modelId="{144A590D-4885-45A7-AD61-423B00B46D4E}" type="sibTrans" cxnId="{DC45A2F7-69EE-424D-B1A6-9DA92D3676A9}">
      <dgm:prSet/>
      <dgm:spPr/>
      <dgm:t>
        <a:bodyPr/>
        <a:lstStyle/>
        <a:p>
          <a:endParaRPr lang="en-US"/>
        </a:p>
      </dgm:t>
    </dgm:pt>
    <dgm:pt modelId="{4886941D-820E-46B4-9183-61E44924A03A}">
      <dgm:prSet/>
      <dgm:spPr/>
      <dgm:t>
        <a:bodyPr/>
        <a:lstStyle/>
        <a:p>
          <a:r>
            <a:rPr lang="tr-TR"/>
            <a:t>Gençlere insana yakışır işbaşı eğitimi ve çalışma imkanı sunulmasını </a:t>
          </a:r>
          <a:endParaRPr lang="en-US"/>
        </a:p>
      </dgm:t>
    </dgm:pt>
    <dgm:pt modelId="{1242592A-4B57-45C6-A556-D4EADC759C5E}" type="parTrans" cxnId="{F28F9C23-8F81-41C5-AC2D-94A89BC052A7}">
      <dgm:prSet/>
      <dgm:spPr/>
      <dgm:t>
        <a:bodyPr/>
        <a:lstStyle/>
        <a:p>
          <a:endParaRPr lang="en-US"/>
        </a:p>
      </dgm:t>
    </dgm:pt>
    <dgm:pt modelId="{A7BEC168-C6A4-4F25-A712-89F71CECA5A7}" type="sibTrans" cxnId="{F28F9C23-8F81-41C5-AC2D-94A89BC052A7}">
      <dgm:prSet/>
      <dgm:spPr/>
      <dgm:t>
        <a:bodyPr/>
        <a:lstStyle/>
        <a:p>
          <a:endParaRPr lang="en-US"/>
        </a:p>
      </dgm:t>
    </dgm:pt>
    <dgm:pt modelId="{6F043A32-1492-4A3D-A82F-DE3228D94FA2}">
      <dgm:prSet/>
      <dgm:spPr/>
      <dgm:t>
        <a:bodyPr/>
        <a:lstStyle/>
        <a:p>
          <a:r>
            <a:rPr lang="tr-TR"/>
            <a:t>Dördüncü ilke</a:t>
          </a:r>
          <a:endParaRPr lang="en-US"/>
        </a:p>
      </dgm:t>
    </dgm:pt>
    <dgm:pt modelId="{E12F267B-550A-405E-B91F-2FABC538E2C1}" type="parTrans" cxnId="{5B734AC3-E7C7-4A05-BD50-AA08B4B0DF7D}">
      <dgm:prSet/>
      <dgm:spPr/>
      <dgm:t>
        <a:bodyPr/>
        <a:lstStyle/>
        <a:p>
          <a:endParaRPr lang="en-US"/>
        </a:p>
      </dgm:t>
    </dgm:pt>
    <dgm:pt modelId="{51611FE5-A933-412C-851F-5F7E742C128E}" type="sibTrans" cxnId="{5B734AC3-E7C7-4A05-BD50-AA08B4B0DF7D}">
      <dgm:prSet/>
      <dgm:spPr/>
      <dgm:t>
        <a:bodyPr/>
        <a:lstStyle/>
        <a:p>
          <a:endParaRPr lang="en-US"/>
        </a:p>
      </dgm:t>
    </dgm:pt>
    <dgm:pt modelId="{E1AAD5AC-AD8E-4C0C-80D0-B821756BC2DC}">
      <dgm:prSet/>
      <dgm:spPr/>
      <dgm:t>
        <a:bodyPr/>
        <a:lstStyle/>
        <a:p>
          <a:r>
            <a:rPr lang="tr-TR"/>
            <a:t>İşletmelerin faaliyetlerinde çocukların korunmasını ve güvenliğini kapsıyor</a:t>
          </a:r>
          <a:endParaRPr lang="en-US"/>
        </a:p>
      </dgm:t>
    </dgm:pt>
    <dgm:pt modelId="{4825D053-546F-4BA2-B609-FE72FD1DC977}" type="parTrans" cxnId="{6855D479-AC4A-424C-AB06-3C887CA800D0}">
      <dgm:prSet/>
      <dgm:spPr/>
      <dgm:t>
        <a:bodyPr/>
        <a:lstStyle/>
        <a:p>
          <a:endParaRPr lang="en-US"/>
        </a:p>
      </dgm:t>
    </dgm:pt>
    <dgm:pt modelId="{4CC69DDF-2B40-4640-8B2D-E9EF97F24777}" type="sibTrans" cxnId="{6855D479-AC4A-424C-AB06-3C887CA800D0}">
      <dgm:prSet/>
      <dgm:spPr/>
      <dgm:t>
        <a:bodyPr/>
        <a:lstStyle/>
        <a:p>
          <a:endParaRPr lang="en-US"/>
        </a:p>
      </dgm:t>
    </dgm:pt>
    <dgm:pt modelId="{180C3845-5F93-4F64-859E-F37AE5790B06}">
      <dgm:prSet/>
      <dgm:spPr/>
      <dgm:t>
        <a:bodyPr/>
        <a:lstStyle/>
        <a:p>
          <a:r>
            <a:rPr lang="tr-TR"/>
            <a:t>Dokuncu İlke</a:t>
          </a:r>
          <a:endParaRPr lang="en-US"/>
        </a:p>
      </dgm:t>
    </dgm:pt>
    <dgm:pt modelId="{5CDDD5EB-188F-4870-A67D-98BB58BB14F2}" type="parTrans" cxnId="{DA746793-F3F0-4544-BA5D-43B666ABE78A}">
      <dgm:prSet/>
      <dgm:spPr/>
      <dgm:t>
        <a:bodyPr/>
        <a:lstStyle/>
        <a:p>
          <a:endParaRPr lang="en-US"/>
        </a:p>
      </dgm:t>
    </dgm:pt>
    <dgm:pt modelId="{C3946167-6669-4BBD-A7D6-45EAB5892FEB}" type="sibTrans" cxnId="{DA746793-F3F0-4544-BA5D-43B666ABE78A}">
      <dgm:prSet/>
      <dgm:spPr/>
      <dgm:t>
        <a:bodyPr/>
        <a:lstStyle/>
        <a:p>
          <a:endParaRPr lang="en-US"/>
        </a:p>
      </dgm:t>
    </dgm:pt>
    <dgm:pt modelId="{304604E0-CF42-4567-8832-8CB9D8FC79D5}">
      <dgm:prSet/>
      <dgm:spPr/>
      <dgm:t>
        <a:bodyPr/>
        <a:lstStyle/>
        <a:p>
          <a:r>
            <a:rPr lang="tr-TR" dirty="0"/>
            <a:t>Acil durum ve afetlerde çocukların korunmasın hedefliyor</a:t>
          </a:r>
          <a:endParaRPr lang="en-US" dirty="0"/>
        </a:p>
      </dgm:t>
    </dgm:pt>
    <dgm:pt modelId="{E2C8A697-1660-4692-AD2F-3651C76660C6}" type="parTrans" cxnId="{2CB98FED-DBC3-476B-A63B-D1D09D72F5AC}">
      <dgm:prSet/>
      <dgm:spPr/>
      <dgm:t>
        <a:bodyPr/>
        <a:lstStyle/>
        <a:p>
          <a:endParaRPr lang="en-US"/>
        </a:p>
      </dgm:t>
    </dgm:pt>
    <dgm:pt modelId="{B55FE831-E1CF-4679-B733-D05EBAE7CB15}" type="sibTrans" cxnId="{2CB98FED-DBC3-476B-A63B-D1D09D72F5AC}">
      <dgm:prSet/>
      <dgm:spPr/>
      <dgm:t>
        <a:bodyPr/>
        <a:lstStyle/>
        <a:p>
          <a:endParaRPr lang="en-US"/>
        </a:p>
      </dgm:t>
    </dgm:pt>
    <dgm:pt modelId="{DCEE7A2C-60CA-4B16-A0A4-A63803EE107C}" type="pres">
      <dgm:prSet presAssocID="{0F648F0C-4BE8-49BA-990A-EA70B66DAEE4}" presName="Name0" presStyleCnt="0">
        <dgm:presLayoutVars>
          <dgm:dir/>
          <dgm:animLvl val="lvl"/>
          <dgm:resizeHandles val="exact"/>
        </dgm:presLayoutVars>
      </dgm:prSet>
      <dgm:spPr/>
      <dgm:t>
        <a:bodyPr/>
        <a:lstStyle/>
        <a:p>
          <a:endParaRPr lang="en-US"/>
        </a:p>
      </dgm:t>
    </dgm:pt>
    <dgm:pt modelId="{1CA29637-CE13-40B0-B8AD-4B66E792E11F}" type="pres">
      <dgm:prSet presAssocID="{94F994CA-59D6-4AC1-9C3C-7758031671CF}" presName="linNode" presStyleCnt="0"/>
      <dgm:spPr/>
    </dgm:pt>
    <dgm:pt modelId="{A0A2D44B-52B6-490F-A9C6-DD422F7E4915}" type="pres">
      <dgm:prSet presAssocID="{94F994CA-59D6-4AC1-9C3C-7758031671CF}" presName="parentText" presStyleLbl="node1" presStyleIdx="0" presStyleCnt="5">
        <dgm:presLayoutVars>
          <dgm:chMax val="1"/>
          <dgm:bulletEnabled val="1"/>
        </dgm:presLayoutVars>
      </dgm:prSet>
      <dgm:spPr/>
      <dgm:t>
        <a:bodyPr/>
        <a:lstStyle/>
        <a:p>
          <a:endParaRPr lang="en-US"/>
        </a:p>
      </dgm:t>
    </dgm:pt>
    <dgm:pt modelId="{118BD338-D995-427A-91D4-4544DE367AA8}" type="pres">
      <dgm:prSet presAssocID="{DB898F1B-EAC3-4DD1-9A0D-B76E66B4765E}" presName="sp" presStyleCnt="0"/>
      <dgm:spPr/>
    </dgm:pt>
    <dgm:pt modelId="{64C277AB-90D3-4997-AF6D-BA80ADBE3A18}" type="pres">
      <dgm:prSet presAssocID="{7347E667-53A4-4C08-B9BA-E71C812DD4E7}" presName="linNode" presStyleCnt="0"/>
      <dgm:spPr/>
    </dgm:pt>
    <dgm:pt modelId="{B8C676C9-99BC-4001-AA74-DAB62974A728}" type="pres">
      <dgm:prSet presAssocID="{7347E667-53A4-4C08-B9BA-E71C812DD4E7}" presName="parentText" presStyleLbl="node1" presStyleIdx="1" presStyleCnt="5">
        <dgm:presLayoutVars>
          <dgm:chMax val="1"/>
          <dgm:bulletEnabled val="1"/>
        </dgm:presLayoutVars>
      </dgm:prSet>
      <dgm:spPr/>
      <dgm:t>
        <a:bodyPr/>
        <a:lstStyle/>
        <a:p>
          <a:endParaRPr lang="en-US"/>
        </a:p>
      </dgm:t>
    </dgm:pt>
    <dgm:pt modelId="{B2D3421E-2BD2-4F3C-96A9-A79DA2AB3312}" type="pres">
      <dgm:prSet presAssocID="{7347E667-53A4-4C08-B9BA-E71C812DD4E7}" presName="descendantText" presStyleLbl="alignAccFollowNode1" presStyleIdx="0" presStyleCnt="4">
        <dgm:presLayoutVars>
          <dgm:bulletEnabled val="1"/>
        </dgm:presLayoutVars>
      </dgm:prSet>
      <dgm:spPr/>
      <dgm:t>
        <a:bodyPr/>
        <a:lstStyle/>
        <a:p>
          <a:endParaRPr lang="en-US"/>
        </a:p>
      </dgm:t>
    </dgm:pt>
    <dgm:pt modelId="{280F34D4-846D-4C1B-817E-0457EDC29B70}" type="pres">
      <dgm:prSet presAssocID="{CB078B9A-7587-4D23-AF10-02554CF1788A}" presName="sp" presStyleCnt="0"/>
      <dgm:spPr/>
    </dgm:pt>
    <dgm:pt modelId="{9C10348D-6D7D-4BB4-BECB-8FA88F8E750B}" type="pres">
      <dgm:prSet presAssocID="{1330BC12-CEEC-4FBA-99A1-1668EF680873}" presName="linNode" presStyleCnt="0"/>
      <dgm:spPr/>
    </dgm:pt>
    <dgm:pt modelId="{6E860841-511D-464E-9BDD-CD8EE0A29DD3}" type="pres">
      <dgm:prSet presAssocID="{1330BC12-CEEC-4FBA-99A1-1668EF680873}" presName="parentText" presStyleLbl="node1" presStyleIdx="2" presStyleCnt="5">
        <dgm:presLayoutVars>
          <dgm:chMax val="1"/>
          <dgm:bulletEnabled val="1"/>
        </dgm:presLayoutVars>
      </dgm:prSet>
      <dgm:spPr/>
      <dgm:t>
        <a:bodyPr/>
        <a:lstStyle/>
        <a:p>
          <a:endParaRPr lang="en-US"/>
        </a:p>
      </dgm:t>
    </dgm:pt>
    <dgm:pt modelId="{34CA46FC-0B8F-4F7A-AB16-B1057106FA4D}" type="pres">
      <dgm:prSet presAssocID="{1330BC12-CEEC-4FBA-99A1-1668EF680873}" presName="descendantText" presStyleLbl="alignAccFollowNode1" presStyleIdx="1" presStyleCnt="4">
        <dgm:presLayoutVars>
          <dgm:bulletEnabled val="1"/>
        </dgm:presLayoutVars>
      </dgm:prSet>
      <dgm:spPr/>
      <dgm:t>
        <a:bodyPr/>
        <a:lstStyle/>
        <a:p>
          <a:endParaRPr lang="en-US"/>
        </a:p>
      </dgm:t>
    </dgm:pt>
    <dgm:pt modelId="{5D48312D-E79F-425F-B44B-E164D9ACD877}" type="pres">
      <dgm:prSet presAssocID="{144A590D-4885-45A7-AD61-423B00B46D4E}" presName="sp" presStyleCnt="0"/>
      <dgm:spPr/>
    </dgm:pt>
    <dgm:pt modelId="{41AF73BF-26E2-4073-B767-AA053779118F}" type="pres">
      <dgm:prSet presAssocID="{6F043A32-1492-4A3D-A82F-DE3228D94FA2}" presName="linNode" presStyleCnt="0"/>
      <dgm:spPr/>
    </dgm:pt>
    <dgm:pt modelId="{2434347F-BFAE-4F5F-B394-4A95A63CD1F2}" type="pres">
      <dgm:prSet presAssocID="{6F043A32-1492-4A3D-A82F-DE3228D94FA2}" presName="parentText" presStyleLbl="node1" presStyleIdx="3" presStyleCnt="5">
        <dgm:presLayoutVars>
          <dgm:chMax val="1"/>
          <dgm:bulletEnabled val="1"/>
        </dgm:presLayoutVars>
      </dgm:prSet>
      <dgm:spPr/>
      <dgm:t>
        <a:bodyPr/>
        <a:lstStyle/>
        <a:p>
          <a:endParaRPr lang="en-US"/>
        </a:p>
      </dgm:t>
    </dgm:pt>
    <dgm:pt modelId="{362AE2C4-FFA1-4FDD-B3F3-541CA900F2DC}" type="pres">
      <dgm:prSet presAssocID="{6F043A32-1492-4A3D-A82F-DE3228D94FA2}" presName="descendantText" presStyleLbl="alignAccFollowNode1" presStyleIdx="2" presStyleCnt="4">
        <dgm:presLayoutVars>
          <dgm:bulletEnabled val="1"/>
        </dgm:presLayoutVars>
      </dgm:prSet>
      <dgm:spPr/>
      <dgm:t>
        <a:bodyPr/>
        <a:lstStyle/>
        <a:p>
          <a:endParaRPr lang="en-US"/>
        </a:p>
      </dgm:t>
    </dgm:pt>
    <dgm:pt modelId="{7F3C2F4A-5E84-44D8-B138-074D77D4C6F1}" type="pres">
      <dgm:prSet presAssocID="{51611FE5-A933-412C-851F-5F7E742C128E}" presName="sp" presStyleCnt="0"/>
      <dgm:spPr/>
    </dgm:pt>
    <dgm:pt modelId="{0E5A79C6-33F5-4BCC-A4E9-A61AB2D12D47}" type="pres">
      <dgm:prSet presAssocID="{180C3845-5F93-4F64-859E-F37AE5790B06}" presName="linNode" presStyleCnt="0"/>
      <dgm:spPr/>
    </dgm:pt>
    <dgm:pt modelId="{EC29E501-2AEB-4770-A35E-1CFA04D72AC9}" type="pres">
      <dgm:prSet presAssocID="{180C3845-5F93-4F64-859E-F37AE5790B06}" presName="parentText" presStyleLbl="node1" presStyleIdx="4" presStyleCnt="5">
        <dgm:presLayoutVars>
          <dgm:chMax val="1"/>
          <dgm:bulletEnabled val="1"/>
        </dgm:presLayoutVars>
      </dgm:prSet>
      <dgm:spPr/>
      <dgm:t>
        <a:bodyPr/>
        <a:lstStyle/>
        <a:p>
          <a:endParaRPr lang="en-US"/>
        </a:p>
      </dgm:t>
    </dgm:pt>
    <dgm:pt modelId="{5A6629F1-25D4-489B-88D3-8CDC9ED3393B}" type="pres">
      <dgm:prSet presAssocID="{180C3845-5F93-4F64-859E-F37AE5790B06}" presName="descendantText" presStyleLbl="alignAccFollowNode1" presStyleIdx="3" presStyleCnt="4">
        <dgm:presLayoutVars>
          <dgm:bulletEnabled val="1"/>
        </dgm:presLayoutVars>
      </dgm:prSet>
      <dgm:spPr/>
      <dgm:t>
        <a:bodyPr/>
        <a:lstStyle/>
        <a:p>
          <a:endParaRPr lang="en-US"/>
        </a:p>
      </dgm:t>
    </dgm:pt>
  </dgm:ptLst>
  <dgm:cxnLst>
    <dgm:cxn modelId="{C1479861-8747-4CF2-839E-742010BFF752}" type="presOf" srcId="{1330BC12-CEEC-4FBA-99A1-1668EF680873}" destId="{6E860841-511D-464E-9BDD-CD8EE0A29DD3}" srcOrd="0" destOrd="0" presId="urn:microsoft.com/office/officeart/2005/8/layout/vList5"/>
    <dgm:cxn modelId="{629AA766-FB8C-4E96-9105-A7FA6FE6CED1}" type="presOf" srcId="{4886941D-820E-46B4-9183-61E44924A03A}" destId="{34CA46FC-0B8F-4F7A-AB16-B1057106FA4D}" srcOrd="0" destOrd="0" presId="urn:microsoft.com/office/officeart/2005/8/layout/vList5"/>
    <dgm:cxn modelId="{DC45A2F7-69EE-424D-B1A6-9DA92D3676A9}" srcId="{0F648F0C-4BE8-49BA-990A-EA70B66DAEE4}" destId="{1330BC12-CEEC-4FBA-99A1-1668EF680873}" srcOrd="2" destOrd="0" parTransId="{174D270D-C894-48BE-A95D-04C352B450BC}" sibTransId="{144A590D-4885-45A7-AD61-423B00B46D4E}"/>
    <dgm:cxn modelId="{7FF3012E-4476-4D9D-B4AB-E91614EA7120}" srcId="{7347E667-53A4-4C08-B9BA-E71C812DD4E7}" destId="{692439BB-565B-4675-93D7-EF5818E55730}" srcOrd="0" destOrd="0" parTransId="{A48FFCF8-9A08-4B99-AB10-2F436CBD877A}" sibTransId="{BB0A6AA6-F463-4C86-9940-8AF9F6B4765D}"/>
    <dgm:cxn modelId="{75C26E40-24C8-437F-BE9A-4CAD83904C53}" type="presOf" srcId="{692439BB-565B-4675-93D7-EF5818E55730}" destId="{B2D3421E-2BD2-4F3C-96A9-A79DA2AB3312}" srcOrd="0" destOrd="0" presId="urn:microsoft.com/office/officeart/2005/8/layout/vList5"/>
    <dgm:cxn modelId="{DBD457C6-64E0-4D5F-A940-4D5DFB5D2D71}" srcId="{0F648F0C-4BE8-49BA-990A-EA70B66DAEE4}" destId="{94F994CA-59D6-4AC1-9C3C-7758031671CF}" srcOrd="0" destOrd="0" parTransId="{1DA76F3E-BB79-4B28-89B4-4B35AEE762A0}" sibTransId="{DB898F1B-EAC3-4DD1-9A0D-B76E66B4765E}"/>
    <dgm:cxn modelId="{5200C595-0828-4C0C-B18C-5B87C19CC1F6}" type="presOf" srcId="{E1AAD5AC-AD8E-4C0C-80D0-B821756BC2DC}" destId="{362AE2C4-FFA1-4FDD-B3F3-541CA900F2DC}" srcOrd="0" destOrd="0" presId="urn:microsoft.com/office/officeart/2005/8/layout/vList5"/>
    <dgm:cxn modelId="{DA746793-F3F0-4544-BA5D-43B666ABE78A}" srcId="{0F648F0C-4BE8-49BA-990A-EA70B66DAEE4}" destId="{180C3845-5F93-4F64-859E-F37AE5790B06}" srcOrd="4" destOrd="0" parTransId="{5CDDD5EB-188F-4870-A67D-98BB58BB14F2}" sibTransId="{C3946167-6669-4BBD-A7D6-45EAB5892FEB}"/>
    <dgm:cxn modelId="{BDB06FAD-0C7E-4E0D-9CDA-314CA751E171}" srcId="{0F648F0C-4BE8-49BA-990A-EA70B66DAEE4}" destId="{7347E667-53A4-4C08-B9BA-E71C812DD4E7}" srcOrd="1" destOrd="0" parTransId="{DA701AC0-E57E-4473-9778-A6BE21AC4156}" sibTransId="{CB078B9A-7587-4D23-AF10-02554CF1788A}"/>
    <dgm:cxn modelId="{98A7074A-9739-4D55-A511-9DB688138ED7}" type="presOf" srcId="{180C3845-5F93-4F64-859E-F37AE5790B06}" destId="{EC29E501-2AEB-4770-A35E-1CFA04D72AC9}" srcOrd="0" destOrd="0" presId="urn:microsoft.com/office/officeart/2005/8/layout/vList5"/>
    <dgm:cxn modelId="{A435ADB6-904A-4A40-A422-DAADE26C5A47}" type="presOf" srcId="{94F994CA-59D6-4AC1-9C3C-7758031671CF}" destId="{A0A2D44B-52B6-490F-A9C6-DD422F7E4915}" srcOrd="0" destOrd="0" presId="urn:microsoft.com/office/officeart/2005/8/layout/vList5"/>
    <dgm:cxn modelId="{6855D479-AC4A-424C-AB06-3C887CA800D0}" srcId="{6F043A32-1492-4A3D-A82F-DE3228D94FA2}" destId="{E1AAD5AC-AD8E-4C0C-80D0-B821756BC2DC}" srcOrd="0" destOrd="0" parTransId="{4825D053-546F-4BA2-B609-FE72FD1DC977}" sibTransId="{4CC69DDF-2B40-4640-8B2D-E9EF97F24777}"/>
    <dgm:cxn modelId="{20482F48-987A-4B30-98D6-E3F95C55C517}" type="presOf" srcId="{304604E0-CF42-4567-8832-8CB9D8FC79D5}" destId="{5A6629F1-25D4-489B-88D3-8CDC9ED3393B}" srcOrd="0" destOrd="0" presId="urn:microsoft.com/office/officeart/2005/8/layout/vList5"/>
    <dgm:cxn modelId="{F28F9C23-8F81-41C5-AC2D-94A89BC052A7}" srcId="{1330BC12-CEEC-4FBA-99A1-1668EF680873}" destId="{4886941D-820E-46B4-9183-61E44924A03A}" srcOrd="0" destOrd="0" parTransId="{1242592A-4B57-45C6-A556-D4EADC759C5E}" sibTransId="{A7BEC168-C6A4-4F25-A712-89F71CECA5A7}"/>
    <dgm:cxn modelId="{2CB98FED-DBC3-476B-A63B-D1D09D72F5AC}" srcId="{180C3845-5F93-4F64-859E-F37AE5790B06}" destId="{304604E0-CF42-4567-8832-8CB9D8FC79D5}" srcOrd="0" destOrd="0" parTransId="{E2C8A697-1660-4692-AD2F-3651C76660C6}" sibTransId="{B55FE831-E1CF-4679-B733-D05EBAE7CB15}"/>
    <dgm:cxn modelId="{44B9AA1E-6007-45F9-8D51-8D1402ABA394}" type="presOf" srcId="{0F648F0C-4BE8-49BA-990A-EA70B66DAEE4}" destId="{DCEE7A2C-60CA-4B16-A0A4-A63803EE107C}" srcOrd="0" destOrd="0" presId="urn:microsoft.com/office/officeart/2005/8/layout/vList5"/>
    <dgm:cxn modelId="{5B734AC3-E7C7-4A05-BD50-AA08B4B0DF7D}" srcId="{0F648F0C-4BE8-49BA-990A-EA70B66DAEE4}" destId="{6F043A32-1492-4A3D-A82F-DE3228D94FA2}" srcOrd="3" destOrd="0" parTransId="{E12F267B-550A-405E-B91F-2FABC538E2C1}" sibTransId="{51611FE5-A933-412C-851F-5F7E742C128E}"/>
    <dgm:cxn modelId="{ABB34B56-A75C-401D-97FF-11B5EC4F403F}" type="presOf" srcId="{6F043A32-1492-4A3D-A82F-DE3228D94FA2}" destId="{2434347F-BFAE-4F5F-B394-4A95A63CD1F2}" srcOrd="0" destOrd="0" presId="urn:microsoft.com/office/officeart/2005/8/layout/vList5"/>
    <dgm:cxn modelId="{57031090-BC82-4AC6-BABE-4F6FB5B498A7}" type="presOf" srcId="{7347E667-53A4-4C08-B9BA-E71C812DD4E7}" destId="{B8C676C9-99BC-4001-AA74-DAB62974A728}" srcOrd="0" destOrd="0" presId="urn:microsoft.com/office/officeart/2005/8/layout/vList5"/>
    <dgm:cxn modelId="{A83A30CF-523D-4264-9561-444B9E0634AF}" type="presParOf" srcId="{DCEE7A2C-60CA-4B16-A0A4-A63803EE107C}" destId="{1CA29637-CE13-40B0-B8AD-4B66E792E11F}" srcOrd="0" destOrd="0" presId="urn:microsoft.com/office/officeart/2005/8/layout/vList5"/>
    <dgm:cxn modelId="{D6D4DEA9-BFC3-4F52-AA2B-8E81FA8A180C}" type="presParOf" srcId="{1CA29637-CE13-40B0-B8AD-4B66E792E11F}" destId="{A0A2D44B-52B6-490F-A9C6-DD422F7E4915}" srcOrd="0" destOrd="0" presId="urn:microsoft.com/office/officeart/2005/8/layout/vList5"/>
    <dgm:cxn modelId="{D4BCE292-BD09-4383-8068-3B30786695D2}" type="presParOf" srcId="{DCEE7A2C-60CA-4B16-A0A4-A63803EE107C}" destId="{118BD338-D995-427A-91D4-4544DE367AA8}" srcOrd="1" destOrd="0" presId="urn:microsoft.com/office/officeart/2005/8/layout/vList5"/>
    <dgm:cxn modelId="{06704949-840B-41A6-A2FC-6C9335F71BC6}" type="presParOf" srcId="{DCEE7A2C-60CA-4B16-A0A4-A63803EE107C}" destId="{64C277AB-90D3-4997-AF6D-BA80ADBE3A18}" srcOrd="2" destOrd="0" presId="urn:microsoft.com/office/officeart/2005/8/layout/vList5"/>
    <dgm:cxn modelId="{86BEEA57-3BAD-45D9-8BC6-300BDAFC8DA7}" type="presParOf" srcId="{64C277AB-90D3-4997-AF6D-BA80ADBE3A18}" destId="{B8C676C9-99BC-4001-AA74-DAB62974A728}" srcOrd="0" destOrd="0" presId="urn:microsoft.com/office/officeart/2005/8/layout/vList5"/>
    <dgm:cxn modelId="{9B85B4C1-5A71-45C5-BFE0-8E7C0C8D60AB}" type="presParOf" srcId="{64C277AB-90D3-4997-AF6D-BA80ADBE3A18}" destId="{B2D3421E-2BD2-4F3C-96A9-A79DA2AB3312}" srcOrd="1" destOrd="0" presId="urn:microsoft.com/office/officeart/2005/8/layout/vList5"/>
    <dgm:cxn modelId="{8443EB27-D49C-401B-B1C4-774844F8ACB6}" type="presParOf" srcId="{DCEE7A2C-60CA-4B16-A0A4-A63803EE107C}" destId="{280F34D4-846D-4C1B-817E-0457EDC29B70}" srcOrd="3" destOrd="0" presId="urn:microsoft.com/office/officeart/2005/8/layout/vList5"/>
    <dgm:cxn modelId="{EBA7A4F4-4A6D-4271-BA56-552321EB0B71}" type="presParOf" srcId="{DCEE7A2C-60CA-4B16-A0A4-A63803EE107C}" destId="{9C10348D-6D7D-4BB4-BECB-8FA88F8E750B}" srcOrd="4" destOrd="0" presId="urn:microsoft.com/office/officeart/2005/8/layout/vList5"/>
    <dgm:cxn modelId="{E3F79DFB-3916-4153-8CAD-EFFE780D8FD2}" type="presParOf" srcId="{9C10348D-6D7D-4BB4-BECB-8FA88F8E750B}" destId="{6E860841-511D-464E-9BDD-CD8EE0A29DD3}" srcOrd="0" destOrd="0" presId="urn:microsoft.com/office/officeart/2005/8/layout/vList5"/>
    <dgm:cxn modelId="{8A27994C-D657-443D-B17E-AA2675452482}" type="presParOf" srcId="{9C10348D-6D7D-4BB4-BECB-8FA88F8E750B}" destId="{34CA46FC-0B8F-4F7A-AB16-B1057106FA4D}" srcOrd="1" destOrd="0" presId="urn:microsoft.com/office/officeart/2005/8/layout/vList5"/>
    <dgm:cxn modelId="{38770AD1-96DB-4F96-B270-D4C007A0FD9C}" type="presParOf" srcId="{DCEE7A2C-60CA-4B16-A0A4-A63803EE107C}" destId="{5D48312D-E79F-425F-B44B-E164D9ACD877}" srcOrd="5" destOrd="0" presId="urn:microsoft.com/office/officeart/2005/8/layout/vList5"/>
    <dgm:cxn modelId="{717CC4BE-F093-40FB-94DC-37666F7DE6F2}" type="presParOf" srcId="{DCEE7A2C-60CA-4B16-A0A4-A63803EE107C}" destId="{41AF73BF-26E2-4073-B767-AA053779118F}" srcOrd="6" destOrd="0" presId="urn:microsoft.com/office/officeart/2005/8/layout/vList5"/>
    <dgm:cxn modelId="{B6A3CAAD-62BC-4350-B1EA-CC7DD2ACB414}" type="presParOf" srcId="{41AF73BF-26E2-4073-B767-AA053779118F}" destId="{2434347F-BFAE-4F5F-B394-4A95A63CD1F2}" srcOrd="0" destOrd="0" presId="urn:microsoft.com/office/officeart/2005/8/layout/vList5"/>
    <dgm:cxn modelId="{53428636-8891-4FC2-BA51-77A69F5DBDE0}" type="presParOf" srcId="{41AF73BF-26E2-4073-B767-AA053779118F}" destId="{362AE2C4-FFA1-4FDD-B3F3-541CA900F2DC}" srcOrd="1" destOrd="0" presId="urn:microsoft.com/office/officeart/2005/8/layout/vList5"/>
    <dgm:cxn modelId="{11C00700-9C38-4F6F-BAF6-92358103798A}" type="presParOf" srcId="{DCEE7A2C-60CA-4B16-A0A4-A63803EE107C}" destId="{7F3C2F4A-5E84-44D8-B138-074D77D4C6F1}" srcOrd="7" destOrd="0" presId="urn:microsoft.com/office/officeart/2005/8/layout/vList5"/>
    <dgm:cxn modelId="{12F81A33-9EB9-4201-9DF7-BB68EE41F143}" type="presParOf" srcId="{DCEE7A2C-60CA-4B16-A0A4-A63803EE107C}" destId="{0E5A79C6-33F5-4BCC-A4E9-A61AB2D12D47}" srcOrd="8" destOrd="0" presId="urn:microsoft.com/office/officeart/2005/8/layout/vList5"/>
    <dgm:cxn modelId="{02676615-8507-4A5A-A877-C2B64356BA78}" type="presParOf" srcId="{0E5A79C6-33F5-4BCC-A4E9-A61AB2D12D47}" destId="{EC29E501-2AEB-4770-A35E-1CFA04D72AC9}" srcOrd="0" destOrd="0" presId="urn:microsoft.com/office/officeart/2005/8/layout/vList5"/>
    <dgm:cxn modelId="{FC0D5557-21F2-41E2-B9AC-72CF1229236A}" type="presParOf" srcId="{0E5A79C6-33F5-4BCC-A4E9-A61AB2D12D47}" destId="{5A6629F1-25D4-489B-88D3-8CDC9ED3393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05CB40-A4A8-481B-ABD0-FC3F9A2B66F2}"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5DCB9749-85EE-4D1F-9947-B600F61AAF3A}">
      <dgm:prSet custT="1"/>
      <dgm:spPr>
        <a:solidFill>
          <a:schemeClr val="accent1">
            <a:lumMod val="60000"/>
            <a:lumOff val="40000"/>
          </a:schemeClr>
        </a:solidFill>
      </dgm:spPr>
      <dgm:t>
        <a:bodyPr/>
        <a:lstStyle/>
        <a:p>
          <a:r>
            <a:rPr lang="tr-TR" sz="1600" b="1" dirty="0">
              <a:effectLst>
                <a:outerShdw blurRad="38100" dist="38100" dir="2700000" algn="tl">
                  <a:srgbClr val="000000">
                    <a:alpha val="43137"/>
                  </a:srgbClr>
                </a:outerShdw>
              </a:effectLst>
              <a:latin typeface="Candara" panose="020E0502030303020204" pitchFamily="34" charset="0"/>
            </a:rPr>
            <a:t>Üretim faaliyeti içindeki çocuklar </a:t>
          </a:r>
          <a:endParaRPr lang="en-US" sz="1600" b="1" dirty="0">
            <a:effectLst>
              <a:outerShdw blurRad="38100" dist="38100" dir="2700000" algn="tl">
                <a:srgbClr val="000000">
                  <a:alpha val="43137"/>
                </a:srgbClr>
              </a:outerShdw>
            </a:effectLst>
            <a:latin typeface="Candara" panose="020E0502030303020204" pitchFamily="34" charset="0"/>
          </a:endParaRPr>
        </a:p>
      </dgm:t>
    </dgm:pt>
    <dgm:pt modelId="{01AA5AE5-970B-41A0-B264-94F1CCD1A385}" type="sibTrans" cxnId="{38E2AAD3-B7E0-40B3-BFD0-CFDA22B41B83}">
      <dgm:prSet/>
      <dgm:spPr/>
      <dgm:t>
        <a:bodyPr/>
        <a:lstStyle/>
        <a:p>
          <a:endParaRPr lang="en-US" sz="2400">
            <a:latin typeface="Candara" panose="020E0502030303020204" pitchFamily="34" charset="0"/>
          </a:endParaRPr>
        </a:p>
      </dgm:t>
    </dgm:pt>
    <dgm:pt modelId="{9986BCA7-7A71-4A2F-9987-EA90D8A1E353}" type="parTrans" cxnId="{38E2AAD3-B7E0-40B3-BFD0-CFDA22B41B83}">
      <dgm:prSet/>
      <dgm:spPr/>
      <dgm:t>
        <a:bodyPr/>
        <a:lstStyle/>
        <a:p>
          <a:endParaRPr lang="en-US" sz="2400">
            <a:latin typeface="Candara" panose="020E0502030303020204" pitchFamily="34" charset="0"/>
          </a:endParaRPr>
        </a:p>
      </dgm:t>
    </dgm:pt>
    <dgm:pt modelId="{631F34E5-F5FA-48AE-9CB1-01F0742BDAD4}">
      <dgm:prSet custT="1"/>
      <dgm:spPr>
        <a:solidFill>
          <a:srgbClr val="93A8B7"/>
        </a:solidFill>
      </dgm:spPr>
      <dgm:t>
        <a:bodyPr/>
        <a:lstStyle/>
        <a:p>
          <a:r>
            <a:rPr lang="tr-TR" sz="1800" b="1" dirty="0">
              <a:latin typeface="Candara" panose="020E0502030303020204" pitchFamily="34" charset="0"/>
            </a:rPr>
            <a:t>Çocuk İşçiliği</a:t>
          </a:r>
          <a:endParaRPr lang="en-US" sz="1800" b="1" dirty="0">
            <a:latin typeface="Candara" panose="020E0502030303020204" pitchFamily="34" charset="0"/>
          </a:endParaRPr>
        </a:p>
      </dgm:t>
    </dgm:pt>
    <dgm:pt modelId="{2E44B9A9-D2BE-4772-AEF6-40DCD607BA74}" type="parTrans" cxnId="{B11DFAC9-4532-43D2-8077-88553C6D8E5B}">
      <dgm:prSet/>
      <dgm:spPr/>
      <dgm:t>
        <a:bodyPr/>
        <a:lstStyle/>
        <a:p>
          <a:endParaRPr lang="en-US" sz="2400">
            <a:latin typeface="Candara" panose="020E0502030303020204" pitchFamily="34" charset="0"/>
          </a:endParaRPr>
        </a:p>
      </dgm:t>
    </dgm:pt>
    <dgm:pt modelId="{72E2B127-396E-45BB-B29F-0404D6F8CA40}" type="sibTrans" cxnId="{B11DFAC9-4532-43D2-8077-88553C6D8E5B}">
      <dgm:prSet/>
      <dgm:spPr/>
      <dgm:t>
        <a:bodyPr/>
        <a:lstStyle/>
        <a:p>
          <a:endParaRPr lang="en-US" sz="2400">
            <a:latin typeface="Candara" panose="020E0502030303020204" pitchFamily="34" charset="0"/>
          </a:endParaRPr>
        </a:p>
      </dgm:t>
    </dgm:pt>
    <dgm:pt modelId="{ABFD4AB8-0CC2-4C01-B0DE-E592698B15FC}">
      <dgm:prSet custT="1">
        <dgm:style>
          <a:lnRef idx="1">
            <a:schemeClr val="accent1"/>
          </a:lnRef>
          <a:fillRef idx="2">
            <a:schemeClr val="accent1"/>
          </a:fillRef>
          <a:effectRef idx="1">
            <a:schemeClr val="accent1"/>
          </a:effectRef>
          <a:fontRef idx="minor">
            <a:schemeClr val="dk1"/>
          </a:fontRef>
        </dgm:style>
      </dgm:prSet>
      <dgm:spPr>
        <a:solidFill>
          <a:srgbClr val="416B91"/>
        </a:solidFill>
      </dgm:spPr>
      <dgm:t>
        <a:bodyPr/>
        <a:lstStyle/>
        <a:p>
          <a:r>
            <a:rPr lang="tr-TR" sz="1800" b="1" dirty="0">
              <a:solidFill>
                <a:schemeClr val="bg1"/>
              </a:solidFill>
              <a:latin typeface="Candara" panose="020E0502030303020204" pitchFamily="34" charset="0"/>
            </a:rPr>
            <a:t>Çocuk işçiliğinin en kötü biçimleri </a:t>
          </a:r>
          <a:endParaRPr lang="en-US" sz="1800" b="1" dirty="0">
            <a:solidFill>
              <a:schemeClr val="bg1"/>
            </a:solidFill>
            <a:latin typeface="Candara" panose="020E0502030303020204" pitchFamily="34" charset="0"/>
          </a:endParaRPr>
        </a:p>
      </dgm:t>
    </dgm:pt>
    <dgm:pt modelId="{61C0A44E-3CC0-4AF2-BA4E-2BE2D45A6D90}" type="parTrans" cxnId="{E2B1EEFB-C8FF-48D6-B037-E85D331C6264}">
      <dgm:prSet/>
      <dgm:spPr/>
      <dgm:t>
        <a:bodyPr/>
        <a:lstStyle/>
        <a:p>
          <a:endParaRPr lang="en-US" sz="2400">
            <a:latin typeface="Candara" panose="020E0502030303020204" pitchFamily="34" charset="0"/>
          </a:endParaRPr>
        </a:p>
      </dgm:t>
    </dgm:pt>
    <dgm:pt modelId="{4781E2D1-76DE-492A-B3C6-8B2002D47C21}" type="sibTrans" cxnId="{E2B1EEFB-C8FF-48D6-B037-E85D331C6264}">
      <dgm:prSet/>
      <dgm:spPr/>
      <dgm:t>
        <a:bodyPr/>
        <a:lstStyle/>
        <a:p>
          <a:endParaRPr lang="en-US" sz="2400">
            <a:latin typeface="Candara" panose="020E0502030303020204" pitchFamily="34" charset="0"/>
          </a:endParaRPr>
        </a:p>
      </dgm:t>
    </dgm:pt>
    <dgm:pt modelId="{7480DD5F-21BA-43FF-8662-2DFA60693C65}" type="pres">
      <dgm:prSet presAssocID="{4F05CB40-A4A8-481B-ABD0-FC3F9A2B66F2}" presName="Name0" presStyleCnt="0">
        <dgm:presLayoutVars>
          <dgm:chMax val="7"/>
          <dgm:resizeHandles val="exact"/>
        </dgm:presLayoutVars>
      </dgm:prSet>
      <dgm:spPr/>
      <dgm:t>
        <a:bodyPr/>
        <a:lstStyle/>
        <a:p>
          <a:endParaRPr lang="en-US"/>
        </a:p>
      </dgm:t>
    </dgm:pt>
    <dgm:pt modelId="{395FC9F8-1602-45F6-ADC1-573C8C0B1530}" type="pres">
      <dgm:prSet presAssocID="{4F05CB40-A4A8-481B-ABD0-FC3F9A2B66F2}" presName="comp1" presStyleCnt="0"/>
      <dgm:spPr/>
    </dgm:pt>
    <dgm:pt modelId="{3227FEB2-5B94-4E09-8DD5-9FDD7D8026FA}" type="pres">
      <dgm:prSet presAssocID="{4F05CB40-A4A8-481B-ABD0-FC3F9A2B66F2}" presName="circle1" presStyleLbl="node1" presStyleIdx="0" presStyleCnt="3" custScaleX="129816"/>
      <dgm:spPr/>
      <dgm:t>
        <a:bodyPr/>
        <a:lstStyle/>
        <a:p>
          <a:endParaRPr lang="en-US"/>
        </a:p>
      </dgm:t>
    </dgm:pt>
    <dgm:pt modelId="{ACCA86E5-6E65-4F96-839A-F64E385FFD3A}" type="pres">
      <dgm:prSet presAssocID="{4F05CB40-A4A8-481B-ABD0-FC3F9A2B66F2}" presName="c1text" presStyleLbl="node1" presStyleIdx="0" presStyleCnt="3">
        <dgm:presLayoutVars>
          <dgm:bulletEnabled val="1"/>
        </dgm:presLayoutVars>
      </dgm:prSet>
      <dgm:spPr/>
      <dgm:t>
        <a:bodyPr/>
        <a:lstStyle/>
        <a:p>
          <a:endParaRPr lang="en-US"/>
        </a:p>
      </dgm:t>
    </dgm:pt>
    <dgm:pt modelId="{003A4EEC-EC4E-44E1-89A2-EDD4F9735F87}" type="pres">
      <dgm:prSet presAssocID="{4F05CB40-A4A8-481B-ABD0-FC3F9A2B66F2}" presName="comp2" presStyleCnt="0"/>
      <dgm:spPr/>
    </dgm:pt>
    <dgm:pt modelId="{EF6CDA23-7D7B-4993-BE97-762C272787E1}" type="pres">
      <dgm:prSet presAssocID="{4F05CB40-A4A8-481B-ABD0-FC3F9A2B66F2}" presName="circle2" presStyleLbl="node1" presStyleIdx="1" presStyleCnt="3" custScaleX="120057" custLinFactNeighborX="289" custLinFactNeighborY="577"/>
      <dgm:spPr/>
      <dgm:t>
        <a:bodyPr/>
        <a:lstStyle/>
        <a:p>
          <a:endParaRPr lang="en-US"/>
        </a:p>
      </dgm:t>
    </dgm:pt>
    <dgm:pt modelId="{4BD2411F-08B8-4238-9ACA-35D418EEF1AA}" type="pres">
      <dgm:prSet presAssocID="{4F05CB40-A4A8-481B-ABD0-FC3F9A2B66F2}" presName="c2text" presStyleLbl="node1" presStyleIdx="1" presStyleCnt="3">
        <dgm:presLayoutVars>
          <dgm:bulletEnabled val="1"/>
        </dgm:presLayoutVars>
      </dgm:prSet>
      <dgm:spPr/>
      <dgm:t>
        <a:bodyPr/>
        <a:lstStyle/>
        <a:p>
          <a:endParaRPr lang="en-US"/>
        </a:p>
      </dgm:t>
    </dgm:pt>
    <dgm:pt modelId="{C40CDC33-8907-4D5C-8DE7-978A7997E536}" type="pres">
      <dgm:prSet presAssocID="{4F05CB40-A4A8-481B-ABD0-FC3F9A2B66F2}" presName="comp3" presStyleCnt="0"/>
      <dgm:spPr/>
    </dgm:pt>
    <dgm:pt modelId="{A8A30367-9AA6-4D30-871E-3C19406F363E}" type="pres">
      <dgm:prSet presAssocID="{4F05CB40-A4A8-481B-ABD0-FC3F9A2B66F2}" presName="circle3" presStyleLbl="node1" presStyleIdx="2" presStyleCnt="3" custScaleX="146932"/>
      <dgm:spPr/>
      <dgm:t>
        <a:bodyPr/>
        <a:lstStyle/>
        <a:p>
          <a:endParaRPr lang="en-US"/>
        </a:p>
      </dgm:t>
    </dgm:pt>
    <dgm:pt modelId="{F57DAC58-57E9-4837-8F38-4B6E1DAFFEBD}" type="pres">
      <dgm:prSet presAssocID="{4F05CB40-A4A8-481B-ABD0-FC3F9A2B66F2}" presName="c3text" presStyleLbl="node1" presStyleIdx="2" presStyleCnt="3">
        <dgm:presLayoutVars>
          <dgm:bulletEnabled val="1"/>
        </dgm:presLayoutVars>
      </dgm:prSet>
      <dgm:spPr/>
      <dgm:t>
        <a:bodyPr/>
        <a:lstStyle/>
        <a:p>
          <a:endParaRPr lang="en-US"/>
        </a:p>
      </dgm:t>
    </dgm:pt>
  </dgm:ptLst>
  <dgm:cxnLst>
    <dgm:cxn modelId="{5A2CF151-586A-4BC2-BA63-09064D325FB8}" type="presOf" srcId="{5DCB9749-85EE-4D1F-9947-B600F61AAF3A}" destId="{3227FEB2-5B94-4E09-8DD5-9FDD7D8026FA}" srcOrd="0" destOrd="0" presId="urn:microsoft.com/office/officeart/2005/8/layout/venn2"/>
    <dgm:cxn modelId="{6D3E91B8-4ADA-4EF7-B53B-C5C9D82CD8D9}" type="presOf" srcId="{5DCB9749-85EE-4D1F-9947-B600F61AAF3A}" destId="{ACCA86E5-6E65-4F96-839A-F64E385FFD3A}" srcOrd="1" destOrd="0" presId="urn:microsoft.com/office/officeart/2005/8/layout/venn2"/>
    <dgm:cxn modelId="{4E8055F0-CA05-47EC-AE9A-758B47C0C773}" type="presOf" srcId="{4F05CB40-A4A8-481B-ABD0-FC3F9A2B66F2}" destId="{7480DD5F-21BA-43FF-8662-2DFA60693C65}" srcOrd="0" destOrd="0" presId="urn:microsoft.com/office/officeart/2005/8/layout/venn2"/>
    <dgm:cxn modelId="{E2B1EEFB-C8FF-48D6-B037-E85D331C6264}" srcId="{4F05CB40-A4A8-481B-ABD0-FC3F9A2B66F2}" destId="{ABFD4AB8-0CC2-4C01-B0DE-E592698B15FC}" srcOrd="2" destOrd="0" parTransId="{61C0A44E-3CC0-4AF2-BA4E-2BE2D45A6D90}" sibTransId="{4781E2D1-76DE-492A-B3C6-8B2002D47C21}"/>
    <dgm:cxn modelId="{594E6536-CD6B-403C-BF2A-546F41F75E5B}" type="presOf" srcId="{ABFD4AB8-0CC2-4C01-B0DE-E592698B15FC}" destId="{A8A30367-9AA6-4D30-871E-3C19406F363E}" srcOrd="0" destOrd="0" presId="urn:microsoft.com/office/officeart/2005/8/layout/venn2"/>
    <dgm:cxn modelId="{06F5CC0A-2D45-43B5-8F22-A42ECD70EF7A}" type="presOf" srcId="{ABFD4AB8-0CC2-4C01-B0DE-E592698B15FC}" destId="{F57DAC58-57E9-4837-8F38-4B6E1DAFFEBD}" srcOrd="1" destOrd="0" presId="urn:microsoft.com/office/officeart/2005/8/layout/venn2"/>
    <dgm:cxn modelId="{19AF455C-D9AF-4F0B-B219-CC0710D29399}" type="presOf" srcId="{631F34E5-F5FA-48AE-9CB1-01F0742BDAD4}" destId="{4BD2411F-08B8-4238-9ACA-35D418EEF1AA}" srcOrd="1" destOrd="0" presId="urn:microsoft.com/office/officeart/2005/8/layout/venn2"/>
    <dgm:cxn modelId="{38E2AAD3-B7E0-40B3-BFD0-CFDA22B41B83}" srcId="{4F05CB40-A4A8-481B-ABD0-FC3F9A2B66F2}" destId="{5DCB9749-85EE-4D1F-9947-B600F61AAF3A}" srcOrd="0" destOrd="0" parTransId="{9986BCA7-7A71-4A2F-9987-EA90D8A1E353}" sibTransId="{01AA5AE5-970B-41A0-B264-94F1CCD1A385}"/>
    <dgm:cxn modelId="{B11DFAC9-4532-43D2-8077-88553C6D8E5B}" srcId="{4F05CB40-A4A8-481B-ABD0-FC3F9A2B66F2}" destId="{631F34E5-F5FA-48AE-9CB1-01F0742BDAD4}" srcOrd="1" destOrd="0" parTransId="{2E44B9A9-D2BE-4772-AEF6-40DCD607BA74}" sibTransId="{72E2B127-396E-45BB-B29F-0404D6F8CA40}"/>
    <dgm:cxn modelId="{AC5DB9FF-AFD4-472D-88CC-645F50983D81}" type="presOf" srcId="{631F34E5-F5FA-48AE-9CB1-01F0742BDAD4}" destId="{EF6CDA23-7D7B-4993-BE97-762C272787E1}" srcOrd="0" destOrd="0" presId="urn:microsoft.com/office/officeart/2005/8/layout/venn2"/>
    <dgm:cxn modelId="{D6FCF855-C057-4A40-A0B2-03F907653609}" type="presParOf" srcId="{7480DD5F-21BA-43FF-8662-2DFA60693C65}" destId="{395FC9F8-1602-45F6-ADC1-573C8C0B1530}" srcOrd="0" destOrd="0" presId="urn:microsoft.com/office/officeart/2005/8/layout/venn2"/>
    <dgm:cxn modelId="{963D1B80-5A70-43FC-BF27-16EA227D5CD7}" type="presParOf" srcId="{395FC9F8-1602-45F6-ADC1-573C8C0B1530}" destId="{3227FEB2-5B94-4E09-8DD5-9FDD7D8026FA}" srcOrd="0" destOrd="0" presId="urn:microsoft.com/office/officeart/2005/8/layout/venn2"/>
    <dgm:cxn modelId="{52024695-261E-4DB8-8366-67E547F449A9}" type="presParOf" srcId="{395FC9F8-1602-45F6-ADC1-573C8C0B1530}" destId="{ACCA86E5-6E65-4F96-839A-F64E385FFD3A}" srcOrd="1" destOrd="0" presId="urn:microsoft.com/office/officeart/2005/8/layout/venn2"/>
    <dgm:cxn modelId="{47D4AFD0-681C-40D7-A43B-2CBA9FF12F7D}" type="presParOf" srcId="{7480DD5F-21BA-43FF-8662-2DFA60693C65}" destId="{003A4EEC-EC4E-44E1-89A2-EDD4F9735F87}" srcOrd="1" destOrd="0" presId="urn:microsoft.com/office/officeart/2005/8/layout/venn2"/>
    <dgm:cxn modelId="{E9C5B995-2F44-4BCE-B48C-73ACC4EFD98A}" type="presParOf" srcId="{003A4EEC-EC4E-44E1-89A2-EDD4F9735F87}" destId="{EF6CDA23-7D7B-4993-BE97-762C272787E1}" srcOrd="0" destOrd="0" presId="urn:microsoft.com/office/officeart/2005/8/layout/venn2"/>
    <dgm:cxn modelId="{6D245894-BD2D-42ED-B195-C48A4FBDCEC7}" type="presParOf" srcId="{003A4EEC-EC4E-44E1-89A2-EDD4F9735F87}" destId="{4BD2411F-08B8-4238-9ACA-35D418EEF1AA}" srcOrd="1" destOrd="0" presId="urn:microsoft.com/office/officeart/2005/8/layout/venn2"/>
    <dgm:cxn modelId="{3A58AFE9-E080-4FCE-A481-F534CCEBD7B7}" type="presParOf" srcId="{7480DD5F-21BA-43FF-8662-2DFA60693C65}" destId="{C40CDC33-8907-4D5C-8DE7-978A7997E536}" srcOrd="2" destOrd="0" presId="urn:microsoft.com/office/officeart/2005/8/layout/venn2"/>
    <dgm:cxn modelId="{853DCCF7-F6DA-452C-B667-C718B8B08308}" type="presParOf" srcId="{C40CDC33-8907-4D5C-8DE7-978A7997E536}" destId="{A8A30367-9AA6-4D30-871E-3C19406F363E}" srcOrd="0" destOrd="0" presId="urn:microsoft.com/office/officeart/2005/8/layout/venn2"/>
    <dgm:cxn modelId="{79768256-F669-4340-BCA9-11DACFC8F356}" type="presParOf" srcId="{C40CDC33-8907-4D5C-8DE7-978A7997E536}" destId="{F57DAC58-57E9-4837-8F38-4B6E1DAFFEBD}"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768ED5-E14C-4F0E-8CE6-A684CA6FA590}" type="doc">
      <dgm:prSet loTypeId="urn:microsoft.com/office/officeart/2005/8/layout/vList6" loCatId="list" qsTypeId="urn:microsoft.com/office/officeart/2005/8/quickstyle/3d7" qsCatId="3D" csTypeId="urn:microsoft.com/office/officeart/2005/8/colors/accent1_2" csCatId="accent1" phldr="1"/>
      <dgm:spPr/>
      <dgm:t>
        <a:bodyPr/>
        <a:lstStyle/>
        <a:p>
          <a:endParaRPr lang="en-US"/>
        </a:p>
      </dgm:t>
    </dgm:pt>
    <dgm:pt modelId="{D1BD7761-D6AA-45A9-8AC2-379F6D2B9DB9}">
      <dgm:prSet phldrT="[Text]"/>
      <dgm:spPr>
        <a:xfrm>
          <a:off x="0" y="0"/>
          <a:ext cx="3657600" cy="900906"/>
        </a:xfrm>
        <a:prstGeom prst="roundRect">
          <a:avLst/>
        </a:prstGeom>
        <a:solidFill>
          <a:srgbClr val="BBE0E3">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pPr>
            <a:buNone/>
          </a:pPr>
          <a:r>
            <a:rPr lang="tr-TR" dirty="0">
              <a:solidFill>
                <a:srgbClr val="000000"/>
              </a:solidFill>
              <a:latin typeface="Arial"/>
              <a:ea typeface="+mn-ea"/>
              <a:cs typeface="+mn-cs"/>
            </a:rPr>
            <a:t>1999</a:t>
          </a:r>
          <a:endParaRPr lang="en-US" dirty="0">
            <a:solidFill>
              <a:srgbClr val="000000"/>
            </a:solidFill>
            <a:latin typeface="Arial"/>
            <a:ea typeface="+mn-ea"/>
            <a:cs typeface="+mn-cs"/>
          </a:endParaRPr>
        </a:p>
      </dgm:t>
    </dgm:pt>
    <dgm:pt modelId="{757BE3CC-245F-4C0F-9A5A-57F445AC3241}" type="parTrans" cxnId="{1B7CBA4B-CB1A-47E0-8B24-35C6EE4F47A8}">
      <dgm:prSet/>
      <dgm:spPr/>
      <dgm:t>
        <a:bodyPr/>
        <a:lstStyle/>
        <a:p>
          <a:endParaRPr lang="en-US"/>
        </a:p>
      </dgm:t>
    </dgm:pt>
    <dgm:pt modelId="{53BEAC7B-E318-4B85-AAE3-ED76EC6FC93C}" type="sibTrans" cxnId="{1B7CBA4B-CB1A-47E0-8B24-35C6EE4F47A8}">
      <dgm:prSet/>
      <dgm:spPr/>
      <dgm:t>
        <a:bodyPr/>
        <a:lstStyle/>
        <a:p>
          <a:endParaRPr lang="en-US"/>
        </a:p>
      </dgm:t>
    </dgm:pt>
    <dgm:pt modelId="{91DD6D25-B70A-4F6B-B740-C651E1D0DDD6}">
      <dgm:prSet phldrT="[Text]"/>
      <dgm:spPr>
        <a:xfrm>
          <a:off x="3657599" y="1397"/>
          <a:ext cx="5486400" cy="900906"/>
        </a:xfrm>
        <a:prstGeom prst="rightArrow">
          <a:avLst>
            <a:gd name="adj1" fmla="val 75000"/>
            <a:gd name="adj2" fmla="val 50000"/>
          </a:avLst>
        </a:prstGeom>
        <a:solidFill>
          <a:srgbClr val="BBE0E3">
            <a:alpha val="90000"/>
            <a:tint val="40000"/>
            <a:hueOff val="0"/>
            <a:satOff val="0"/>
            <a:lumOff val="0"/>
            <a:alphaOff val="0"/>
          </a:srgbClr>
        </a:solidFill>
        <a:ln>
          <a:solidFill>
            <a:schemeClr val="accent1"/>
          </a:solidFill>
        </a:ln>
        <a:effectLst/>
        <a:sp3d z="-161800" extrusionH="10600" contourW="3000">
          <a:bevelT w="48600" h="8600" prst="relaxedInset"/>
          <a:bevelB w="48600" h="8600" prst="relaxedInset"/>
        </a:sp3d>
      </dgm:spPr>
      <dgm:t>
        <a:bodyPr/>
        <a:lstStyle/>
        <a:p>
          <a:pPr>
            <a:buNone/>
          </a:pPr>
          <a:r>
            <a:rPr lang="tr-TR" dirty="0">
              <a:solidFill>
                <a:srgbClr val="000000">
                  <a:hueOff val="0"/>
                  <a:satOff val="0"/>
                  <a:lumOff val="0"/>
                  <a:alphaOff val="0"/>
                </a:srgbClr>
              </a:solidFill>
              <a:latin typeface="Arial"/>
              <a:ea typeface="+mn-ea"/>
              <a:cs typeface="+mn-cs"/>
            </a:rPr>
            <a:t>2 milyon 270 bin</a:t>
          </a:r>
          <a:endParaRPr lang="en-US" dirty="0">
            <a:solidFill>
              <a:srgbClr val="000000">
                <a:hueOff val="0"/>
                <a:satOff val="0"/>
                <a:lumOff val="0"/>
                <a:alphaOff val="0"/>
              </a:srgbClr>
            </a:solidFill>
            <a:latin typeface="Arial"/>
            <a:ea typeface="+mn-ea"/>
            <a:cs typeface="+mn-cs"/>
          </a:endParaRPr>
        </a:p>
      </dgm:t>
    </dgm:pt>
    <dgm:pt modelId="{1135CCFD-3118-45AD-8ED0-CDA253D1E00C}" type="parTrans" cxnId="{4940DD0B-A72D-47F1-906B-63F822FFF3EF}">
      <dgm:prSet/>
      <dgm:spPr/>
      <dgm:t>
        <a:bodyPr/>
        <a:lstStyle/>
        <a:p>
          <a:endParaRPr lang="en-US"/>
        </a:p>
      </dgm:t>
    </dgm:pt>
    <dgm:pt modelId="{3885094C-6FF4-48B9-A20B-105948E033F5}" type="sibTrans" cxnId="{4940DD0B-A72D-47F1-906B-63F822FFF3EF}">
      <dgm:prSet/>
      <dgm:spPr/>
      <dgm:t>
        <a:bodyPr/>
        <a:lstStyle/>
        <a:p>
          <a:endParaRPr lang="en-US"/>
        </a:p>
      </dgm:t>
    </dgm:pt>
    <dgm:pt modelId="{CB3616B7-B65F-4829-9CC4-F3D1C50AF01F}">
      <dgm:prSet phldrT="[Text]"/>
      <dgm:spPr>
        <a:xfrm>
          <a:off x="0" y="992394"/>
          <a:ext cx="3657600" cy="900906"/>
        </a:xfrm>
        <a:prstGeom prst="roundRect">
          <a:avLst/>
        </a:prstGeom>
        <a:solidFill>
          <a:srgbClr val="BBE0E3">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pPr>
            <a:buNone/>
          </a:pPr>
          <a:r>
            <a:rPr lang="tr-TR" dirty="0">
              <a:solidFill>
                <a:srgbClr val="000000"/>
              </a:solidFill>
              <a:latin typeface="Arial"/>
              <a:ea typeface="+mn-ea"/>
              <a:cs typeface="+mn-cs"/>
            </a:rPr>
            <a:t>2006</a:t>
          </a:r>
          <a:endParaRPr lang="en-US" dirty="0">
            <a:solidFill>
              <a:srgbClr val="000000"/>
            </a:solidFill>
            <a:latin typeface="Arial"/>
            <a:ea typeface="+mn-ea"/>
            <a:cs typeface="+mn-cs"/>
          </a:endParaRPr>
        </a:p>
      </dgm:t>
    </dgm:pt>
    <dgm:pt modelId="{1E1E94A4-2E92-41DB-88FD-06AACCA4C5ED}" type="parTrans" cxnId="{0F01EC8D-3A5A-4802-ACAF-9FAEB7C56FE1}">
      <dgm:prSet/>
      <dgm:spPr/>
      <dgm:t>
        <a:bodyPr/>
        <a:lstStyle/>
        <a:p>
          <a:endParaRPr lang="en-US"/>
        </a:p>
      </dgm:t>
    </dgm:pt>
    <dgm:pt modelId="{2DD97EA0-10E8-4D9B-B28D-1C0E39049ACA}" type="sibTrans" cxnId="{0F01EC8D-3A5A-4802-ACAF-9FAEB7C56FE1}">
      <dgm:prSet/>
      <dgm:spPr/>
      <dgm:t>
        <a:bodyPr/>
        <a:lstStyle/>
        <a:p>
          <a:endParaRPr lang="en-US"/>
        </a:p>
      </dgm:t>
    </dgm:pt>
    <dgm:pt modelId="{37039F4E-AAAA-4EFA-815E-6098FADCBC7A}">
      <dgm:prSet phldrT="[Text]"/>
      <dgm:spPr>
        <a:xfrm>
          <a:off x="3706931" y="941781"/>
          <a:ext cx="4168511" cy="900906"/>
        </a:xfrm>
        <a:prstGeom prst="rightArrow">
          <a:avLst>
            <a:gd name="adj1" fmla="val 75000"/>
            <a:gd name="adj2" fmla="val 50000"/>
          </a:avLst>
        </a:prstGeom>
        <a:solidFill>
          <a:srgbClr val="BBE0E3">
            <a:alpha val="90000"/>
            <a:tint val="40000"/>
            <a:hueOff val="0"/>
            <a:satOff val="0"/>
            <a:lumOff val="0"/>
            <a:alphaOff val="0"/>
          </a:srgbClr>
        </a:solidFill>
        <a:ln>
          <a:noFill/>
        </a:ln>
        <a:effectLst/>
        <a:sp3d z="-161800" extrusionH="10600" contourW="3000">
          <a:bevelT w="48600" h="8600" prst="relaxedInset"/>
          <a:bevelB w="48600" h="8600" prst="relaxedInset"/>
        </a:sp3d>
      </dgm:spPr>
      <dgm:t>
        <a:bodyPr/>
        <a:lstStyle/>
        <a:p>
          <a:pPr>
            <a:buNone/>
          </a:pPr>
          <a:r>
            <a:rPr lang="tr-TR" dirty="0">
              <a:solidFill>
                <a:srgbClr val="000000">
                  <a:hueOff val="0"/>
                  <a:satOff val="0"/>
                  <a:lumOff val="0"/>
                  <a:alphaOff val="0"/>
                </a:srgbClr>
              </a:solidFill>
              <a:latin typeface="Arial"/>
              <a:ea typeface="+mn-ea"/>
              <a:cs typeface="+mn-cs"/>
            </a:rPr>
            <a:t>890 bin</a:t>
          </a:r>
          <a:endParaRPr lang="en-US" dirty="0">
            <a:solidFill>
              <a:srgbClr val="000000">
                <a:hueOff val="0"/>
                <a:satOff val="0"/>
                <a:lumOff val="0"/>
                <a:alphaOff val="0"/>
              </a:srgbClr>
            </a:solidFill>
            <a:latin typeface="Arial"/>
            <a:ea typeface="+mn-ea"/>
            <a:cs typeface="+mn-cs"/>
          </a:endParaRPr>
        </a:p>
      </dgm:t>
    </dgm:pt>
    <dgm:pt modelId="{D3BD43D6-03E3-4EAD-8012-810E18D585FC}" type="parTrans" cxnId="{4B72BCC3-E8D2-4034-842E-49E0AD395915}">
      <dgm:prSet/>
      <dgm:spPr/>
      <dgm:t>
        <a:bodyPr/>
        <a:lstStyle/>
        <a:p>
          <a:endParaRPr lang="en-US"/>
        </a:p>
      </dgm:t>
    </dgm:pt>
    <dgm:pt modelId="{F70C4D72-9EDC-4F27-B4BC-5F36CE91969F}" type="sibTrans" cxnId="{4B72BCC3-E8D2-4034-842E-49E0AD395915}">
      <dgm:prSet/>
      <dgm:spPr/>
      <dgm:t>
        <a:bodyPr/>
        <a:lstStyle/>
        <a:p>
          <a:endParaRPr lang="en-US"/>
        </a:p>
      </dgm:t>
    </dgm:pt>
    <dgm:pt modelId="{4F2275DE-1003-4DFF-AC1D-CCAA06E1D75F}">
      <dgm:prSet phldrT="[Text]"/>
      <dgm:spPr>
        <a:xfrm>
          <a:off x="36018" y="3161695"/>
          <a:ext cx="3657600" cy="900906"/>
        </a:xfrm>
        <a:prstGeom prst="roundRect">
          <a:avLst/>
        </a:prstGeom>
        <a:solidFill>
          <a:srgbClr val="BBE0E3">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pPr>
            <a:buNone/>
          </a:pPr>
          <a:r>
            <a:rPr lang="tr-TR" dirty="0">
              <a:solidFill>
                <a:srgbClr val="000000"/>
              </a:solidFill>
              <a:latin typeface="Arial"/>
              <a:ea typeface="+mn-ea"/>
              <a:cs typeface="+mn-cs"/>
            </a:rPr>
            <a:t>2019</a:t>
          </a:r>
          <a:endParaRPr lang="en-US" dirty="0">
            <a:solidFill>
              <a:srgbClr val="000000"/>
            </a:solidFill>
            <a:latin typeface="Arial"/>
            <a:ea typeface="+mn-ea"/>
            <a:cs typeface="+mn-cs"/>
          </a:endParaRPr>
        </a:p>
      </dgm:t>
    </dgm:pt>
    <dgm:pt modelId="{2FFDD392-3CDF-40CE-9F0D-19EAE25E9645}" type="parTrans" cxnId="{BD755CDA-B956-48C5-BF71-D40125BB3519}">
      <dgm:prSet/>
      <dgm:spPr/>
      <dgm:t>
        <a:bodyPr/>
        <a:lstStyle/>
        <a:p>
          <a:endParaRPr lang="en-US"/>
        </a:p>
      </dgm:t>
    </dgm:pt>
    <dgm:pt modelId="{C260A9B2-555D-486C-A54E-D4B0D1C9E567}" type="sibTrans" cxnId="{BD755CDA-B956-48C5-BF71-D40125BB3519}">
      <dgm:prSet/>
      <dgm:spPr/>
      <dgm:t>
        <a:bodyPr/>
        <a:lstStyle/>
        <a:p>
          <a:endParaRPr lang="en-US"/>
        </a:p>
      </dgm:t>
    </dgm:pt>
    <dgm:pt modelId="{6350A615-F3A6-4D91-8C02-6F8F63CFE600}">
      <dgm:prSet phldrT="[Text]"/>
      <dgm:spPr>
        <a:xfrm>
          <a:off x="0" y="2054234"/>
          <a:ext cx="3654028" cy="900906"/>
        </a:xfrm>
        <a:prstGeom prst="roundRect">
          <a:avLst/>
        </a:prstGeom>
        <a:solidFill>
          <a:srgbClr val="BBE0E3">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pPr>
            <a:buNone/>
          </a:pPr>
          <a:r>
            <a:rPr lang="tr-TR" dirty="0">
              <a:solidFill>
                <a:srgbClr val="000000"/>
              </a:solidFill>
              <a:latin typeface="Arial"/>
              <a:ea typeface="+mn-ea"/>
              <a:cs typeface="+mn-cs"/>
            </a:rPr>
            <a:t>2012</a:t>
          </a:r>
          <a:endParaRPr lang="en-US" dirty="0">
            <a:solidFill>
              <a:srgbClr val="000000"/>
            </a:solidFill>
            <a:latin typeface="Arial"/>
            <a:ea typeface="+mn-ea"/>
            <a:cs typeface="+mn-cs"/>
          </a:endParaRPr>
        </a:p>
      </dgm:t>
    </dgm:pt>
    <dgm:pt modelId="{EBAEF826-5499-4077-AFD5-30BC4A2DE6C4}" type="parTrans" cxnId="{5042300F-D66E-4DF5-9A1F-CE649FE193D1}">
      <dgm:prSet/>
      <dgm:spPr/>
      <dgm:t>
        <a:bodyPr/>
        <a:lstStyle/>
        <a:p>
          <a:endParaRPr lang="en-US"/>
        </a:p>
      </dgm:t>
    </dgm:pt>
    <dgm:pt modelId="{3D6A98DB-5353-4C45-A06E-024AA7A37C4A}" type="sibTrans" cxnId="{5042300F-D66E-4DF5-9A1F-CE649FE193D1}">
      <dgm:prSet/>
      <dgm:spPr/>
      <dgm:t>
        <a:bodyPr/>
        <a:lstStyle/>
        <a:p>
          <a:endParaRPr lang="en-US"/>
        </a:p>
      </dgm:t>
    </dgm:pt>
    <dgm:pt modelId="{AFCB3CE0-5AAD-4E44-8BA0-BB08C81B0265}">
      <dgm:prSet phldrT="[Text]"/>
      <dgm:spPr>
        <a:xfrm>
          <a:off x="3809340" y="1965373"/>
          <a:ext cx="4227692" cy="1088213"/>
        </a:xfrm>
        <a:prstGeom prst="rightArrow">
          <a:avLst>
            <a:gd name="adj1" fmla="val 75000"/>
            <a:gd name="adj2" fmla="val 50000"/>
          </a:avLst>
        </a:prstGeom>
        <a:solidFill>
          <a:srgbClr val="BBE0E3">
            <a:alpha val="90000"/>
            <a:tint val="40000"/>
            <a:hueOff val="0"/>
            <a:satOff val="0"/>
            <a:lumOff val="0"/>
            <a:alphaOff val="0"/>
          </a:srgbClr>
        </a:solidFill>
        <a:ln>
          <a:noFill/>
        </a:ln>
        <a:effectLst/>
        <a:sp3d z="-161800" extrusionH="10600" contourW="3000">
          <a:bevelT w="48600" h="8600" prst="relaxedInset"/>
          <a:bevelB w="48600" h="8600" prst="relaxedInset"/>
        </a:sp3d>
      </dgm:spPr>
      <dgm:t>
        <a:bodyPr/>
        <a:lstStyle/>
        <a:p>
          <a:pPr>
            <a:buNone/>
          </a:pPr>
          <a:r>
            <a:rPr lang="tr-TR" dirty="0">
              <a:solidFill>
                <a:srgbClr val="000000">
                  <a:hueOff val="0"/>
                  <a:satOff val="0"/>
                  <a:lumOff val="0"/>
                  <a:alphaOff val="0"/>
                </a:srgbClr>
              </a:solidFill>
              <a:latin typeface="Arial"/>
              <a:ea typeface="+mn-ea"/>
              <a:cs typeface="+mn-cs"/>
            </a:rPr>
            <a:t>893 bin</a:t>
          </a:r>
          <a:endParaRPr lang="en-US" dirty="0">
            <a:solidFill>
              <a:srgbClr val="000000">
                <a:hueOff val="0"/>
                <a:satOff val="0"/>
                <a:lumOff val="0"/>
                <a:alphaOff val="0"/>
              </a:srgbClr>
            </a:solidFill>
            <a:latin typeface="Arial"/>
            <a:ea typeface="+mn-ea"/>
            <a:cs typeface="+mn-cs"/>
          </a:endParaRPr>
        </a:p>
      </dgm:t>
    </dgm:pt>
    <dgm:pt modelId="{80ADB2B4-0D7A-49DE-BAA0-48B885193798}" type="parTrans" cxnId="{4D51E21D-31DE-409A-9C74-AF7E7C7EF987}">
      <dgm:prSet/>
      <dgm:spPr/>
      <dgm:t>
        <a:bodyPr/>
        <a:lstStyle/>
        <a:p>
          <a:endParaRPr lang="en-US"/>
        </a:p>
      </dgm:t>
    </dgm:pt>
    <dgm:pt modelId="{C27E1E47-8CB7-40DC-824D-F47E0A569361}" type="sibTrans" cxnId="{4D51E21D-31DE-409A-9C74-AF7E7C7EF987}">
      <dgm:prSet/>
      <dgm:spPr/>
      <dgm:t>
        <a:bodyPr/>
        <a:lstStyle/>
        <a:p>
          <a:endParaRPr lang="en-US"/>
        </a:p>
      </dgm:t>
    </dgm:pt>
    <dgm:pt modelId="{3F102F63-3874-43A0-B368-FAF5D587B9A8}">
      <dgm:prSet/>
      <dgm:spPr>
        <a:xfrm>
          <a:off x="3816001" y="3161695"/>
          <a:ext cx="3996019" cy="900906"/>
        </a:xfrm>
        <a:prstGeom prst="rightArrow">
          <a:avLst>
            <a:gd name="adj1" fmla="val 75000"/>
            <a:gd name="adj2" fmla="val 50000"/>
          </a:avLst>
        </a:prstGeom>
        <a:solidFill>
          <a:srgbClr val="BBE0E3">
            <a:alpha val="90000"/>
            <a:tint val="40000"/>
            <a:hueOff val="0"/>
            <a:satOff val="0"/>
            <a:lumOff val="0"/>
            <a:alphaOff val="0"/>
          </a:srgbClr>
        </a:solidFill>
        <a:ln>
          <a:noFill/>
        </a:ln>
        <a:effectLst/>
        <a:sp3d z="-161800" extrusionH="10600" contourW="3000">
          <a:bevelT w="48600" h="8600" prst="relaxedInset"/>
          <a:bevelB w="48600" h="8600" prst="relaxedInset"/>
        </a:sp3d>
      </dgm:spPr>
      <dgm:t>
        <a:bodyPr/>
        <a:lstStyle/>
        <a:p>
          <a:pPr algn="ctr">
            <a:buNone/>
          </a:pPr>
          <a:r>
            <a:rPr lang="tr-TR" dirty="0">
              <a:solidFill>
                <a:srgbClr val="000000">
                  <a:hueOff val="0"/>
                  <a:satOff val="0"/>
                  <a:lumOff val="0"/>
                  <a:alphaOff val="0"/>
                </a:srgbClr>
              </a:solidFill>
              <a:latin typeface="Arial"/>
              <a:ea typeface="+mn-ea"/>
              <a:cs typeface="+mn-cs"/>
            </a:rPr>
            <a:t>?</a:t>
          </a:r>
          <a:endParaRPr lang="en-US" dirty="0">
            <a:solidFill>
              <a:srgbClr val="000000">
                <a:hueOff val="0"/>
                <a:satOff val="0"/>
                <a:lumOff val="0"/>
                <a:alphaOff val="0"/>
              </a:srgbClr>
            </a:solidFill>
            <a:latin typeface="Arial"/>
            <a:ea typeface="+mn-ea"/>
            <a:cs typeface="+mn-cs"/>
          </a:endParaRPr>
        </a:p>
      </dgm:t>
    </dgm:pt>
    <dgm:pt modelId="{9CD635D1-3F05-4241-B1F2-AE6828FAE02F}" type="parTrans" cxnId="{9993D415-5044-46C1-A852-DF97C5E071A7}">
      <dgm:prSet/>
      <dgm:spPr/>
      <dgm:t>
        <a:bodyPr/>
        <a:lstStyle/>
        <a:p>
          <a:endParaRPr lang="en-US"/>
        </a:p>
      </dgm:t>
    </dgm:pt>
    <dgm:pt modelId="{91E92792-3919-42A1-A1B0-2B0C5C098F31}" type="sibTrans" cxnId="{9993D415-5044-46C1-A852-DF97C5E071A7}">
      <dgm:prSet/>
      <dgm:spPr/>
      <dgm:t>
        <a:bodyPr/>
        <a:lstStyle/>
        <a:p>
          <a:endParaRPr lang="en-US"/>
        </a:p>
      </dgm:t>
    </dgm:pt>
    <dgm:pt modelId="{FE63E09C-0385-4552-B755-05B26C3398A1}">
      <dgm:prSet phldrT="[Text]"/>
      <dgm:spPr>
        <a:xfrm>
          <a:off x="0" y="0"/>
          <a:ext cx="3657600" cy="900906"/>
        </a:xfrm>
        <a:solidFill>
          <a:srgbClr val="BBE0E3">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pPr>
            <a:buNone/>
          </a:pPr>
          <a:r>
            <a:rPr lang="tr-TR" dirty="0">
              <a:solidFill>
                <a:srgbClr val="000000"/>
              </a:solidFill>
              <a:latin typeface="Arial"/>
              <a:ea typeface="+mn-ea"/>
              <a:cs typeface="+mn-cs"/>
            </a:rPr>
            <a:t>1996</a:t>
          </a:r>
          <a:endParaRPr lang="en-US" dirty="0">
            <a:solidFill>
              <a:srgbClr val="000000"/>
            </a:solidFill>
            <a:latin typeface="Arial"/>
            <a:ea typeface="+mn-ea"/>
            <a:cs typeface="+mn-cs"/>
          </a:endParaRPr>
        </a:p>
      </dgm:t>
    </dgm:pt>
    <dgm:pt modelId="{D4AA7E2F-F4E4-4314-B349-28DE1032D1C4}" type="parTrans" cxnId="{B9E50D3B-CC14-4609-962E-3BEE64D79DFB}">
      <dgm:prSet/>
      <dgm:spPr/>
      <dgm:t>
        <a:bodyPr/>
        <a:lstStyle/>
        <a:p>
          <a:endParaRPr lang="en-US"/>
        </a:p>
      </dgm:t>
    </dgm:pt>
    <dgm:pt modelId="{DC973DFC-6179-437F-9E6C-D70CDCE211AB}" type="sibTrans" cxnId="{B9E50D3B-CC14-4609-962E-3BEE64D79DFB}">
      <dgm:prSet/>
      <dgm:spPr/>
      <dgm:t>
        <a:bodyPr/>
        <a:lstStyle/>
        <a:p>
          <a:endParaRPr lang="en-US"/>
        </a:p>
      </dgm:t>
    </dgm:pt>
    <dgm:pt modelId="{A2C35541-650B-406A-B802-1B85F44EAA51}">
      <dgm:prSet phldrT="[Text]"/>
      <dgm:spPr>
        <a:xfrm>
          <a:off x="0" y="0"/>
          <a:ext cx="3657600" cy="900906"/>
        </a:xfrm>
        <a:solidFill>
          <a:srgbClr val="BBE0E3">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pPr>
            <a:buNone/>
          </a:pPr>
          <a:r>
            <a:rPr lang="tr-TR" dirty="0">
              <a:solidFill>
                <a:srgbClr val="000000"/>
              </a:solidFill>
              <a:latin typeface="Arial"/>
              <a:ea typeface="+mn-ea"/>
              <a:cs typeface="+mn-cs"/>
            </a:rPr>
            <a:t>3 milyon 500 bin</a:t>
          </a:r>
          <a:endParaRPr lang="en-US" dirty="0">
            <a:solidFill>
              <a:srgbClr val="000000"/>
            </a:solidFill>
            <a:latin typeface="Arial"/>
            <a:ea typeface="+mn-ea"/>
            <a:cs typeface="+mn-cs"/>
          </a:endParaRPr>
        </a:p>
      </dgm:t>
    </dgm:pt>
    <dgm:pt modelId="{94874982-C804-4CB5-8A93-699BABBC4DB5}" type="parTrans" cxnId="{B49290A4-7ECA-43A1-970F-BD21528F64A9}">
      <dgm:prSet/>
      <dgm:spPr/>
      <dgm:t>
        <a:bodyPr/>
        <a:lstStyle/>
        <a:p>
          <a:endParaRPr lang="en-US"/>
        </a:p>
      </dgm:t>
    </dgm:pt>
    <dgm:pt modelId="{9842571C-C414-400C-9716-8FED49F9ABA0}" type="sibTrans" cxnId="{B49290A4-7ECA-43A1-970F-BD21528F64A9}">
      <dgm:prSet/>
      <dgm:spPr/>
      <dgm:t>
        <a:bodyPr/>
        <a:lstStyle/>
        <a:p>
          <a:endParaRPr lang="en-US"/>
        </a:p>
      </dgm:t>
    </dgm:pt>
    <dgm:pt modelId="{5E358F67-D9B1-4FD6-AB68-03C8FE5F8499}" type="pres">
      <dgm:prSet presAssocID="{1C768ED5-E14C-4F0E-8CE6-A684CA6FA590}" presName="Name0" presStyleCnt="0">
        <dgm:presLayoutVars>
          <dgm:dir/>
          <dgm:animLvl val="lvl"/>
          <dgm:resizeHandles/>
        </dgm:presLayoutVars>
      </dgm:prSet>
      <dgm:spPr/>
      <dgm:t>
        <a:bodyPr/>
        <a:lstStyle/>
        <a:p>
          <a:endParaRPr lang="en-US"/>
        </a:p>
      </dgm:t>
    </dgm:pt>
    <dgm:pt modelId="{EA84A948-0808-4BA4-824B-5C29F5273E79}" type="pres">
      <dgm:prSet presAssocID="{FE63E09C-0385-4552-B755-05B26C3398A1}" presName="linNode" presStyleCnt="0"/>
      <dgm:spPr/>
    </dgm:pt>
    <dgm:pt modelId="{7A6395FD-7434-47B7-B1CB-930ED2371105}" type="pres">
      <dgm:prSet presAssocID="{FE63E09C-0385-4552-B755-05B26C3398A1}" presName="parentShp" presStyleLbl="node1" presStyleIdx="0" presStyleCnt="5">
        <dgm:presLayoutVars>
          <dgm:bulletEnabled val="1"/>
        </dgm:presLayoutVars>
      </dgm:prSet>
      <dgm:spPr>
        <a:prstGeom prst="roundRect">
          <a:avLst/>
        </a:prstGeom>
      </dgm:spPr>
      <dgm:t>
        <a:bodyPr/>
        <a:lstStyle/>
        <a:p>
          <a:endParaRPr lang="en-US"/>
        </a:p>
      </dgm:t>
    </dgm:pt>
    <dgm:pt modelId="{8242BAF9-5CC5-466B-BCB7-ACFC008BC504}" type="pres">
      <dgm:prSet presAssocID="{FE63E09C-0385-4552-B755-05B26C3398A1}" presName="childShp" presStyleLbl="bgAccFollowNode1" presStyleIdx="0" presStyleCnt="5">
        <dgm:presLayoutVars>
          <dgm:bulletEnabled val="1"/>
        </dgm:presLayoutVars>
      </dgm:prSet>
      <dgm:spPr/>
      <dgm:t>
        <a:bodyPr/>
        <a:lstStyle/>
        <a:p>
          <a:endParaRPr lang="en-US"/>
        </a:p>
      </dgm:t>
    </dgm:pt>
    <dgm:pt modelId="{3E82327D-929E-497D-8396-B7D9A9FA82B9}" type="pres">
      <dgm:prSet presAssocID="{DC973DFC-6179-437F-9E6C-D70CDCE211AB}" presName="spacing" presStyleCnt="0"/>
      <dgm:spPr/>
    </dgm:pt>
    <dgm:pt modelId="{C8580F70-D875-4E1F-95D1-95631B6CC0A9}" type="pres">
      <dgm:prSet presAssocID="{D1BD7761-D6AA-45A9-8AC2-379F6D2B9DB9}" presName="linNode" presStyleCnt="0"/>
      <dgm:spPr/>
    </dgm:pt>
    <dgm:pt modelId="{D0AC26F3-C52E-4603-971E-09AB9CD4A05C}" type="pres">
      <dgm:prSet presAssocID="{D1BD7761-D6AA-45A9-8AC2-379F6D2B9DB9}" presName="parentShp" presStyleLbl="node1" presStyleIdx="1" presStyleCnt="5" custLinFactNeighborY="-5045">
        <dgm:presLayoutVars>
          <dgm:bulletEnabled val="1"/>
        </dgm:presLayoutVars>
      </dgm:prSet>
      <dgm:spPr/>
      <dgm:t>
        <a:bodyPr/>
        <a:lstStyle/>
        <a:p>
          <a:endParaRPr lang="en-US"/>
        </a:p>
      </dgm:t>
    </dgm:pt>
    <dgm:pt modelId="{5DD45E24-8063-4B3E-A3EF-CAD7C96CC41D}" type="pres">
      <dgm:prSet presAssocID="{D1BD7761-D6AA-45A9-8AC2-379F6D2B9DB9}" presName="childShp" presStyleLbl="bgAccFollowNode1" presStyleIdx="1" presStyleCnt="5">
        <dgm:presLayoutVars>
          <dgm:bulletEnabled val="1"/>
        </dgm:presLayoutVars>
      </dgm:prSet>
      <dgm:spPr/>
      <dgm:t>
        <a:bodyPr/>
        <a:lstStyle/>
        <a:p>
          <a:endParaRPr lang="en-US"/>
        </a:p>
      </dgm:t>
    </dgm:pt>
    <dgm:pt modelId="{21C90808-844E-4C31-917B-D2E5CE8DF565}" type="pres">
      <dgm:prSet presAssocID="{53BEAC7B-E318-4B85-AAE3-ED76EC6FC93C}" presName="spacing" presStyleCnt="0"/>
      <dgm:spPr/>
    </dgm:pt>
    <dgm:pt modelId="{2F43CAD6-E7A7-4D4E-A166-2C5CA1A03E6B}" type="pres">
      <dgm:prSet presAssocID="{CB3616B7-B65F-4829-9CC4-F3D1C50AF01F}" presName="linNode" presStyleCnt="0"/>
      <dgm:spPr/>
    </dgm:pt>
    <dgm:pt modelId="{79649EDF-EEED-42B7-8B16-9A11CD2A0ECA}" type="pres">
      <dgm:prSet presAssocID="{CB3616B7-B65F-4829-9CC4-F3D1C50AF01F}" presName="parentShp" presStyleLbl="node1" presStyleIdx="2" presStyleCnt="5" custLinFactNeighborX="-17885">
        <dgm:presLayoutVars>
          <dgm:bulletEnabled val="1"/>
        </dgm:presLayoutVars>
      </dgm:prSet>
      <dgm:spPr/>
      <dgm:t>
        <a:bodyPr/>
        <a:lstStyle/>
        <a:p>
          <a:endParaRPr lang="en-US"/>
        </a:p>
      </dgm:t>
    </dgm:pt>
    <dgm:pt modelId="{327CFF58-BD4D-4556-8E54-F19FE3B72954}" type="pres">
      <dgm:prSet presAssocID="{CB3616B7-B65F-4829-9CC4-F3D1C50AF01F}" presName="childShp" presStyleLbl="bgAccFollowNode1" presStyleIdx="2" presStyleCnt="5" custScaleX="75979" custLinFactNeighborX="-16667" custLinFactNeighborY="-5618">
        <dgm:presLayoutVars>
          <dgm:bulletEnabled val="1"/>
        </dgm:presLayoutVars>
      </dgm:prSet>
      <dgm:spPr/>
      <dgm:t>
        <a:bodyPr/>
        <a:lstStyle/>
        <a:p>
          <a:endParaRPr lang="en-US"/>
        </a:p>
      </dgm:t>
    </dgm:pt>
    <dgm:pt modelId="{B338DDB8-9AEA-4B35-8C82-A26FA1BACFA3}" type="pres">
      <dgm:prSet presAssocID="{2DD97EA0-10E8-4D9B-B28D-1C0E39049ACA}" presName="spacing" presStyleCnt="0"/>
      <dgm:spPr/>
    </dgm:pt>
    <dgm:pt modelId="{0FAE9111-04B1-4E29-95C6-D00811F73962}" type="pres">
      <dgm:prSet presAssocID="{6350A615-F3A6-4D91-8C02-6F8F63CFE600}" presName="linNode" presStyleCnt="0"/>
      <dgm:spPr/>
    </dgm:pt>
    <dgm:pt modelId="{BDE64B6A-8947-46E8-904D-CCEFE1F13E9D}" type="pres">
      <dgm:prSet presAssocID="{6350A615-F3A6-4D91-8C02-6F8F63CFE600}" presName="parentShp" presStyleLbl="node1" presStyleIdx="3" presStyleCnt="5" custLinFactNeighborX="-18926" custLinFactNeighborY="-2532">
        <dgm:presLayoutVars>
          <dgm:bulletEnabled val="1"/>
        </dgm:presLayoutVars>
      </dgm:prSet>
      <dgm:spPr/>
      <dgm:t>
        <a:bodyPr/>
        <a:lstStyle/>
        <a:p>
          <a:endParaRPr lang="en-US"/>
        </a:p>
      </dgm:t>
    </dgm:pt>
    <dgm:pt modelId="{DF3DFED3-F71C-4305-8DC6-7D3BA598ACEA}" type="pres">
      <dgm:prSet presAssocID="{6350A615-F3A6-4D91-8C02-6F8F63CFE600}" presName="childShp" presStyleLbl="bgAccFollowNode1" presStyleIdx="3" presStyleCnt="5" custScaleX="77133" custScaleY="120791" custLinFactNeighborX="-13022" custLinFactNeighborY="-2000">
        <dgm:presLayoutVars>
          <dgm:bulletEnabled val="1"/>
        </dgm:presLayoutVars>
      </dgm:prSet>
      <dgm:spPr/>
      <dgm:t>
        <a:bodyPr/>
        <a:lstStyle/>
        <a:p>
          <a:endParaRPr lang="en-US"/>
        </a:p>
      </dgm:t>
    </dgm:pt>
    <dgm:pt modelId="{7FDEF430-AA45-4C3F-BFF2-A7C292D949E0}" type="pres">
      <dgm:prSet presAssocID="{3D6A98DB-5353-4C45-A06E-024AA7A37C4A}" presName="spacing" presStyleCnt="0"/>
      <dgm:spPr/>
    </dgm:pt>
    <dgm:pt modelId="{FAD42515-87A4-4300-AF6A-CE50F586A917}" type="pres">
      <dgm:prSet presAssocID="{4F2275DE-1003-4DFF-AC1D-CCAA06E1D75F}" presName="linNode" presStyleCnt="0"/>
      <dgm:spPr/>
    </dgm:pt>
    <dgm:pt modelId="{A883A171-5EA8-4FA7-9408-85B8F55D6D1C}" type="pres">
      <dgm:prSet presAssocID="{4F2275DE-1003-4DFF-AC1D-CCAA06E1D75F}" presName="parentShp" presStyleLbl="node1" presStyleIdx="4" presStyleCnt="5" custLinFactNeighborX="-12926">
        <dgm:presLayoutVars>
          <dgm:bulletEnabled val="1"/>
        </dgm:presLayoutVars>
      </dgm:prSet>
      <dgm:spPr/>
      <dgm:t>
        <a:bodyPr/>
        <a:lstStyle/>
        <a:p>
          <a:endParaRPr lang="en-US"/>
        </a:p>
      </dgm:t>
    </dgm:pt>
    <dgm:pt modelId="{E4BD8E55-D969-404A-A41E-444E76AFD3B0}" type="pres">
      <dgm:prSet presAssocID="{4F2275DE-1003-4DFF-AC1D-CCAA06E1D75F}" presName="childShp" presStyleLbl="bgAccFollowNode1" presStyleIdx="4" presStyleCnt="5" custScaleX="72835" custLinFactNeighborX="-16043">
        <dgm:presLayoutVars>
          <dgm:bulletEnabled val="1"/>
        </dgm:presLayoutVars>
      </dgm:prSet>
      <dgm:spPr/>
      <dgm:t>
        <a:bodyPr/>
        <a:lstStyle/>
        <a:p>
          <a:endParaRPr lang="en-US"/>
        </a:p>
      </dgm:t>
    </dgm:pt>
  </dgm:ptLst>
  <dgm:cxnLst>
    <dgm:cxn modelId="{A9967730-DE85-41BE-B896-DDA01CA751C1}" type="presOf" srcId="{3F102F63-3874-43A0-B368-FAF5D587B9A8}" destId="{E4BD8E55-D969-404A-A41E-444E76AFD3B0}" srcOrd="0" destOrd="0" presId="urn:microsoft.com/office/officeart/2005/8/layout/vList6"/>
    <dgm:cxn modelId="{03749CE0-1F77-49BC-9399-C37FFB8247A5}" type="presOf" srcId="{1C768ED5-E14C-4F0E-8CE6-A684CA6FA590}" destId="{5E358F67-D9B1-4FD6-AB68-03C8FE5F8499}" srcOrd="0" destOrd="0" presId="urn:microsoft.com/office/officeart/2005/8/layout/vList6"/>
    <dgm:cxn modelId="{B49290A4-7ECA-43A1-970F-BD21528F64A9}" srcId="{FE63E09C-0385-4552-B755-05B26C3398A1}" destId="{A2C35541-650B-406A-B802-1B85F44EAA51}" srcOrd="0" destOrd="0" parTransId="{94874982-C804-4CB5-8A93-699BABBC4DB5}" sibTransId="{9842571C-C414-400C-9716-8FED49F9ABA0}"/>
    <dgm:cxn modelId="{34313A2D-A9A5-4983-8127-2DCCCE04C165}" type="presOf" srcId="{CB3616B7-B65F-4829-9CC4-F3D1C50AF01F}" destId="{79649EDF-EEED-42B7-8B16-9A11CD2A0ECA}" srcOrd="0" destOrd="0" presId="urn:microsoft.com/office/officeart/2005/8/layout/vList6"/>
    <dgm:cxn modelId="{4940DD0B-A72D-47F1-906B-63F822FFF3EF}" srcId="{D1BD7761-D6AA-45A9-8AC2-379F6D2B9DB9}" destId="{91DD6D25-B70A-4F6B-B740-C651E1D0DDD6}" srcOrd="0" destOrd="0" parTransId="{1135CCFD-3118-45AD-8ED0-CDA253D1E00C}" sibTransId="{3885094C-6FF4-48B9-A20B-105948E033F5}"/>
    <dgm:cxn modelId="{5042300F-D66E-4DF5-9A1F-CE649FE193D1}" srcId="{1C768ED5-E14C-4F0E-8CE6-A684CA6FA590}" destId="{6350A615-F3A6-4D91-8C02-6F8F63CFE600}" srcOrd="3" destOrd="0" parTransId="{EBAEF826-5499-4077-AFD5-30BC4A2DE6C4}" sibTransId="{3D6A98DB-5353-4C45-A06E-024AA7A37C4A}"/>
    <dgm:cxn modelId="{4D51E21D-31DE-409A-9C74-AF7E7C7EF987}" srcId="{6350A615-F3A6-4D91-8C02-6F8F63CFE600}" destId="{AFCB3CE0-5AAD-4E44-8BA0-BB08C81B0265}" srcOrd="0" destOrd="0" parTransId="{80ADB2B4-0D7A-49DE-BAA0-48B885193798}" sibTransId="{C27E1E47-8CB7-40DC-824D-F47E0A569361}"/>
    <dgm:cxn modelId="{D6D95E68-48B2-48F8-8B50-D283ECC5C369}" type="presOf" srcId="{91DD6D25-B70A-4F6B-B740-C651E1D0DDD6}" destId="{5DD45E24-8063-4B3E-A3EF-CAD7C96CC41D}" srcOrd="0" destOrd="0" presId="urn:microsoft.com/office/officeart/2005/8/layout/vList6"/>
    <dgm:cxn modelId="{4B72BCC3-E8D2-4034-842E-49E0AD395915}" srcId="{CB3616B7-B65F-4829-9CC4-F3D1C50AF01F}" destId="{37039F4E-AAAA-4EFA-815E-6098FADCBC7A}" srcOrd="0" destOrd="0" parTransId="{D3BD43D6-03E3-4EAD-8012-810E18D585FC}" sibTransId="{F70C4D72-9EDC-4F27-B4BC-5F36CE91969F}"/>
    <dgm:cxn modelId="{BD755CDA-B956-48C5-BF71-D40125BB3519}" srcId="{1C768ED5-E14C-4F0E-8CE6-A684CA6FA590}" destId="{4F2275DE-1003-4DFF-AC1D-CCAA06E1D75F}" srcOrd="4" destOrd="0" parTransId="{2FFDD392-3CDF-40CE-9F0D-19EAE25E9645}" sibTransId="{C260A9B2-555D-486C-A54E-D4B0D1C9E567}"/>
    <dgm:cxn modelId="{1B7CBA4B-CB1A-47E0-8B24-35C6EE4F47A8}" srcId="{1C768ED5-E14C-4F0E-8CE6-A684CA6FA590}" destId="{D1BD7761-D6AA-45A9-8AC2-379F6D2B9DB9}" srcOrd="1" destOrd="0" parTransId="{757BE3CC-245F-4C0F-9A5A-57F445AC3241}" sibTransId="{53BEAC7B-E318-4B85-AAE3-ED76EC6FC93C}"/>
    <dgm:cxn modelId="{0F01EC8D-3A5A-4802-ACAF-9FAEB7C56FE1}" srcId="{1C768ED5-E14C-4F0E-8CE6-A684CA6FA590}" destId="{CB3616B7-B65F-4829-9CC4-F3D1C50AF01F}" srcOrd="2" destOrd="0" parTransId="{1E1E94A4-2E92-41DB-88FD-06AACCA4C5ED}" sibTransId="{2DD97EA0-10E8-4D9B-B28D-1C0E39049ACA}"/>
    <dgm:cxn modelId="{65A76AA4-3142-4687-A4F7-BFABE5B99F99}" type="presOf" srcId="{D1BD7761-D6AA-45A9-8AC2-379F6D2B9DB9}" destId="{D0AC26F3-C52E-4603-971E-09AB9CD4A05C}" srcOrd="0" destOrd="0" presId="urn:microsoft.com/office/officeart/2005/8/layout/vList6"/>
    <dgm:cxn modelId="{0D6E906C-69AD-4439-9EC5-D6EFE898ACB5}" type="presOf" srcId="{37039F4E-AAAA-4EFA-815E-6098FADCBC7A}" destId="{327CFF58-BD4D-4556-8E54-F19FE3B72954}" srcOrd="0" destOrd="0" presId="urn:microsoft.com/office/officeart/2005/8/layout/vList6"/>
    <dgm:cxn modelId="{140B04C2-7331-477E-A762-BFC4AFC4FEFB}" type="presOf" srcId="{4F2275DE-1003-4DFF-AC1D-CCAA06E1D75F}" destId="{A883A171-5EA8-4FA7-9408-85B8F55D6D1C}" srcOrd="0" destOrd="0" presId="urn:microsoft.com/office/officeart/2005/8/layout/vList6"/>
    <dgm:cxn modelId="{B9E50D3B-CC14-4609-962E-3BEE64D79DFB}" srcId="{1C768ED5-E14C-4F0E-8CE6-A684CA6FA590}" destId="{FE63E09C-0385-4552-B755-05B26C3398A1}" srcOrd="0" destOrd="0" parTransId="{D4AA7E2F-F4E4-4314-B349-28DE1032D1C4}" sibTransId="{DC973DFC-6179-437F-9E6C-D70CDCE211AB}"/>
    <dgm:cxn modelId="{88426E02-4CA6-4B5F-B4C7-10F62F5FF09E}" type="presOf" srcId="{6350A615-F3A6-4D91-8C02-6F8F63CFE600}" destId="{BDE64B6A-8947-46E8-904D-CCEFE1F13E9D}" srcOrd="0" destOrd="0" presId="urn:microsoft.com/office/officeart/2005/8/layout/vList6"/>
    <dgm:cxn modelId="{3A6815D3-1E46-49AD-93C6-462CE71C3878}" type="presOf" srcId="{A2C35541-650B-406A-B802-1B85F44EAA51}" destId="{8242BAF9-5CC5-466B-BCB7-ACFC008BC504}" srcOrd="0" destOrd="0" presId="urn:microsoft.com/office/officeart/2005/8/layout/vList6"/>
    <dgm:cxn modelId="{9993D415-5044-46C1-A852-DF97C5E071A7}" srcId="{4F2275DE-1003-4DFF-AC1D-CCAA06E1D75F}" destId="{3F102F63-3874-43A0-B368-FAF5D587B9A8}" srcOrd="0" destOrd="0" parTransId="{9CD635D1-3F05-4241-B1F2-AE6828FAE02F}" sibTransId="{91E92792-3919-42A1-A1B0-2B0C5C098F31}"/>
    <dgm:cxn modelId="{83C38A96-DD80-4E1C-AFFE-1F0C7F09BB06}" type="presOf" srcId="{FE63E09C-0385-4552-B755-05B26C3398A1}" destId="{7A6395FD-7434-47B7-B1CB-930ED2371105}" srcOrd="0" destOrd="0" presId="urn:microsoft.com/office/officeart/2005/8/layout/vList6"/>
    <dgm:cxn modelId="{3AC23A10-A495-4F06-BFA0-759040E8DFFB}" type="presOf" srcId="{AFCB3CE0-5AAD-4E44-8BA0-BB08C81B0265}" destId="{DF3DFED3-F71C-4305-8DC6-7D3BA598ACEA}" srcOrd="0" destOrd="0" presId="urn:microsoft.com/office/officeart/2005/8/layout/vList6"/>
    <dgm:cxn modelId="{DB955306-91C0-40AF-9C3B-D4E2268F09C2}" type="presParOf" srcId="{5E358F67-D9B1-4FD6-AB68-03C8FE5F8499}" destId="{EA84A948-0808-4BA4-824B-5C29F5273E79}" srcOrd="0" destOrd="0" presId="urn:microsoft.com/office/officeart/2005/8/layout/vList6"/>
    <dgm:cxn modelId="{7EDF6226-8EB1-4F3F-AEAB-0121F7C15CA3}" type="presParOf" srcId="{EA84A948-0808-4BA4-824B-5C29F5273E79}" destId="{7A6395FD-7434-47B7-B1CB-930ED2371105}" srcOrd="0" destOrd="0" presId="urn:microsoft.com/office/officeart/2005/8/layout/vList6"/>
    <dgm:cxn modelId="{B63B0926-C0B5-44A0-AEE0-9B07AD32F87A}" type="presParOf" srcId="{EA84A948-0808-4BA4-824B-5C29F5273E79}" destId="{8242BAF9-5CC5-466B-BCB7-ACFC008BC504}" srcOrd="1" destOrd="0" presId="urn:microsoft.com/office/officeart/2005/8/layout/vList6"/>
    <dgm:cxn modelId="{C81A8701-EE71-4291-9737-2DDE74C27E5A}" type="presParOf" srcId="{5E358F67-D9B1-4FD6-AB68-03C8FE5F8499}" destId="{3E82327D-929E-497D-8396-B7D9A9FA82B9}" srcOrd="1" destOrd="0" presId="urn:microsoft.com/office/officeart/2005/8/layout/vList6"/>
    <dgm:cxn modelId="{91610456-9227-4313-AC83-49E6E7255EE3}" type="presParOf" srcId="{5E358F67-D9B1-4FD6-AB68-03C8FE5F8499}" destId="{C8580F70-D875-4E1F-95D1-95631B6CC0A9}" srcOrd="2" destOrd="0" presId="urn:microsoft.com/office/officeart/2005/8/layout/vList6"/>
    <dgm:cxn modelId="{E6B66ED0-37FB-4B06-8E0A-719884DD02BD}" type="presParOf" srcId="{C8580F70-D875-4E1F-95D1-95631B6CC0A9}" destId="{D0AC26F3-C52E-4603-971E-09AB9CD4A05C}" srcOrd="0" destOrd="0" presId="urn:microsoft.com/office/officeart/2005/8/layout/vList6"/>
    <dgm:cxn modelId="{5F23D62A-D3E6-4B1E-9FC6-8CDBCA13CA7E}" type="presParOf" srcId="{C8580F70-D875-4E1F-95D1-95631B6CC0A9}" destId="{5DD45E24-8063-4B3E-A3EF-CAD7C96CC41D}" srcOrd="1" destOrd="0" presId="urn:microsoft.com/office/officeart/2005/8/layout/vList6"/>
    <dgm:cxn modelId="{F87D5037-3A18-419B-86AB-83285CC5B643}" type="presParOf" srcId="{5E358F67-D9B1-4FD6-AB68-03C8FE5F8499}" destId="{21C90808-844E-4C31-917B-D2E5CE8DF565}" srcOrd="3" destOrd="0" presId="urn:microsoft.com/office/officeart/2005/8/layout/vList6"/>
    <dgm:cxn modelId="{551B3EB1-8C5C-4183-B203-5F0A75D22DDA}" type="presParOf" srcId="{5E358F67-D9B1-4FD6-AB68-03C8FE5F8499}" destId="{2F43CAD6-E7A7-4D4E-A166-2C5CA1A03E6B}" srcOrd="4" destOrd="0" presId="urn:microsoft.com/office/officeart/2005/8/layout/vList6"/>
    <dgm:cxn modelId="{180DFEF1-0CD9-430C-9792-81B694A23B3F}" type="presParOf" srcId="{2F43CAD6-E7A7-4D4E-A166-2C5CA1A03E6B}" destId="{79649EDF-EEED-42B7-8B16-9A11CD2A0ECA}" srcOrd="0" destOrd="0" presId="urn:microsoft.com/office/officeart/2005/8/layout/vList6"/>
    <dgm:cxn modelId="{E7E37D04-74FB-4B2C-9562-24E35C85BDCE}" type="presParOf" srcId="{2F43CAD6-E7A7-4D4E-A166-2C5CA1A03E6B}" destId="{327CFF58-BD4D-4556-8E54-F19FE3B72954}" srcOrd="1" destOrd="0" presId="urn:microsoft.com/office/officeart/2005/8/layout/vList6"/>
    <dgm:cxn modelId="{289F65C6-4019-4956-9919-9C69C16BC7A7}" type="presParOf" srcId="{5E358F67-D9B1-4FD6-AB68-03C8FE5F8499}" destId="{B338DDB8-9AEA-4B35-8C82-A26FA1BACFA3}" srcOrd="5" destOrd="0" presId="urn:microsoft.com/office/officeart/2005/8/layout/vList6"/>
    <dgm:cxn modelId="{64584C24-540A-45EE-AB0A-65E7C5AB9853}" type="presParOf" srcId="{5E358F67-D9B1-4FD6-AB68-03C8FE5F8499}" destId="{0FAE9111-04B1-4E29-95C6-D00811F73962}" srcOrd="6" destOrd="0" presId="urn:microsoft.com/office/officeart/2005/8/layout/vList6"/>
    <dgm:cxn modelId="{D0C80FE5-679E-41B2-9DB5-60391B646A3A}" type="presParOf" srcId="{0FAE9111-04B1-4E29-95C6-D00811F73962}" destId="{BDE64B6A-8947-46E8-904D-CCEFE1F13E9D}" srcOrd="0" destOrd="0" presId="urn:microsoft.com/office/officeart/2005/8/layout/vList6"/>
    <dgm:cxn modelId="{69105BC6-5BDC-47A2-8F1D-62516C8ADB71}" type="presParOf" srcId="{0FAE9111-04B1-4E29-95C6-D00811F73962}" destId="{DF3DFED3-F71C-4305-8DC6-7D3BA598ACEA}" srcOrd="1" destOrd="0" presId="urn:microsoft.com/office/officeart/2005/8/layout/vList6"/>
    <dgm:cxn modelId="{89CF4A25-F305-417A-B948-5A76E4CCA0DF}" type="presParOf" srcId="{5E358F67-D9B1-4FD6-AB68-03C8FE5F8499}" destId="{7FDEF430-AA45-4C3F-BFF2-A7C292D949E0}" srcOrd="7" destOrd="0" presId="urn:microsoft.com/office/officeart/2005/8/layout/vList6"/>
    <dgm:cxn modelId="{15B255CA-01B6-47E2-AF69-F4AB16DBDF9E}" type="presParOf" srcId="{5E358F67-D9B1-4FD6-AB68-03C8FE5F8499}" destId="{FAD42515-87A4-4300-AF6A-CE50F586A917}" srcOrd="8" destOrd="0" presId="urn:microsoft.com/office/officeart/2005/8/layout/vList6"/>
    <dgm:cxn modelId="{53A3C0B5-344A-49F2-B96C-CEFD54D7607B}" type="presParOf" srcId="{FAD42515-87A4-4300-AF6A-CE50F586A917}" destId="{A883A171-5EA8-4FA7-9408-85B8F55D6D1C}" srcOrd="0" destOrd="0" presId="urn:microsoft.com/office/officeart/2005/8/layout/vList6"/>
    <dgm:cxn modelId="{D1DFB66A-7425-4481-90F7-48FA269B9A4C}" type="presParOf" srcId="{FAD42515-87A4-4300-AF6A-CE50F586A917}" destId="{E4BD8E55-D969-404A-A41E-444E76AFD3B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D1392D-CCF8-4C7C-8DFE-DDBC1DD8CFF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1081AE44-4F2A-419E-9F42-5537CA6E91E8}">
      <dgm:prSet/>
      <dgm:spPr>
        <a:solidFill>
          <a:schemeClr val="accent1"/>
        </a:solidFill>
      </dgm:spPr>
      <dgm:t>
        <a:bodyPr/>
        <a:lstStyle/>
        <a:p>
          <a:pPr algn="ctr" rtl="0"/>
          <a:r>
            <a:rPr lang="tr-TR" b="0" i="0" u="none" dirty="0">
              <a:solidFill>
                <a:schemeClr val="bg1"/>
              </a:solidFill>
              <a:effectLst>
                <a:outerShdw blurRad="38100" dist="38100" dir="2700000" algn="tl">
                  <a:srgbClr val="000000">
                    <a:alpha val="43137"/>
                  </a:srgbClr>
                </a:outerShdw>
              </a:effectLst>
              <a:latin typeface="Garamond" panose="02020404030301010803" pitchFamily="18" charset="0"/>
            </a:rPr>
            <a:t>Hedefler</a:t>
          </a:r>
        </a:p>
      </dgm:t>
    </dgm:pt>
    <dgm:pt modelId="{25694B30-8E80-402B-A645-20D135D3C032}" type="parTrans" cxnId="{E1A733D1-7964-446E-B8D2-D6F51FFD818C}">
      <dgm:prSet/>
      <dgm:spPr/>
      <dgm:t>
        <a:bodyPr/>
        <a:lstStyle/>
        <a:p>
          <a:endParaRPr lang="tr-TR"/>
        </a:p>
      </dgm:t>
    </dgm:pt>
    <dgm:pt modelId="{B131D9FC-13E2-4C77-8285-E255D726CDCD}" type="sibTrans" cxnId="{E1A733D1-7964-446E-B8D2-D6F51FFD818C}">
      <dgm:prSet/>
      <dgm:spPr/>
      <dgm:t>
        <a:bodyPr/>
        <a:lstStyle/>
        <a:p>
          <a:endParaRPr lang="tr-TR" dirty="0"/>
        </a:p>
      </dgm:t>
    </dgm:pt>
    <dgm:pt modelId="{3132A1DE-91FC-4981-BE02-335C3361C355}">
      <dgm:prSet custT="1"/>
      <dgm:spPr>
        <a:ln>
          <a:solidFill>
            <a:schemeClr val="accent1"/>
          </a:solidFill>
        </a:ln>
        <a:effectLst>
          <a:outerShdw blurRad="50800" dist="38100" dir="5400000" algn="t" rotWithShape="0">
            <a:prstClr val="black">
              <a:alpha val="40000"/>
            </a:prstClr>
          </a:outerShdw>
        </a:effectLst>
      </dgm:spPr>
      <dgm:t>
        <a:bodyPr/>
        <a:lstStyle/>
        <a:p>
          <a:pPr rtl="0"/>
          <a:r>
            <a:rPr lang="tr-TR" sz="3000" dirty="0">
              <a:effectLst/>
              <a:latin typeface="Garamond" panose="02020404030301010803" pitchFamily="18" charset="0"/>
              <a:cs typeface="Times New Roman" panose="02020603050405020304" pitchFamily="18" charset="0"/>
            </a:rPr>
            <a:t>Çocuk işçiliğinin en kötü biçimlerini ortadan kaldırmak</a:t>
          </a:r>
        </a:p>
      </dgm:t>
    </dgm:pt>
    <dgm:pt modelId="{DD618BA4-DC7E-49A1-A019-5F36F18D119B}" type="parTrans" cxnId="{EF7C6E53-3F14-43F2-9BDF-CF165986860F}">
      <dgm:prSet/>
      <dgm:spPr/>
      <dgm:t>
        <a:bodyPr/>
        <a:lstStyle/>
        <a:p>
          <a:endParaRPr lang="tr-TR"/>
        </a:p>
      </dgm:t>
    </dgm:pt>
    <dgm:pt modelId="{E7C8B5E7-728C-4B0C-8B25-19B5447A478D}" type="sibTrans" cxnId="{EF7C6E53-3F14-43F2-9BDF-CF165986860F}">
      <dgm:prSet/>
      <dgm:spPr/>
      <dgm:t>
        <a:bodyPr/>
        <a:lstStyle/>
        <a:p>
          <a:endParaRPr lang="tr-TR"/>
        </a:p>
      </dgm:t>
    </dgm:pt>
    <dgm:pt modelId="{56776331-9EC8-44F5-9445-6A17C6C0BEE9}" type="pres">
      <dgm:prSet presAssocID="{C3D1392D-CCF8-4C7C-8DFE-DDBC1DD8CFF2}" presName="linear" presStyleCnt="0">
        <dgm:presLayoutVars>
          <dgm:animLvl val="lvl"/>
          <dgm:resizeHandles val="exact"/>
        </dgm:presLayoutVars>
      </dgm:prSet>
      <dgm:spPr/>
      <dgm:t>
        <a:bodyPr/>
        <a:lstStyle/>
        <a:p>
          <a:endParaRPr lang="en-US"/>
        </a:p>
      </dgm:t>
    </dgm:pt>
    <dgm:pt modelId="{4781E170-2F69-4DB1-AC2D-EBE77C70D1FE}" type="pres">
      <dgm:prSet presAssocID="{1081AE44-4F2A-419E-9F42-5537CA6E91E8}" presName="parentText" presStyleLbl="node1" presStyleIdx="0" presStyleCnt="1" custLinFactNeighborX="-283" custLinFactNeighborY="-39799">
        <dgm:presLayoutVars>
          <dgm:chMax val="0"/>
          <dgm:bulletEnabled val="1"/>
        </dgm:presLayoutVars>
      </dgm:prSet>
      <dgm:spPr/>
      <dgm:t>
        <a:bodyPr/>
        <a:lstStyle/>
        <a:p>
          <a:endParaRPr lang="en-US"/>
        </a:p>
      </dgm:t>
    </dgm:pt>
    <dgm:pt modelId="{E7D8465A-282C-4CE3-A225-C85615514749}" type="pres">
      <dgm:prSet presAssocID="{1081AE44-4F2A-419E-9F42-5537CA6E91E8}" presName="childText" presStyleLbl="revTx" presStyleIdx="0" presStyleCnt="1" custScaleY="126152" custLinFactNeighborX="-249" custLinFactNeighborY="-12534">
        <dgm:presLayoutVars>
          <dgm:bulletEnabled val="1"/>
        </dgm:presLayoutVars>
      </dgm:prSet>
      <dgm:spPr/>
      <dgm:t>
        <a:bodyPr/>
        <a:lstStyle/>
        <a:p>
          <a:endParaRPr lang="en-US"/>
        </a:p>
      </dgm:t>
    </dgm:pt>
  </dgm:ptLst>
  <dgm:cxnLst>
    <dgm:cxn modelId="{70D15EBB-3605-429B-B58B-C23E9EE25C71}" type="presOf" srcId="{3132A1DE-91FC-4981-BE02-335C3361C355}" destId="{E7D8465A-282C-4CE3-A225-C85615514749}" srcOrd="0" destOrd="0" presId="urn:microsoft.com/office/officeart/2005/8/layout/vList2"/>
    <dgm:cxn modelId="{EF7C6E53-3F14-43F2-9BDF-CF165986860F}" srcId="{1081AE44-4F2A-419E-9F42-5537CA6E91E8}" destId="{3132A1DE-91FC-4981-BE02-335C3361C355}" srcOrd="0" destOrd="0" parTransId="{DD618BA4-DC7E-49A1-A019-5F36F18D119B}" sibTransId="{E7C8B5E7-728C-4B0C-8B25-19B5447A478D}"/>
    <dgm:cxn modelId="{86BDBCBB-04AF-4728-8894-29BE014337B9}" type="presOf" srcId="{C3D1392D-CCF8-4C7C-8DFE-DDBC1DD8CFF2}" destId="{56776331-9EC8-44F5-9445-6A17C6C0BEE9}" srcOrd="0" destOrd="0" presId="urn:microsoft.com/office/officeart/2005/8/layout/vList2"/>
    <dgm:cxn modelId="{F38D5FBE-A5B3-442F-BA69-7B92C42D1039}" type="presOf" srcId="{1081AE44-4F2A-419E-9F42-5537CA6E91E8}" destId="{4781E170-2F69-4DB1-AC2D-EBE77C70D1FE}" srcOrd="0" destOrd="0" presId="urn:microsoft.com/office/officeart/2005/8/layout/vList2"/>
    <dgm:cxn modelId="{E1A733D1-7964-446E-B8D2-D6F51FFD818C}" srcId="{C3D1392D-CCF8-4C7C-8DFE-DDBC1DD8CFF2}" destId="{1081AE44-4F2A-419E-9F42-5537CA6E91E8}" srcOrd="0" destOrd="0" parTransId="{25694B30-8E80-402B-A645-20D135D3C032}" sibTransId="{B131D9FC-13E2-4C77-8285-E255D726CDCD}"/>
    <dgm:cxn modelId="{FBEF98AC-657C-4C09-A956-E67C85F413B7}" type="presParOf" srcId="{56776331-9EC8-44F5-9445-6A17C6C0BEE9}" destId="{4781E170-2F69-4DB1-AC2D-EBE77C70D1FE}" srcOrd="0" destOrd="0" presId="urn:microsoft.com/office/officeart/2005/8/layout/vList2"/>
    <dgm:cxn modelId="{3A261868-AC43-4724-86D0-B5814686C918}" type="presParOf" srcId="{56776331-9EC8-44F5-9445-6A17C6C0BEE9}" destId="{E7D8465A-282C-4CE3-A225-C85615514749}"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2D44B-52B6-490F-A9C6-DD422F7E4915}">
      <dsp:nvSpPr>
        <dsp:cNvPr id="0" name=""/>
        <dsp:cNvSpPr/>
      </dsp:nvSpPr>
      <dsp:spPr>
        <a:xfrm>
          <a:off x="0" y="1912"/>
          <a:ext cx="3785616" cy="836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tr-TR" sz="2300" kern="1200"/>
            <a:t>UNICEF’in çocuk hakları ve iş ilkeleri kapsamında </a:t>
          </a:r>
          <a:endParaRPr lang="en-US" sz="2300" kern="1200"/>
        </a:p>
      </dsp:txBody>
      <dsp:txXfrm>
        <a:off x="40813" y="42725"/>
        <a:ext cx="3703990" cy="754434"/>
      </dsp:txXfrm>
    </dsp:sp>
    <dsp:sp modelId="{B2D3421E-2BD2-4F3C-96A9-A79DA2AB3312}">
      <dsp:nvSpPr>
        <dsp:cNvPr id="0" name=""/>
        <dsp:cNvSpPr/>
      </dsp:nvSpPr>
      <dsp:spPr>
        <a:xfrm rot="5400000">
          <a:off x="6816183" y="-2067186"/>
          <a:ext cx="668848"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tr-TR" sz="1900" kern="1200"/>
            <a:t>Çocuk İşçiliği ile Mücadele </a:t>
          </a:r>
          <a:endParaRPr lang="en-US" sz="1900" kern="1200"/>
        </a:p>
      </dsp:txBody>
      <dsp:txXfrm rot="-5400000">
        <a:off x="3785615" y="996032"/>
        <a:ext cx="6697334" cy="603548"/>
      </dsp:txXfrm>
    </dsp:sp>
    <dsp:sp modelId="{B8C676C9-99BC-4001-AA74-DAB62974A728}">
      <dsp:nvSpPr>
        <dsp:cNvPr id="0" name=""/>
        <dsp:cNvSpPr/>
      </dsp:nvSpPr>
      <dsp:spPr>
        <a:xfrm>
          <a:off x="0" y="879775"/>
          <a:ext cx="3785616" cy="836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tr-TR" sz="2300" kern="1200"/>
            <a:t>İkinci İlke</a:t>
          </a:r>
          <a:endParaRPr lang="en-US" sz="2300" kern="1200"/>
        </a:p>
      </dsp:txBody>
      <dsp:txXfrm>
        <a:off x="40813" y="920588"/>
        <a:ext cx="3703990" cy="754434"/>
      </dsp:txXfrm>
    </dsp:sp>
    <dsp:sp modelId="{34CA46FC-0B8F-4F7A-AB16-B1057106FA4D}">
      <dsp:nvSpPr>
        <dsp:cNvPr id="0" name=""/>
        <dsp:cNvSpPr/>
      </dsp:nvSpPr>
      <dsp:spPr>
        <a:xfrm rot="5400000">
          <a:off x="6816183" y="-1189323"/>
          <a:ext cx="668848"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tr-TR" sz="1900" kern="1200"/>
            <a:t>Gençlere insana yakışır işbaşı eğitimi ve çalışma imkanı sunulmasını </a:t>
          </a:r>
          <a:endParaRPr lang="en-US" sz="1900" kern="1200"/>
        </a:p>
      </dsp:txBody>
      <dsp:txXfrm rot="-5400000">
        <a:off x="3785615" y="1873895"/>
        <a:ext cx="6697334" cy="603548"/>
      </dsp:txXfrm>
    </dsp:sp>
    <dsp:sp modelId="{6E860841-511D-464E-9BDD-CD8EE0A29DD3}">
      <dsp:nvSpPr>
        <dsp:cNvPr id="0" name=""/>
        <dsp:cNvSpPr/>
      </dsp:nvSpPr>
      <dsp:spPr>
        <a:xfrm>
          <a:off x="0" y="1757638"/>
          <a:ext cx="3785616" cy="836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tr-TR" sz="2300" kern="1200"/>
            <a:t>Üçüncü İlke</a:t>
          </a:r>
          <a:endParaRPr lang="en-US" sz="2300" kern="1200"/>
        </a:p>
      </dsp:txBody>
      <dsp:txXfrm>
        <a:off x="40813" y="1798451"/>
        <a:ext cx="3703990" cy="754434"/>
      </dsp:txXfrm>
    </dsp:sp>
    <dsp:sp modelId="{362AE2C4-FFA1-4FDD-B3F3-541CA900F2DC}">
      <dsp:nvSpPr>
        <dsp:cNvPr id="0" name=""/>
        <dsp:cNvSpPr/>
      </dsp:nvSpPr>
      <dsp:spPr>
        <a:xfrm rot="5400000">
          <a:off x="6816183" y="-311459"/>
          <a:ext cx="668848"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tr-TR" sz="1900" kern="1200"/>
            <a:t>İşletmelerin faaliyetlerinde çocukların korunmasını ve güvenliğini kapsıyor</a:t>
          </a:r>
          <a:endParaRPr lang="en-US" sz="1900" kern="1200"/>
        </a:p>
      </dsp:txBody>
      <dsp:txXfrm rot="-5400000">
        <a:off x="3785615" y="2751759"/>
        <a:ext cx="6697334" cy="603548"/>
      </dsp:txXfrm>
    </dsp:sp>
    <dsp:sp modelId="{2434347F-BFAE-4F5F-B394-4A95A63CD1F2}">
      <dsp:nvSpPr>
        <dsp:cNvPr id="0" name=""/>
        <dsp:cNvSpPr/>
      </dsp:nvSpPr>
      <dsp:spPr>
        <a:xfrm>
          <a:off x="0" y="2635502"/>
          <a:ext cx="3785616" cy="836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tr-TR" sz="2300" kern="1200"/>
            <a:t>Dördüncü ilke</a:t>
          </a:r>
          <a:endParaRPr lang="en-US" sz="2300" kern="1200"/>
        </a:p>
      </dsp:txBody>
      <dsp:txXfrm>
        <a:off x="40813" y="2676315"/>
        <a:ext cx="3703990" cy="754434"/>
      </dsp:txXfrm>
    </dsp:sp>
    <dsp:sp modelId="{5A6629F1-25D4-489B-88D3-8CDC9ED3393B}">
      <dsp:nvSpPr>
        <dsp:cNvPr id="0" name=""/>
        <dsp:cNvSpPr/>
      </dsp:nvSpPr>
      <dsp:spPr>
        <a:xfrm rot="5400000">
          <a:off x="6816183" y="566403"/>
          <a:ext cx="668848"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tr-TR" sz="1900" kern="1200" dirty="0"/>
            <a:t>Acil durum ve afetlerde çocukların korunmasın hedefliyor</a:t>
          </a:r>
          <a:endParaRPr lang="en-US" sz="1900" kern="1200" dirty="0"/>
        </a:p>
      </dsp:txBody>
      <dsp:txXfrm rot="-5400000">
        <a:off x="3785615" y="3629621"/>
        <a:ext cx="6697334" cy="603548"/>
      </dsp:txXfrm>
    </dsp:sp>
    <dsp:sp modelId="{EC29E501-2AEB-4770-A35E-1CFA04D72AC9}">
      <dsp:nvSpPr>
        <dsp:cNvPr id="0" name=""/>
        <dsp:cNvSpPr/>
      </dsp:nvSpPr>
      <dsp:spPr>
        <a:xfrm>
          <a:off x="0" y="3513365"/>
          <a:ext cx="3785616" cy="836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tr-TR" sz="2300" kern="1200"/>
            <a:t>Dokuncu İlke</a:t>
          </a:r>
          <a:endParaRPr lang="en-US" sz="2300" kern="1200"/>
        </a:p>
      </dsp:txBody>
      <dsp:txXfrm>
        <a:off x="40813" y="3554178"/>
        <a:ext cx="3703990" cy="754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7FEB2-5B94-4E09-8DD5-9FDD7D8026FA}">
      <dsp:nvSpPr>
        <dsp:cNvPr id="0" name=""/>
        <dsp:cNvSpPr/>
      </dsp:nvSpPr>
      <dsp:spPr>
        <a:xfrm>
          <a:off x="-53259" y="0"/>
          <a:ext cx="4845706" cy="3732750"/>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tr-TR" sz="1600" b="1" kern="1200" dirty="0">
              <a:effectLst>
                <a:outerShdw blurRad="38100" dist="38100" dir="2700000" algn="tl">
                  <a:srgbClr val="000000">
                    <a:alpha val="43137"/>
                  </a:srgbClr>
                </a:outerShdw>
              </a:effectLst>
              <a:latin typeface="Candara" panose="020E0502030303020204" pitchFamily="34" charset="0"/>
            </a:rPr>
            <a:t>Üretim faaliyeti içindeki çocuklar </a:t>
          </a:r>
          <a:endParaRPr lang="en-US" sz="1600" b="1" kern="1200" dirty="0">
            <a:effectLst>
              <a:outerShdw blurRad="38100" dist="38100" dir="2700000" algn="tl">
                <a:srgbClr val="000000">
                  <a:alpha val="43137"/>
                </a:srgbClr>
              </a:outerShdw>
            </a:effectLst>
            <a:latin typeface="Candara" panose="020E0502030303020204" pitchFamily="34" charset="0"/>
          </a:endParaRPr>
        </a:p>
      </dsp:txBody>
      <dsp:txXfrm>
        <a:off x="1522806" y="186637"/>
        <a:ext cx="1693574" cy="559912"/>
      </dsp:txXfrm>
    </dsp:sp>
    <dsp:sp modelId="{EF6CDA23-7D7B-4993-BE97-762C272787E1}">
      <dsp:nvSpPr>
        <dsp:cNvPr id="0" name=""/>
        <dsp:cNvSpPr/>
      </dsp:nvSpPr>
      <dsp:spPr>
        <a:xfrm>
          <a:off x="697149" y="933187"/>
          <a:ext cx="3361070" cy="2799562"/>
        </a:xfrm>
        <a:prstGeom prst="ellipse">
          <a:avLst/>
        </a:prstGeom>
        <a:solidFill>
          <a:srgbClr val="93A8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tr-TR" sz="1800" b="1" kern="1200" dirty="0">
              <a:latin typeface="Candara" panose="020E0502030303020204" pitchFamily="34" charset="0"/>
            </a:rPr>
            <a:t>Çocuk İşçiliği</a:t>
          </a:r>
          <a:endParaRPr lang="en-US" sz="1800" b="1" kern="1200" dirty="0">
            <a:latin typeface="Candara" panose="020E0502030303020204" pitchFamily="34" charset="0"/>
          </a:endParaRPr>
        </a:p>
      </dsp:txBody>
      <dsp:txXfrm>
        <a:off x="1594555" y="1108160"/>
        <a:ext cx="1566258" cy="524917"/>
      </dsp:txXfrm>
    </dsp:sp>
    <dsp:sp modelId="{A8A30367-9AA6-4D30-871E-3C19406F363E}">
      <dsp:nvSpPr>
        <dsp:cNvPr id="0" name=""/>
        <dsp:cNvSpPr/>
      </dsp:nvSpPr>
      <dsp:spPr>
        <a:xfrm>
          <a:off x="998442" y="1866375"/>
          <a:ext cx="2742302" cy="1866375"/>
        </a:xfrm>
        <a:prstGeom prst="ellipse">
          <a:avLst/>
        </a:prstGeom>
        <a:solidFill>
          <a:srgbClr val="416B91"/>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tr-TR" sz="1800" b="1" kern="1200" dirty="0">
              <a:solidFill>
                <a:schemeClr val="bg1"/>
              </a:solidFill>
              <a:latin typeface="Candara" panose="020E0502030303020204" pitchFamily="34" charset="0"/>
            </a:rPr>
            <a:t>Çocuk işçiliğinin en kötü biçimleri </a:t>
          </a:r>
          <a:endParaRPr lang="en-US" sz="1800" b="1" kern="1200" dirty="0">
            <a:solidFill>
              <a:schemeClr val="bg1"/>
            </a:solidFill>
            <a:latin typeface="Candara" panose="020E0502030303020204" pitchFamily="34" charset="0"/>
          </a:endParaRPr>
        </a:p>
      </dsp:txBody>
      <dsp:txXfrm>
        <a:off x="1400043" y="2332968"/>
        <a:ext cx="1939100" cy="9331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2BAF9-5CC5-466B-BCB7-ACFC008BC504}">
      <dsp:nvSpPr>
        <dsp:cNvPr id="0" name=""/>
        <dsp:cNvSpPr/>
      </dsp:nvSpPr>
      <dsp:spPr>
        <a:xfrm>
          <a:off x="3657599" y="1345"/>
          <a:ext cx="5486400" cy="882457"/>
        </a:xfrm>
        <a:prstGeom prst="rightArrow">
          <a:avLst>
            <a:gd name="adj1" fmla="val 75000"/>
            <a:gd name="adj2" fmla="val 50000"/>
          </a:avLst>
        </a:prstGeom>
        <a:solidFill>
          <a:srgbClr val="BBE0E3">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285750" lvl="1" indent="-285750" algn="l" defTabSz="2000250">
            <a:lnSpc>
              <a:spcPct val="90000"/>
            </a:lnSpc>
            <a:spcBef>
              <a:spcPct val="0"/>
            </a:spcBef>
            <a:spcAft>
              <a:spcPct val="15000"/>
            </a:spcAft>
            <a:buChar char="••"/>
          </a:pPr>
          <a:r>
            <a:rPr lang="tr-TR" sz="4500" kern="1200" dirty="0">
              <a:solidFill>
                <a:srgbClr val="000000"/>
              </a:solidFill>
              <a:latin typeface="Arial"/>
              <a:ea typeface="+mn-ea"/>
              <a:cs typeface="+mn-cs"/>
            </a:rPr>
            <a:t>3 milyon 500 bin</a:t>
          </a:r>
          <a:endParaRPr lang="en-US" sz="4500" kern="1200" dirty="0">
            <a:solidFill>
              <a:srgbClr val="000000"/>
            </a:solidFill>
            <a:latin typeface="Arial"/>
            <a:ea typeface="+mn-ea"/>
            <a:cs typeface="+mn-cs"/>
          </a:endParaRPr>
        </a:p>
      </dsp:txBody>
      <dsp:txXfrm>
        <a:off x="3657599" y="111652"/>
        <a:ext cx="5155479" cy="661843"/>
      </dsp:txXfrm>
    </dsp:sp>
    <dsp:sp modelId="{7A6395FD-7434-47B7-B1CB-930ED2371105}">
      <dsp:nvSpPr>
        <dsp:cNvPr id="0" name=""/>
        <dsp:cNvSpPr/>
      </dsp:nvSpPr>
      <dsp:spPr>
        <a:xfrm>
          <a:off x="0" y="1345"/>
          <a:ext cx="3657600" cy="882457"/>
        </a:xfrm>
        <a:prstGeom prst="roundRect">
          <a:avLst/>
        </a:prstGeom>
        <a:solidFill>
          <a:srgbClr val="BBE0E3">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buNone/>
          </a:pPr>
          <a:r>
            <a:rPr lang="tr-TR" sz="4600" kern="1200" dirty="0">
              <a:solidFill>
                <a:srgbClr val="000000"/>
              </a:solidFill>
              <a:latin typeface="Arial"/>
              <a:ea typeface="+mn-ea"/>
              <a:cs typeface="+mn-cs"/>
            </a:rPr>
            <a:t>1996</a:t>
          </a:r>
          <a:endParaRPr lang="en-US" sz="4600" kern="1200" dirty="0">
            <a:solidFill>
              <a:srgbClr val="000000"/>
            </a:solidFill>
            <a:latin typeface="Arial"/>
            <a:ea typeface="+mn-ea"/>
            <a:cs typeface="+mn-cs"/>
          </a:endParaRPr>
        </a:p>
      </dsp:txBody>
      <dsp:txXfrm>
        <a:off x="43078" y="44423"/>
        <a:ext cx="3571444" cy="796301"/>
      </dsp:txXfrm>
    </dsp:sp>
    <dsp:sp modelId="{5DD45E24-8063-4B3E-A3EF-CAD7C96CC41D}">
      <dsp:nvSpPr>
        <dsp:cNvPr id="0" name=""/>
        <dsp:cNvSpPr/>
      </dsp:nvSpPr>
      <dsp:spPr>
        <a:xfrm>
          <a:off x="3657599" y="972047"/>
          <a:ext cx="5486400" cy="882457"/>
        </a:xfrm>
        <a:prstGeom prst="rightArrow">
          <a:avLst>
            <a:gd name="adj1" fmla="val 75000"/>
            <a:gd name="adj2" fmla="val 50000"/>
          </a:avLst>
        </a:prstGeom>
        <a:solidFill>
          <a:srgbClr val="BBE0E3">
            <a:alpha val="90000"/>
            <a:tint val="40000"/>
            <a:hueOff val="0"/>
            <a:satOff val="0"/>
            <a:lumOff val="0"/>
            <a:alphaOff val="0"/>
          </a:srgbClr>
        </a:solidFill>
        <a:ln>
          <a:solidFill>
            <a:schemeClr val="accent1"/>
          </a:solidFill>
        </a:ln>
        <a:effectLst/>
        <a:sp3d z="-161800" extrusionH="10600" contourW="3000">
          <a:bevelT w="48600" h="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285750" lvl="1" indent="-285750" algn="l" defTabSz="2000250">
            <a:lnSpc>
              <a:spcPct val="90000"/>
            </a:lnSpc>
            <a:spcBef>
              <a:spcPct val="0"/>
            </a:spcBef>
            <a:spcAft>
              <a:spcPct val="15000"/>
            </a:spcAft>
            <a:buChar char="••"/>
          </a:pPr>
          <a:r>
            <a:rPr lang="tr-TR" sz="4500" kern="1200" dirty="0">
              <a:solidFill>
                <a:srgbClr val="000000">
                  <a:hueOff val="0"/>
                  <a:satOff val="0"/>
                  <a:lumOff val="0"/>
                  <a:alphaOff val="0"/>
                </a:srgbClr>
              </a:solidFill>
              <a:latin typeface="Arial"/>
              <a:ea typeface="+mn-ea"/>
              <a:cs typeface="+mn-cs"/>
            </a:rPr>
            <a:t>2 milyon 270 bin</a:t>
          </a:r>
          <a:endParaRPr lang="en-US" sz="4500" kern="1200" dirty="0">
            <a:solidFill>
              <a:srgbClr val="000000">
                <a:hueOff val="0"/>
                <a:satOff val="0"/>
                <a:lumOff val="0"/>
                <a:alphaOff val="0"/>
              </a:srgbClr>
            </a:solidFill>
            <a:latin typeface="Arial"/>
            <a:ea typeface="+mn-ea"/>
            <a:cs typeface="+mn-cs"/>
          </a:endParaRPr>
        </a:p>
      </dsp:txBody>
      <dsp:txXfrm>
        <a:off x="3657599" y="1082354"/>
        <a:ext cx="5155479" cy="661843"/>
      </dsp:txXfrm>
    </dsp:sp>
    <dsp:sp modelId="{D0AC26F3-C52E-4603-971E-09AB9CD4A05C}">
      <dsp:nvSpPr>
        <dsp:cNvPr id="0" name=""/>
        <dsp:cNvSpPr/>
      </dsp:nvSpPr>
      <dsp:spPr>
        <a:xfrm>
          <a:off x="0" y="927528"/>
          <a:ext cx="3657600" cy="882457"/>
        </a:xfrm>
        <a:prstGeom prst="roundRect">
          <a:avLst/>
        </a:prstGeom>
        <a:solidFill>
          <a:srgbClr val="BBE0E3">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buNone/>
          </a:pPr>
          <a:r>
            <a:rPr lang="tr-TR" sz="4600" kern="1200" dirty="0">
              <a:solidFill>
                <a:srgbClr val="000000"/>
              </a:solidFill>
              <a:latin typeface="Arial"/>
              <a:ea typeface="+mn-ea"/>
              <a:cs typeface="+mn-cs"/>
            </a:rPr>
            <a:t>1999</a:t>
          </a:r>
          <a:endParaRPr lang="en-US" sz="4600" kern="1200" dirty="0">
            <a:solidFill>
              <a:srgbClr val="000000"/>
            </a:solidFill>
            <a:latin typeface="Arial"/>
            <a:ea typeface="+mn-ea"/>
            <a:cs typeface="+mn-cs"/>
          </a:endParaRPr>
        </a:p>
      </dsp:txBody>
      <dsp:txXfrm>
        <a:off x="43078" y="970606"/>
        <a:ext cx="3571444" cy="796301"/>
      </dsp:txXfrm>
    </dsp:sp>
    <dsp:sp modelId="{327CFF58-BD4D-4556-8E54-F19FE3B72954}">
      <dsp:nvSpPr>
        <dsp:cNvPr id="0" name=""/>
        <dsp:cNvSpPr/>
      </dsp:nvSpPr>
      <dsp:spPr>
        <a:xfrm>
          <a:off x="3706931" y="1893174"/>
          <a:ext cx="4168511" cy="882457"/>
        </a:xfrm>
        <a:prstGeom prst="rightArrow">
          <a:avLst>
            <a:gd name="adj1" fmla="val 75000"/>
            <a:gd name="adj2" fmla="val 50000"/>
          </a:avLst>
        </a:prstGeom>
        <a:solidFill>
          <a:srgbClr val="BBE0E3">
            <a:alpha val="90000"/>
            <a:tint val="40000"/>
            <a:hueOff val="0"/>
            <a:satOff val="0"/>
            <a:lumOff val="0"/>
            <a:alphaOff val="0"/>
          </a:srgbClr>
        </a:solidFill>
        <a:ln>
          <a:noFill/>
        </a:ln>
        <a:effectLst/>
        <a:sp3d z="-161800" extrusionH="10600" contourW="3000">
          <a:bevelT w="48600" h="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285750" lvl="1" indent="-285750" algn="l" defTabSz="2000250">
            <a:lnSpc>
              <a:spcPct val="90000"/>
            </a:lnSpc>
            <a:spcBef>
              <a:spcPct val="0"/>
            </a:spcBef>
            <a:spcAft>
              <a:spcPct val="15000"/>
            </a:spcAft>
            <a:buChar char="••"/>
          </a:pPr>
          <a:r>
            <a:rPr lang="tr-TR" sz="4500" kern="1200" dirty="0">
              <a:solidFill>
                <a:srgbClr val="000000">
                  <a:hueOff val="0"/>
                  <a:satOff val="0"/>
                  <a:lumOff val="0"/>
                  <a:alphaOff val="0"/>
                </a:srgbClr>
              </a:solidFill>
              <a:latin typeface="Arial"/>
              <a:ea typeface="+mn-ea"/>
              <a:cs typeface="+mn-cs"/>
            </a:rPr>
            <a:t>890 bin</a:t>
          </a:r>
          <a:endParaRPr lang="en-US" sz="4500" kern="1200" dirty="0">
            <a:solidFill>
              <a:srgbClr val="000000">
                <a:hueOff val="0"/>
                <a:satOff val="0"/>
                <a:lumOff val="0"/>
                <a:alphaOff val="0"/>
              </a:srgbClr>
            </a:solidFill>
            <a:latin typeface="Arial"/>
            <a:ea typeface="+mn-ea"/>
            <a:cs typeface="+mn-cs"/>
          </a:endParaRPr>
        </a:p>
      </dsp:txBody>
      <dsp:txXfrm>
        <a:off x="3706931" y="2003481"/>
        <a:ext cx="3837590" cy="661843"/>
      </dsp:txXfrm>
    </dsp:sp>
    <dsp:sp modelId="{79649EDF-EEED-42B7-8B16-9A11CD2A0ECA}">
      <dsp:nvSpPr>
        <dsp:cNvPr id="0" name=""/>
        <dsp:cNvSpPr/>
      </dsp:nvSpPr>
      <dsp:spPr>
        <a:xfrm>
          <a:off x="0" y="1942750"/>
          <a:ext cx="3657600" cy="882457"/>
        </a:xfrm>
        <a:prstGeom prst="roundRect">
          <a:avLst/>
        </a:prstGeom>
        <a:solidFill>
          <a:srgbClr val="BBE0E3">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buNone/>
          </a:pPr>
          <a:r>
            <a:rPr lang="tr-TR" sz="4600" kern="1200" dirty="0">
              <a:solidFill>
                <a:srgbClr val="000000"/>
              </a:solidFill>
              <a:latin typeface="Arial"/>
              <a:ea typeface="+mn-ea"/>
              <a:cs typeface="+mn-cs"/>
            </a:rPr>
            <a:t>2006</a:t>
          </a:r>
          <a:endParaRPr lang="en-US" sz="4600" kern="1200" dirty="0">
            <a:solidFill>
              <a:srgbClr val="000000"/>
            </a:solidFill>
            <a:latin typeface="Arial"/>
            <a:ea typeface="+mn-ea"/>
            <a:cs typeface="+mn-cs"/>
          </a:endParaRPr>
        </a:p>
      </dsp:txBody>
      <dsp:txXfrm>
        <a:off x="43078" y="1985828"/>
        <a:ext cx="3571444" cy="796301"/>
      </dsp:txXfrm>
    </dsp:sp>
    <dsp:sp modelId="{DF3DFED3-F71C-4305-8DC6-7D3BA598ACEA}">
      <dsp:nvSpPr>
        <dsp:cNvPr id="0" name=""/>
        <dsp:cNvSpPr/>
      </dsp:nvSpPr>
      <dsp:spPr>
        <a:xfrm>
          <a:off x="3809340" y="2895804"/>
          <a:ext cx="4227692" cy="1065928"/>
        </a:xfrm>
        <a:prstGeom prst="rightArrow">
          <a:avLst>
            <a:gd name="adj1" fmla="val 75000"/>
            <a:gd name="adj2" fmla="val 50000"/>
          </a:avLst>
        </a:prstGeom>
        <a:solidFill>
          <a:srgbClr val="BBE0E3">
            <a:alpha val="90000"/>
            <a:tint val="40000"/>
            <a:hueOff val="0"/>
            <a:satOff val="0"/>
            <a:lumOff val="0"/>
            <a:alphaOff val="0"/>
          </a:srgbClr>
        </a:solidFill>
        <a:ln>
          <a:noFill/>
        </a:ln>
        <a:effectLst/>
        <a:sp3d z="-161800" extrusionH="10600" contourW="3000">
          <a:bevelT w="48600" h="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285750" lvl="1" indent="-285750" algn="l" defTabSz="2000250">
            <a:lnSpc>
              <a:spcPct val="90000"/>
            </a:lnSpc>
            <a:spcBef>
              <a:spcPct val="0"/>
            </a:spcBef>
            <a:spcAft>
              <a:spcPct val="15000"/>
            </a:spcAft>
            <a:buChar char="••"/>
          </a:pPr>
          <a:r>
            <a:rPr lang="tr-TR" sz="4500" kern="1200" dirty="0">
              <a:solidFill>
                <a:srgbClr val="000000">
                  <a:hueOff val="0"/>
                  <a:satOff val="0"/>
                  <a:lumOff val="0"/>
                  <a:alphaOff val="0"/>
                </a:srgbClr>
              </a:solidFill>
              <a:latin typeface="Arial"/>
              <a:ea typeface="+mn-ea"/>
              <a:cs typeface="+mn-cs"/>
            </a:rPr>
            <a:t>893 bin</a:t>
          </a:r>
          <a:endParaRPr lang="en-US" sz="4500" kern="1200" dirty="0">
            <a:solidFill>
              <a:srgbClr val="000000">
                <a:hueOff val="0"/>
                <a:satOff val="0"/>
                <a:lumOff val="0"/>
                <a:alphaOff val="0"/>
              </a:srgbClr>
            </a:solidFill>
            <a:latin typeface="Arial"/>
            <a:ea typeface="+mn-ea"/>
            <a:cs typeface="+mn-cs"/>
          </a:endParaRPr>
        </a:p>
      </dsp:txBody>
      <dsp:txXfrm>
        <a:off x="3809340" y="3029045"/>
        <a:ext cx="3827969" cy="799446"/>
      </dsp:txXfrm>
    </dsp:sp>
    <dsp:sp modelId="{BDE64B6A-8947-46E8-904D-CCEFE1F13E9D}">
      <dsp:nvSpPr>
        <dsp:cNvPr id="0" name=""/>
        <dsp:cNvSpPr/>
      </dsp:nvSpPr>
      <dsp:spPr>
        <a:xfrm>
          <a:off x="0" y="2982845"/>
          <a:ext cx="3654028" cy="882457"/>
        </a:xfrm>
        <a:prstGeom prst="roundRect">
          <a:avLst/>
        </a:prstGeom>
        <a:solidFill>
          <a:srgbClr val="BBE0E3">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buNone/>
          </a:pPr>
          <a:r>
            <a:rPr lang="tr-TR" sz="4600" kern="1200" dirty="0">
              <a:solidFill>
                <a:srgbClr val="000000"/>
              </a:solidFill>
              <a:latin typeface="Arial"/>
              <a:ea typeface="+mn-ea"/>
              <a:cs typeface="+mn-cs"/>
            </a:rPr>
            <a:t>2012</a:t>
          </a:r>
          <a:endParaRPr lang="en-US" sz="4600" kern="1200" dirty="0">
            <a:solidFill>
              <a:srgbClr val="000000"/>
            </a:solidFill>
            <a:latin typeface="Arial"/>
            <a:ea typeface="+mn-ea"/>
            <a:cs typeface="+mn-cs"/>
          </a:endParaRPr>
        </a:p>
      </dsp:txBody>
      <dsp:txXfrm>
        <a:off x="43078" y="3025923"/>
        <a:ext cx="3567872" cy="796301"/>
      </dsp:txXfrm>
    </dsp:sp>
    <dsp:sp modelId="{E4BD8E55-D969-404A-A41E-444E76AFD3B0}">
      <dsp:nvSpPr>
        <dsp:cNvPr id="0" name=""/>
        <dsp:cNvSpPr/>
      </dsp:nvSpPr>
      <dsp:spPr>
        <a:xfrm>
          <a:off x="3816001" y="4067627"/>
          <a:ext cx="3996019" cy="882457"/>
        </a:xfrm>
        <a:prstGeom prst="rightArrow">
          <a:avLst>
            <a:gd name="adj1" fmla="val 75000"/>
            <a:gd name="adj2" fmla="val 50000"/>
          </a:avLst>
        </a:prstGeom>
        <a:solidFill>
          <a:srgbClr val="BBE0E3">
            <a:alpha val="90000"/>
            <a:tint val="40000"/>
            <a:hueOff val="0"/>
            <a:satOff val="0"/>
            <a:lumOff val="0"/>
            <a:alphaOff val="0"/>
          </a:srgbClr>
        </a:solidFill>
        <a:ln>
          <a:noFill/>
        </a:ln>
        <a:effectLst/>
        <a:sp3d z="-161800" extrusionH="10600" contourW="3000">
          <a:bevelT w="48600" h="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285750" lvl="1" indent="-285750" algn="ctr" defTabSz="2000250">
            <a:lnSpc>
              <a:spcPct val="90000"/>
            </a:lnSpc>
            <a:spcBef>
              <a:spcPct val="0"/>
            </a:spcBef>
            <a:spcAft>
              <a:spcPct val="15000"/>
            </a:spcAft>
            <a:buChar char="••"/>
          </a:pPr>
          <a:r>
            <a:rPr lang="tr-TR" sz="4500" kern="1200" dirty="0">
              <a:solidFill>
                <a:srgbClr val="000000">
                  <a:hueOff val="0"/>
                  <a:satOff val="0"/>
                  <a:lumOff val="0"/>
                  <a:alphaOff val="0"/>
                </a:srgbClr>
              </a:solidFill>
              <a:latin typeface="Arial"/>
              <a:ea typeface="+mn-ea"/>
              <a:cs typeface="+mn-cs"/>
            </a:rPr>
            <a:t>?</a:t>
          </a:r>
          <a:endParaRPr lang="en-US" sz="4500" kern="1200" dirty="0">
            <a:solidFill>
              <a:srgbClr val="000000">
                <a:hueOff val="0"/>
                <a:satOff val="0"/>
                <a:lumOff val="0"/>
                <a:alphaOff val="0"/>
              </a:srgbClr>
            </a:solidFill>
            <a:latin typeface="Arial"/>
            <a:ea typeface="+mn-ea"/>
            <a:cs typeface="+mn-cs"/>
          </a:endParaRPr>
        </a:p>
      </dsp:txBody>
      <dsp:txXfrm>
        <a:off x="3816001" y="4177934"/>
        <a:ext cx="3665098" cy="661843"/>
      </dsp:txXfrm>
    </dsp:sp>
    <dsp:sp modelId="{A883A171-5EA8-4FA7-9408-85B8F55D6D1C}">
      <dsp:nvSpPr>
        <dsp:cNvPr id="0" name=""/>
        <dsp:cNvSpPr/>
      </dsp:nvSpPr>
      <dsp:spPr>
        <a:xfrm>
          <a:off x="36018" y="4067627"/>
          <a:ext cx="3657600" cy="882457"/>
        </a:xfrm>
        <a:prstGeom prst="roundRect">
          <a:avLst/>
        </a:prstGeom>
        <a:solidFill>
          <a:srgbClr val="BBE0E3">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buNone/>
          </a:pPr>
          <a:r>
            <a:rPr lang="tr-TR" sz="4600" kern="1200" dirty="0">
              <a:solidFill>
                <a:srgbClr val="000000"/>
              </a:solidFill>
              <a:latin typeface="Arial"/>
              <a:ea typeface="+mn-ea"/>
              <a:cs typeface="+mn-cs"/>
            </a:rPr>
            <a:t>2019</a:t>
          </a:r>
          <a:endParaRPr lang="en-US" sz="4600" kern="1200" dirty="0">
            <a:solidFill>
              <a:srgbClr val="000000"/>
            </a:solidFill>
            <a:latin typeface="Arial"/>
            <a:ea typeface="+mn-ea"/>
            <a:cs typeface="+mn-cs"/>
          </a:endParaRPr>
        </a:p>
      </dsp:txBody>
      <dsp:txXfrm>
        <a:off x="79096" y="4110705"/>
        <a:ext cx="3571444" cy="7963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1E170-2F69-4DB1-AC2D-EBE77C70D1FE}">
      <dsp:nvSpPr>
        <dsp:cNvPr id="0" name=""/>
        <dsp:cNvSpPr/>
      </dsp:nvSpPr>
      <dsp:spPr>
        <a:xfrm>
          <a:off x="0" y="181606"/>
          <a:ext cx="4895274" cy="1482974"/>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tr-TR" sz="6500" b="0" i="0" u="none" kern="1200" dirty="0">
              <a:solidFill>
                <a:schemeClr val="bg1"/>
              </a:solidFill>
              <a:effectLst>
                <a:outerShdw blurRad="38100" dist="38100" dir="2700000" algn="tl">
                  <a:srgbClr val="000000">
                    <a:alpha val="43137"/>
                  </a:srgbClr>
                </a:outerShdw>
              </a:effectLst>
              <a:latin typeface="Garamond" panose="02020404030301010803" pitchFamily="18" charset="0"/>
            </a:rPr>
            <a:t>Hedefler</a:t>
          </a:r>
        </a:p>
      </dsp:txBody>
      <dsp:txXfrm>
        <a:off x="72393" y="253999"/>
        <a:ext cx="4750488" cy="1338188"/>
      </dsp:txXfrm>
    </dsp:sp>
    <dsp:sp modelId="{E7D8465A-282C-4CE3-A225-C85615514749}">
      <dsp:nvSpPr>
        <dsp:cNvPr id="0" name=""/>
        <dsp:cNvSpPr/>
      </dsp:nvSpPr>
      <dsp:spPr>
        <a:xfrm>
          <a:off x="0" y="1974038"/>
          <a:ext cx="4895274" cy="1570072"/>
        </a:xfrm>
        <a:prstGeom prst="rect">
          <a:avLst/>
        </a:prstGeom>
        <a:noFill/>
        <a:ln>
          <a:solidFill>
            <a:schemeClr val="accent1"/>
          </a:solidFill>
        </a:ln>
        <a:effectLst>
          <a:outerShdw blurRad="50800" dist="38100" dir="5400000" algn="t"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155425" tIns="38100" rIns="213360" bIns="38100" numCol="1" spcCol="1270" anchor="t" anchorCtr="0">
          <a:noAutofit/>
        </a:bodyPr>
        <a:lstStyle/>
        <a:p>
          <a:pPr marL="285750" lvl="1" indent="-285750" algn="l" defTabSz="1333500" rtl="0">
            <a:lnSpc>
              <a:spcPct val="90000"/>
            </a:lnSpc>
            <a:spcBef>
              <a:spcPct val="0"/>
            </a:spcBef>
            <a:spcAft>
              <a:spcPct val="20000"/>
            </a:spcAft>
            <a:buChar char="••"/>
          </a:pPr>
          <a:r>
            <a:rPr lang="tr-TR" sz="3000" kern="1200" dirty="0">
              <a:effectLst/>
              <a:latin typeface="Garamond" panose="02020404030301010803" pitchFamily="18" charset="0"/>
              <a:cs typeface="Times New Roman" panose="02020603050405020304" pitchFamily="18" charset="0"/>
            </a:rPr>
            <a:t>Çocuk işçiliğinin en kötü biçimlerini ortadan kaldırmak</a:t>
          </a:r>
        </a:p>
      </dsp:txBody>
      <dsp:txXfrm>
        <a:off x="0" y="1974038"/>
        <a:ext cx="4895274" cy="157007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14E95-2BAA-2C43-8756-CC790E5E71E9}" type="datetimeFigureOut">
              <a:rPr lang="en-TR" smtClean="0"/>
              <a:t>12/12/2023</a:t>
            </a:fld>
            <a:endParaRPr lang="en-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2E3F0-B9A2-FD44-B5D4-CCD5D9868235}" type="slidenum">
              <a:rPr lang="en-TR" smtClean="0"/>
              <a:t>‹#›</a:t>
            </a:fld>
            <a:endParaRPr lang="en-TR"/>
          </a:p>
        </p:txBody>
      </p:sp>
    </p:spTree>
    <p:extLst>
      <p:ext uri="{BB962C8B-B14F-4D97-AF65-F5344CB8AC3E}">
        <p14:creationId xmlns:p14="http://schemas.microsoft.com/office/powerpoint/2010/main" val="4255404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b="0" i="0" dirty="0">
                <a:solidFill>
                  <a:srgbClr val="040C28"/>
                </a:solidFill>
                <a:effectLst/>
                <a:latin typeface="Google Sans"/>
              </a:rPr>
              <a:t>Amerika Birleşik Devletleri</a:t>
            </a:r>
            <a:r>
              <a:rPr lang="tr-TR" b="0" i="0" dirty="0">
                <a:solidFill>
                  <a:srgbClr val="202124"/>
                </a:solidFill>
                <a:effectLst/>
                <a:latin typeface="Google Sans"/>
              </a:rPr>
              <a:t>, mezkûr Sözleşmenin hazırlanmasında aktif olarak yer almış ve diğer ülkelerin Sözleşmeyi imzalaması ve onaylaması için girişimlerde bulunmuştur. Bununla birlikte, ABD, BM üyesi bütün ülkeler (196 ülke) içinde Sözleşmeye taraf olmayan tek ülkedir.</a:t>
            </a:r>
            <a:r>
              <a:rPr lang="tr-TR" b="0" i="0" dirty="0">
                <a:solidFill>
                  <a:srgbClr val="70757A"/>
                </a:solidFill>
                <a:effectLst/>
                <a:latin typeface="Google Sans"/>
              </a:rPr>
              <a:t>29 Haz 2022</a:t>
            </a:r>
            <a:endParaRPr lang="en-US" dirty="0"/>
          </a:p>
        </p:txBody>
      </p:sp>
      <p:sp>
        <p:nvSpPr>
          <p:cNvPr id="4" name="Slide Number Placeholder 3"/>
          <p:cNvSpPr>
            <a:spLocks noGrp="1"/>
          </p:cNvSpPr>
          <p:nvPr>
            <p:ph type="sldNum" sz="quarter" idx="5"/>
          </p:nvPr>
        </p:nvSpPr>
        <p:spPr/>
        <p:txBody>
          <a:bodyPr/>
          <a:lstStyle/>
          <a:p>
            <a:fld id="{11A98FC8-CC65-4EE2-AD60-F0F52E9C14E9}" type="slidenum">
              <a:rPr lang="en-US" smtClean="0"/>
              <a:t>3</a:t>
            </a:fld>
            <a:endParaRPr lang="en-US" dirty="0"/>
          </a:p>
        </p:txBody>
      </p:sp>
    </p:spTree>
    <p:extLst>
      <p:ext uri="{BB962C8B-B14F-4D97-AF65-F5344CB8AC3E}">
        <p14:creationId xmlns:p14="http://schemas.microsoft.com/office/powerpoint/2010/main" val="4179834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EF123C84-2674-43F5-BF5E-417B7FC3B3C9}"/>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EFB803B4-EF91-45AB-803E-C525D56523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cs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0FC07D19-1151-43CD-A0CE-23B71206F0D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2FFA9B-1F0F-4E4A-AEE3-7225BD55A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750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mn-lt"/>
                <a:ea typeface="+mn-ea"/>
                <a:cs typeface="+mn-cs"/>
              </a:rPr>
              <a:t>UNICEF – ILO ortak raporu rakamları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altLang="en-US" sz="1200" b="0" dirty="0">
                <a:latin typeface="Candara" panose="020E0502030303020204" pitchFamily="34" charset="0"/>
                <a:ea typeface="ＭＳ Ｐゴシック" panose="020B0600070205080204" pitchFamily="34" charset="-128"/>
                <a:cs typeface="Times New Roman" panose="02020603050405020304" pitchFamily="18" charset="0"/>
              </a:rPr>
              <a:t>https://www.ilo.org/wcmsp5/groups/public/---ed_norm/---ipec/documents/publication/wcms_797515.pdf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Dünya genelinde Çİ mücadele çerçevesi ILO sözleşmeleri dışında Sürdürülebilir Kalkınma Amaçları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mn-lt"/>
                <a:ea typeface="+mn-ea"/>
                <a:cs typeface="+mn-cs"/>
              </a:rPr>
              <a:t>8 İnsana Yakışır İş ve Ekonomik Büyüme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https://www.tr.undp.org/content/turkey/tr/home/sustainable-development-goals/background.html</a:t>
            </a:r>
            <a:r>
              <a:rPr kumimoji="0" lang="tr-TR" sz="1200" b="0" i="0" u="none" strike="noStrike" kern="1200" cap="none" spc="0" normalizeH="0" baseline="0" noProof="0" dirty="0">
                <a:ln>
                  <a:noFill/>
                </a:ln>
                <a:solidFill>
                  <a:prstClr val="black"/>
                </a:solidFill>
                <a:effectLst/>
                <a:uLnTx/>
                <a:uFillTx/>
                <a:latin typeface="+mn-lt"/>
                <a:ea typeface="+mn-ea"/>
                <a:cs typeface="+mn-cs"/>
              </a:rPr>
              <a:t> </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endParaRPr lang="tr-TR" altLang="en-US" sz="1200" b="1" dirty="0">
              <a:latin typeface="Candara" panose="020E0502030303020204" pitchFamily="34" charset="0"/>
              <a:ea typeface="ＭＳ Ｐゴシック" panose="020B0600070205080204" pitchFamily="34" charset="-128"/>
              <a:cs typeface="Times New Roman" panose="02020603050405020304" pitchFamily="18" charset="0"/>
            </a:endParaRPr>
          </a:p>
          <a:p>
            <a:endParaRPr lang="tr-TR" altLang="en-US" sz="1200" b="1" dirty="0">
              <a:latin typeface="Candara" panose="020E0502030303020204" pitchFamily="34" charset="0"/>
              <a:ea typeface="ＭＳ Ｐゴシック" panose="020B0600070205080204" pitchFamily="34" charset="-128"/>
              <a:cs typeface="Times New Roman" panose="02020603050405020304" pitchFamily="18" charset="0"/>
            </a:endParaRPr>
          </a:p>
          <a:p>
            <a:endParaRPr lang="tr-TR" altLang="en-US" sz="1200" b="1" dirty="0">
              <a:latin typeface="Candara" panose="020E0502030303020204" pitchFamily="34" charset="0"/>
              <a:ea typeface="ＭＳ Ｐゴシック" panose="020B0600070205080204" pitchFamily="34"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1A98FC8-CC65-4EE2-AD60-F0F52E9C14E9}" type="slidenum">
              <a:rPr lang="en-US" smtClean="0"/>
              <a:t>18</a:t>
            </a:fld>
            <a:endParaRPr lang="en-US" dirty="0"/>
          </a:p>
        </p:txBody>
      </p:sp>
    </p:spTree>
    <p:extLst>
      <p:ext uri="{BB962C8B-B14F-4D97-AF65-F5344CB8AC3E}">
        <p14:creationId xmlns:p14="http://schemas.microsoft.com/office/powerpoint/2010/main" val="2366726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base" latinLnBrk="0" hangingPunct="1">
              <a:lnSpc>
                <a:spcPct val="100000"/>
              </a:lnSpc>
              <a:spcBef>
                <a:spcPct val="20000"/>
              </a:spcBef>
              <a:spcAft>
                <a:spcPct val="0"/>
              </a:spcAft>
              <a:buClrTx/>
              <a:buSzTx/>
              <a:buFontTx/>
              <a:buChar char="•"/>
              <a:tabLst/>
              <a:defRPr/>
            </a:pPr>
            <a:r>
              <a:rPr kumimoji="0" lang="tr-TR" altLang="nl-NL"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Türkiye’de 1990’lı yıların başında 3,5 milyon çocuk işçi vardı </a:t>
            </a:r>
          </a:p>
          <a:p>
            <a:pPr marL="342900" marR="0" lvl="0" indent="-342900" algn="l" defTabSz="457200" rtl="0" eaLnBrk="1" fontAlgn="base" latinLnBrk="0" hangingPunct="1">
              <a:lnSpc>
                <a:spcPct val="100000"/>
              </a:lnSpc>
              <a:spcBef>
                <a:spcPct val="20000"/>
              </a:spcBef>
              <a:spcAft>
                <a:spcPct val="0"/>
              </a:spcAft>
              <a:buClrTx/>
              <a:buSzTx/>
              <a:buFontTx/>
              <a:buChar char="•"/>
              <a:tabLst/>
              <a:defRPr/>
            </a:pPr>
            <a:r>
              <a:rPr kumimoji="0" lang="tr-TR" altLang="nl-NL"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1999 yılında bu rakam 2,27 milyon indi </a:t>
            </a:r>
          </a:p>
          <a:p>
            <a:pPr marL="342900" marR="0" lvl="0" indent="-342900" algn="l" defTabSz="457200" rtl="0" eaLnBrk="1" fontAlgn="base" latinLnBrk="0" hangingPunct="1">
              <a:lnSpc>
                <a:spcPct val="100000"/>
              </a:lnSpc>
              <a:spcBef>
                <a:spcPct val="20000"/>
              </a:spcBef>
              <a:spcAft>
                <a:spcPct val="0"/>
              </a:spcAft>
              <a:buClrTx/>
              <a:buSzTx/>
              <a:buFontTx/>
              <a:buChar char="•"/>
              <a:tabLst/>
              <a:defRPr/>
            </a:pPr>
            <a:r>
              <a:rPr kumimoji="0" lang="tr-TR" altLang="nl-NL"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2006’da ise 890k ‘ye </a:t>
            </a:r>
          </a:p>
        </p:txBody>
      </p:sp>
      <p:sp>
        <p:nvSpPr>
          <p:cNvPr id="4" name="Slide Number Placeholder 3"/>
          <p:cNvSpPr>
            <a:spLocks noGrp="1"/>
          </p:cNvSpPr>
          <p:nvPr>
            <p:ph type="sldNum" sz="quarter" idx="5"/>
          </p:nvPr>
        </p:nvSpPr>
        <p:spPr/>
        <p:txBody>
          <a:bodyPr/>
          <a:lstStyle/>
          <a:p>
            <a:fld id="{11A98FC8-CC65-4EE2-AD60-F0F52E9C14E9}" type="slidenum">
              <a:rPr lang="en-US" smtClean="0"/>
              <a:t>19</a:t>
            </a:fld>
            <a:endParaRPr lang="en-US" dirty="0"/>
          </a:p>
        </p:txBody>
      </p:sp>
    </p:spTree>
    <p:extLst>
      <p:ext uri="{BB962C8B-B14F-4D97-AF65-F5344CB8AC3E}">
        <p14:creationId xmlns:p14="http://schemas.microsoft.com/office/powerpoint/2010/main" val="1016087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a:solidFill>
                  <a:schemeClr val="tx1"/>
                </a:solidFill>
                <a:effectLst/>
                <a:latin typeface="+mn-lt"/>
                <a:ea typeface="+mn-ea"/>
                <a:cs typeface="+mn-cs"/>
              </a:rPr>
              <a:t>2019 TÜİK verilerine göre ekonomik faaliyetlerde çalışan </a:t>
            </a:r>
            <a:r>
              <a:rPr lang="en-GB" sz="1200" kern="1200" dirty="0">
                <a:solidFill>
                  <a:schemeClr val="tx1"/>
                </a:solidFill>
                <a:effectLst/>
                <a:latin typeface="+mn-lt"/>
                <a:ea typeface="+mn-ea"/>
                <a:cs typeface="+mn-cs"/>
              </a:rPr>
              <a:t> 5</a:t>
            </a:r>
            <a:r>
              <a:rPr lang="tr-TR" sz="1200" kern="1200" dirty="0">
                <a:solidFill>
                  <a:schemeClr val="tx1"/>
                </a:solidFill>
                <a:effectLst/>
                <a:latin typeface="+mn-lt"/>
                <a:ea typeface="+mn-ea"/>
                <a:cs typeface="+mn-cs"/>
              </a:rPr>
              <a:t>-17 yaş grubunda, 212 bini kız, 508 bini erkek çocuk olmak  üzere, toplam 720 bin çocuk işç</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bulunmaktadır.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tr-TR" sz="1200" kern="1200" dirty="0">
                <a:solidFill>
                  <a:schemeClr val="tx1"/>
                </a:solidFill>
                <a:effectLst/>
                <a:latin typeface="+mn-lt"/>
                <a:ea typeface="+mn-ea"/>
                <a:cs typeface="+mn-cs"/>
              </a:rPr>
              <a:t>5-17 yaş grubunda bulunan çocukların istihdam oranı %4.4’dur.</a:t>
            </a:r>
            <a:endParaRPr lang="en-US"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Çocukların 221 bini (%30,8) tarımda, 171 bini (%23.7) sanayide ve 328 bini (%45.5) hizmetler sektöründe çalışmaktadır.</a:t>
            </a:r>
            <a:endParaRPr lang="en-US"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Çalışan çocukların 455 bini (%63.3)  ücretli ve yevmiyeli olarak, 4 bini (%0.5)  kendi hesabına, 261 bini (%36.2) ücretsiz aile işçisi olarak çalışmaktadır.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D59966E-FA0A-4005-9204-EAA9653C927A}" type="slidenum">
              <a:rPr lang="en-US" smtClean="0"/>
              <a:t>20</a:t>
            </a:fld>
            <a:endParaRPr lang="en-US"/>
          </a:p>
        </p:txBody>
      </p:sp>
    </p:spTree>
    <p:extLst>
      <p:ext uri="{BB962C8B-B14F-4D97-AF65-F5344CB8AC3E}">
        <p14:creationId xmlns:p14="http://schemas.microsoft.com/office/powerpoint/2010/main" val="3859385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F302809-3757-47B2-AC89-1C914D49D2B5}"/>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A612E4ED-E77B-41A2-B0DD-7EA416492D91}"/>
              </a:ext>
            </a:extLst>
          </p:cNvPr>
          <p:cNvSpPr>
            <a:spLocks noGrp="1"/>
          </p:cNvSpPr>
          <p:nvPr>
            <p:ph type="body" idx="1"/>
          </p:nvPr>
        </p:nvSpPr>
        <p:spPr/>
        <p:txBody>
          <a:bodyPr/>
          <a:lstStyle/>
          <a:p>
            <a:pPr>
              <a:defRPr/>
            </a:pPr>
            <a:r>
              <a:rPr lang="tr-TR" b="1" dirty="0"/>
              <a:t>TUİK, Çocuk İşgücü Anketi Sonuçları, 2019</a:t>
            </a:r>
          </a:p>
          <a:p>
            <a:r>
              <a:rPr lang="en-GB" sz="1200" b="0" i="0" u="none" strike="noStrike" kern="1200" baseline="0" dirty="0">
                <a:solidFill>
                  <a:schemeClr val="tx1"/>
                </a:solidFill>
                <a:latin typeface="+mn-lt"/>
                <a:ea typeface="+mn-ea"/>
                <a:cs typeface="+mn-cs"/>
              </a:rPr>
              <a:t>5-17 </a:t>
            </a:r>
            <a:r>
              <a:rPr lang="en-GB" sz="1200" b="0" i="0" u="none" strike="noStrike" kern="1200" baseline="0" dirty="0" err="1">
                <a:solidFill>
                  <a:schemeClr val="tx1"/>
                </a:solidFill>
                <a:latin typeface="+mn-lt"/>
                <a:ea typeface="+mn-ea"/>
                <a:cs typeface="+mn-cs"/>
              </a:rPr>
              <a:t>yaş</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grubunda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çalışan</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çocukların</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aynı</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yaş</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grubundaki</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çocuklar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içinde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payını</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gösteren</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istihdam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oranı</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ise</a:t>
            </a:r>
            <a:r>
              <a:rPr lang="en-GB" sz="1200" b="0" i="0" u="none" strike="noStrike" kern="1200" baseline="0" dirty="0">
                <a:solidFill>
                  <a:schemeClr val="tx1"/>
                </a:solidFill>
                <a:latin typeface="+mn-lt"/>
                <a:ea typeface="+mn-ea"/>
                <a:cs typeface="+mn-cs"/>
              </a:rPr>
              <a:t> </a:t>
            </a:r>
            <a:r>
              <a:rPr lang="en-GB" sz="1200" b="1" i="0" u="none" strike="noStrike" kern="1200" baseline="0" dirty="0">
                <a:solidFill>
                  <a:schemeClr val="tx1"/>
                </a:solidFill>
                <a:latin typeface="+mn-lt"/>
                <a:ea typeface="+mn-ea"/>
                <a:cs typeface="+mn-cs"/>
              </a:rPr>
              <a:t>%4,4</a:t>
            </a:r>
          </a:p>
          <a:p>
            <a:r>
              <a:rPr lang="en-GB" sz="1200" b="0" i="0" u="none" strike="noStrike" kern="1200" baseline="0" dirty="0" err="1">
                <a:solidFill>
                  <a:schemeClr val="tx1"/>
                </a:solidFill>
                <a:latin typeface="+mn-lt"/>
                <a:ea typeface="+mn-ea"/>
                <a:cs typeface="+mn-cs"/>
              </a:rPr>
              <a:t>oldu</a:t>
            </a:r>
            <a:r>
              <a:rPr lang="en-GB" sz="1200" b="0" i="0" u="none" strike="noStrike" kern="1200" baseline="0" dirty="0">
                <a:solidFill>
                  <a:schemeClr val="tx1"/>
                </a:solidFill>
                <a:latin typeface="+mn-lt"/>
                <a:ea typeface="+mn-ea"/>
                <a:cs typeface="+mn-cs"/>
              </a:rPr>
              <a:t>.</a:t>
            </a:r>
            <a:endParaRPr lang="tr-TR" sz="1200" b="0" i="0" u="none" strike="noStrike" kern="1200" baseline="0" dirty="0">
              <a:solidFill>
                <a:schemeClr val="tx1"/>
              </a:solidFill>
              <a:latin typeface="+mn-lt"/>
              <a:ea typeface="+mn-ea"/>
              <a:cs typeface="+mn-cs"/>
            </a:endParaRPr>
          </a:p>
          <a:p>
            <a:endParaRPr lang="tr-TR" sz="1200" b="0" i="0" u="none" strike="noStrike" kern="1200" baseline="0" dirty="0">
              <a:solidFill>
                <a:schemeClr val="tx1"/>
              </a:solidFill>
              <a:latin typeface="+mn-lt"/>
              <a:ea typeface="+mn-ea"/>
              <a:cs typeface="+mn-cs"/>
            </a:endParaRPr>
          </a:p>
          <a:p>
            <a:r>
              <a:rPr lang="tr-TR" sz="1200" b="0" i="0" u="none" strike="noStrike" kern="1200" baseline="0" dirty="0">
                <a:solidFill>
                  <a:schemeClr val="tx1"/>
                </a:solidFill>
                <a:latin typeface="+mn-lt"/>
                <a:ea typeface="+mn-ea"/>
                <a:cs typeface="+mn-cs"/>
              </a:rPr>
              <a:t>Bu veriler Suriyeli nüfusu kapsamamaktadır. Göç idaresinin son verilerine göre (04.11.2020) </a:t>
            </a:r>
            <a:r>
              <a:rPr lang="tr-TR" sz="1200" b="1" i="0" u="none" strike="noStrike" kern="1200" baseline="0" dirty="0">
                <a:solidFill>
                  <a:schemeClr val="tx1"/>
                </a:solidFill>
                <a:latin typeface="+mn-lt"/>
                <a:ea typeface="+mn-ea"/>
                <a:cs typeface="+mn-cs"/>
              </a:rPr>
              <a:t>5-18 yaş arası 1,257.282 </a:t>
            </a:r>
            <a:r>
              <a:rPr lang="tr-TR" sz="1200" b="0" i="0" u="none" strike="noStrike" kern="1200" baseline="0" dirty="0">
                <a:solidFill>
                  <a:schemeClr val="tx1"/>
                </a:solidFill>
                <a:latin typeface="+mn-lt"/>
                <a:ea typeface="+mn-ea"/>
                <a:cs typeface="+mn-cs"/>
              </a:rPr>
              <a:t>çocuk geçici koruma </a:t>
            </a:r>
            <a:r>
              <a:rPr lang="tr-TR" sz="1200" b="0" i="0" u="none" strike="noStrike" kern="1200" baseline="0">
                <a:solidFill>
                  <a:schemeClr val="tx1"/>
                </a:solidFill>
                <a:latin typeface="+mn-lt"/>
                <a:ea typeface="+mn-ea"/>
                <a:cs typeface="+mn-cs"/>
              </a:rPr>
              <a:t>altında https</a:t>
            </a:r>
            <a:r>
              <a:rPr lang="tr-TR" sz="1200" b="0" i="0" u="none" strike="noStrike" kern="1200" baseline="0" dirty="0">
                <a:solidFill>
                  <a:schemeClr val="tx1"/>
                </a:solidFill>
                <a:latin typeface="+mn-lt"/>
                <a:ea typeface="+mn-ea"/>
                <a:cs typeface="+mn-cs"/>
              </a:rPr>
              <a:t>://www.goc.gov.tr/gecici-koruma5638</a:t>
            </a:r>
          </a:p>
        </p:txBody>
      </p:sp>
      <p:sp>
        <p:nvSpPr>
          <p:cNvPr id="4" name="Slide Number Placeholder 3">
            <a:extLst>
              <a:ext uri="{FF2B5EF4-FFF2-40B4-BE49-F238E27FC236}">
                <a16:creationId xmlns:a16="http://schemas.microsoft.com/office/drawing/2014/main" id="{BC2203EA-E092-4FFD-8F58-1D7325E837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E7C686-86FD-473C-923A-60DB7B3EA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51667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98FC8-CC65-4EE2-AD60-F0F52E9C14E9}" type="slidenum">
              <a:rPr lang="en-US" smtClean="0"/>
              <a:t>24</a:t>
            </a:fld>
            <a:endParaRPr lang="en-US" dirty="0"/>
          </a:p>
        </p:txBody>
      </p:sp>
    </p:spTree>
    <p:extLst>
      <p:ext uri="{BB962C8B-B14F-4D97-AF65-F5344CB8AC3E}">
        <p14:creationId xmlns:p14="http://schemas.microsoft.com/office/powerpoint/2010/main" val="3078546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Presentation of DG International Labour Force - </a:t>
            </a:r>
            <a:r>
              <a:rPr lang="tr-TR" dirty="0" err="1"/>
              <a:t>MoFLSS</a:t>
            </a:r>
            <a:endParaRPr lang="en-US" dirty="0"/>
          </a:p>
        </p:txBody>
      </p:sp>
      <p:sp>
        <p:nvSpPr>
          <p:cNvPr id="4" name="Slide Number Placeholder 3"/>
          <p:cNvSpPr>
            <a:spLocks noGrp="1"/>
          </p:cNvSpPr>
          <p:nvPr>
            <p:ph type="sldNum" sz="quarter" idx="5"/>
          </p:nvPr>
        </p:nvSpPr>
        <p:spPr/>
        <p:txBody>
          <a:bodyPr/>
          <a:lstStyle/>
          <a:p>
            <a:fld id="{C6BA713D-B0D3-4125-8BBC-6BF123E3B931}" type="slidenum">
              <a:rPr lang="en-US" smtClean="0"/>
              <a:t>25</a:t>
            </a:fld>
            <a:endParaRPr lang="en-US"/>
          </a:p>
        </p:txBody>
      </p:sp>
    </p:spTree>
    <p:extLst>
      <p:ext uri="{BB962C8B-B14F-4D97-AF65-F5344CB8AC3E}">
        <p14:creationId xmlns:p14="http://schemas.microsoft.com/office/powerpoint/2010/main" val="1234015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12B06F21-593A-412D-904F-2BD312C9BEAD}"/>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DD03A719-8D6D-440F-9E46-8A45352383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n-lt"/>
              <a:ea typeface="+mn-ea"/>
              <a:cs typeface="+mn-cs"/>
            </a:endParaRPr>
          </a:p>
        </p:txBody>
      </p:sp>
      <p:sp>
        <p:nvSpPr>
          <p:cNvPr id="60420" name="Slide Number Placeholder 3">
            <a:extLst>
              <a:ext uri="{FF2B5EF4-FFF2-40B4-BE49-F238E27FC236}">
                <a16:creationId xmlns:a16="http://schemas.microsoft.com/office/drawing/2014/main" id="{CFA82DFD-D920-4F0A-A656-5DC02D6CAE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ＭＳ Ｐゴシック" panose="020B0600070205080204" pitchFamily="34" charset="-128"/>
              </a:defRPr>
            </a:lvl1pPr>
            <a:lvl2pPr marL="742950" indent="-285750" defTabSz="457200">
              <a:defRPr>
                <a:solidFill>
                  <a:schemeClr val="tx1"/>
                </a:solidFill>
                <a:latin typeface="Arial" panose="020B0604020202020204" pitchFamily="34" charset="0"/>
                <a:ea typeface="ＭＳ Ｐゴシック" panose="020B0600070205080204" pitchFamily="34" charset="-128"/>
              </a:defRPr>
            </a:lvl2pPr>
            <a:lvl3pPr marL="1143000" indent="-228600" defTabSz="457200">
              <a:defRPr>
                <a:solidFill>
                  <a:schemeClr val="tx1"/>
                </a:solidFill>
                <a:latin typeface="Arial" panose="020B0604020202020204" pitchFamily="34" charset="0"/>
                <a:ea typeface="ＭＳ Ｐゴシック" panose="020B0600070205080204" pitchFamily="34" charset="-128"/>
              </a:defRPr>
            </a:lvl3pPr>
            <a:lvl4pPr marL="1600200" indent="-228600" defTabSz="457200">
              <a:defRPr>
                <a:solidFill>
                  <a:schemeClr val="tx1"/>
                </a:solidFill>
                <a:latin typeface="Arial" panose="020B0604020202020204" pitchFamily="34" charset="0"/>
                <a:ea typeface="ＭＳ Ｐゴシック" panose="020B0600070205080204" pitchFamily="34" charset="-128"/>
              </a:defRPr>
            </a:lvl4pPr>
            <a:lvl5pPr marL="2057400" indent="-228600" defTabSz="4572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83CCC68-7740-49A8-A1D9-85239FE6072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82440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98FC8-CC65-4EE2-AD60-F0F52E9C14E9}" type="slidenum">
              <a:rPr lang="en-US" smtClean="0"/>
              <a:t>28</a:t>
            </a:fld>
            <a:endParaRPr lang="en-US" dirty="0"/>
          </a:p>
        </p:txBody>
      </p:sp>
    </p:spTree>
    <p:extLst>
      <p:ext uri="{BB962C8B-B14F-4D97-AF65-F5344CB8AC3E}">
        <p14:creationId xmlns:p14="http://schemas.microsoft.com/office/powerpoint/2010/main" val="356517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22275" y="1241425"/>
            <a:ext cx="5953125" cy="3349625"/>
          </a:xfrm>
        </p:spPr>
      </p:sp>
      <p:sp>
        <p:nvSpPr>
          <p:cNvPr id="3" name="Not Yer Tutucusu 2"/>
          <p:cNvSpPr>
            <a:spLocks noGrp="1"/>
          </p:cNvSpPr>
          <p:nvPr>
            <p:ph type="body" idx="1"/>
          </p:nvPr>
        </p:nvSpPr>
        <p:spPr/>
        <p:txBody>
          <a:bodyPr/>
          <a:lstStyle/>
          <a:p>
            <a:r>
              <a:rPr lang="tr-TR" dirty="0"/>
              <a:t>Bu haritaya Denizli de eklenecek</a:t>
            </a:r>
          </a:p>
        </p:txBody>
      </p:sp>
      <p:sp>
        <p:nvSpPr>
          <p:cNvPr id="4" name="Slayt Numarası Yer Tutucusu 3"/>
          <p:cNvSpPr>
            <a:spLocks noGrp="1"/>
          </p:cNvSpPr>
          <p:nvPr>
            <p:ph type="sldNum" sz="quarter" idx="10"/>
          </p:nvPr>
        </p:nvSpPr>
        <p:spPr/>
        <p:txBody>
          <a:bodyPr/>
          <a:lstStyle/>
          <a:p>
            <a:fld id="{36D751FA-EE0C-4047-99C8-ECFD4D4EE22D}" type="slidenum">
              <a:rPr lang="tr-TR" smtClean="0"/>
              <a:t>30</a:t>
            </a:fld>
            <a:endParaRPr lang="tr-TR"/>
          </a:p>
        </p:txBody>
      </p:sp>
    </p:spTree>
    <p:extLst>
      <p:ext uri="{BB962C8B-B14F-4D97-AF65-F5344CB8AC3E}">
        <p14:creationId xmlns:p14="http://schemas.microsoft.com/office/powerpoint/2010/main" val="2034221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98FC8-CC65-4EE2-AD60-F0F52E9C14E9}" type="slidenum">
              <a:rPr lang="en-US" smtClean="0"/>
              <a:t>6</a:t>
            </a:fld>
            <a:endParaRPr lang="en-US" dirty="0"/>
          </a:p>
        </p:txBody>
      </p:sp>
    </p:spTree>
    <p:extLst>
      <p:ext uri="{BB962C8B-B14F-4D97-AF65-F5344CB8AC3E}">
        <p14:creationId xmlns:p14="http://schemas.microsoft.com/office/powerpoint/2010/main" val="2364050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36D751FA-EE0C-4047-99C8-ECFD4D4EE22D}" type="slidenum">
              <a:rPr lang="tr-TR" smtClean="0"/>
              <a:t>31</a:t>
            </a:fld>
            <a:endParaRPr lang="tr-TR"/>
          </a:p>
        </p:txBody>
      </p:sp>
    </p:spTree>
    <p:extLst>
      <p:ext uri="{BB962C8B-B14F-4D97-AF65-F5344CB8AC3E}">
        <p14:creationId xmlns:p14="http://schemas.microsoft.com/office/powerpoint/2010/main" val="1903017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36D751FA-EE0C-4047-99C8-ECFD4D4EE22D}" type="slidenum">
              <a:rPr lang="tr-TR" smtClean="0"/>
              <a:t>32</a:t>
            </a:fld>
            <a:endParaRPr lang="tr-TR"/>
          </a:p>
        </p:txBody>
      </p:sp>
    </p:spTree>
    <p:extLst>
      <p:ext uri="{BB962C8B-B14F-4D97-AF65-F5344CB8AC3E}">
        <p14:creationId xmlns:p14="http://schemas.microsoft.com/office/powerpoint/2010/main" val="2033103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98FC8-CC65-4EE2-AD60-F0F52E9C14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867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98FC8-CC65-4EE2-AD60-F0F52E9C14E9}" type="slidenum">
              <a:rPr lang="en-US" smtClean="0"/>
              <a:t>34</a:t>
            </a:fld>
            <a:endParaRPr lang="en-US" dirty="0"/>
          </a:p>
        </p:txBody>
      </p:sp>
    </p:spTree>
    <p:extLst>
      <p:ext uri="{BB962C8B-B14F-4D97-AF65-F5344CB8AC3E}">
        <p14:creationId xmlns:p14="http://schemas.microsoft.com/office/powerpoint/2010/main" val="3757373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98FC8-CC65-4EE2-AD60-F0F52E9C14E9}" type="slidenum">
              <a:rPr lang="en-US" smtClean="0"/>
              <a:t>9</a:t>
            </a:fld>
            <a:endParaRPr lang="en-US" dirty="0"/>
          </a:p>
        </p:txBody>
      </p:sp>
    </p:spTree>
    <p:extLst>
      <p:ext uri="{BB962C8B-B14F-4D97-AF65-F5344CB8AC3E}">
        <p14:creationId xmlns:p14="http://schemas.microsoft.com/office/powerpoint/2010/main" val="293398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97F402A6-EDE8-4BDE-AF7D-580DC74F1EAA}"/>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6E17A887-1963-422A-9160-B97AB7D076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tr-TR" altLang="en-US" sz="1400" b="0" i="0" u="none" strike="noStrike" kern="0" cap="none" spc="0" normalizeH="0" baseline="0" noProof="0" dirty="0">
                <a:ln>
                  <a:noFill/>
                </a:ln>
                <a:solidFill>
                  <a:srgbClr val="000000"/>
                </a:solidFill>
                <a:effectLst/>
                <a:uLnTx/>
                <a:uFillTx/>
                <a:latin typeface="+mn-lt"/>
                <a:ea typeface="+mn-ea"/>
                <a:cs typeface="+mn-cs"/>
              </a:rPr>
              <a:t>	</a:t>
            </a:r>
            <a:endParaRPr lang="tr-TR" altLang="en-US" dirty="0">
              <a:latin typeface="Arial" panose="020B0604020202020204" pitchFamily="34" charset="0"/>
              <a:ea typeface="ＭＳ Ｐゴシック" panose="020B0600070205080204" pitchFamily="34" charset="-128"/>
              <a:cs typeface="ＭＳ Ｐゴシック" panose="020B0600070205080204" pitchFamily="34" charset="-128"/>
            </a:endParaRPr>
          </a:p>
        </p:txBody>
      </p:sp>
      <p:sp>
        <p:nvSpPr>
          <p:cNvPr id="24580" name="Slide Number Placeholder 3">
            <a:extLst>
              <a:ext uri="{FF2B5EF4-FFF2-40B4-BE49-F238E27FC236}">
                <a16:creationId xmlns:a16="http://schemas.microsoft.com/office/drawing/2014/main" id="{B53C811B-0E61-430D-B132-71EBF01B43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a:solidFill>
                  <a:schemeClr val="tx1"/>
                </a:solidFill>
                <a:latin typeface="Arial" panose="020B0604020202020204" pitchFamily="34" charset="0"/>
                <a:ea typeface="ＭＳ Ｐゴシック" panose="020B0600070205080204" pitchFamily="34" charset="-128"/>
              </a:defRPr>
            </a:lvl1pPr>
            <a:lvl2pPr marL="742950" indent="-285750" defTabSz="915988">
              <a:defRPr>
                <a:solidFill>
                  <a:schemeClr val="tx1"/>
                </a:solidFill>
                <a:latin typeface="Arial" panose="020B0604020202020204" pitchFamily="34" charset="0"/>
                <a:ea typeface="ＭＳ Ｐゴシック" panose="020B0600070205080204" pitchFamily="34" charset="-128"/>
              </a:defRPr>
            </a:lvl2pPr>
            <a:lvl3pPr marL="1143000" indent="-228600" defTabSz="915988">
              <a:defRPr>
                <a:solidFill>
                  <a:schemeClr val="tx1"/>
                </a:solidFill>
                <a:latin typeface="Arial" panose="020B0604020202020204" pitchFamily="34" charset="0"/>
                <a:ea typeface="ＭＳ Ｐゴシック" panose="020B0600070205080204" pitchFamily="34" charset="-128"/>
              </a:defRPr>
            </a:lvl3pPr>
            <a:lvl4pPr marL="1600200" indent="-228600" defTabSz="915988">
              <a:defRPr>
                <a:solidFill>
                  <a:schemeClr val="tx1"/>
                </a:solidFill>
                <a:latin typeface="Arial" panose="020B0604020202020204" pitchFamily="34" charset="0"/>
                <a:ea typeface="ＭＳ Ｐゴシック" panose="020B0600070205080204" pitchFamily="34" charset="-128"/>
              </a:defRPr>
            </a:lvl4pPr>
            <a:lvl5pPr marL="2057400" indent="-228600" defTabSz="915988">
              <a:defRPr>
                <a:solidFill>
                  <a:schemeClr val="tx1"/>
                </a:solidFill>
                <a:latin typeface="Arial" panose="020B0604020202020204" pitchFamily="34" charset="0"/>
                <a:ea typeface="ＭＳ Ｐゴシック" panose="020B0600070205080204" pitchFamily="34" charset="-128"/>
              </a:defRPr>
            </a:lvl5pPr>
            <a:lvl6pPr marL="2514600" indent="-228600" defTabSz="9159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59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59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59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D1107133-00F5-45E6-B637-32A2E38419E9}"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5988" rtl="0" eaLnBrk="1" fontAlgn="base" latinLnBrk="0" hangingPunct="1">
                <a:lnSpc>
                  <a:spcPct val="100000"/>
                </a:lnSpc>
                <a:spcBef>
                  <a:spcPct val="0"/>
                </a:spcBef>
                <a:spcAft>
                  <a:spcPct val="0"/>
                </a:spcAft>
                <a:buClrTx/>
                <a:buSzTx/>
                <a:buFontTx/>
                <a:buNone/>
                <a:tabLst/>
                <a:defRPr/>
              </a:pPr>
              <a:t>11</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3665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8">
            <a:extLst>
              <a:ext uri="{FF2B5EF4-FFF2-40B4-BE49-F238E27FC236}">
                <a16:creationId xmlns:a16="http://schemas.microsoft.com/office/drawing/2014/main" id="{09FCEDEA-1DC4-4720-96EC-91D0F4FC248C}"/>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1pPr>
            <a:lvl2pPr eaLnBrk="0" hangingPunct="0">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2pPr>
            <a:lvl3pPr eaLnBrk="0" hangingPunct="0">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3pPr>
            <a:lvl4pPr eaLnBrk="0" hangingPunct="0">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4pPr>
            <a:lvl5pPr eaLnBrk="0" hangingPunct="0">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000000"/>
                </a:solidFill>
                <a:latin typeface="Gill Sans MT" panose="020B0502020104020203" pitchFamily="34" charset="0"/>
                <a:ea typeface="Arial Unicode MS" pitchFamily="34" charset="-128"/>
              </a:rPr>
              <a:t>28/10/11</a:t>
            </a:r>
          </a:p>
        </p:txBody>
      </p:sp>
      <p:sp>
        <p:nvSpPr>
          <p:cNvPr id="61443" name="Rectangle 12">
            <a:extLst>
              <a:ext uri="{FF2B5EF4-FFF2-40B4-BE49-F238E27FC236}">
                <a16:creationId xmlns:a16="http://schemas.microsoft.com/office/drawing/2014/main" id="{D6C17A28-D88D-4AC3-A6E9-40EB8B253A9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1pPr>
            <a:lvl2pPr eaLnBrk="0" hangingPunct="0">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2pPr>
            <a:lvl3pPr eaLnBrk="0" hangingPunct="0">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3pPr>
            <a:lvl4pPr eaLnBrk="0" hangingPunct="0">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4pPr>
            <a:lvl5pPr eaLnBrk="0" hangingPunct="0">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695325" algn="l"/>
                <a:tab pos="1392238" algn="l"/>
                <a:tab pos="2087563" algn="l"/>
                <a:tab pos="2784475" algn="l"/>
              </a:tabLst>
              <a:defRPr sz="2800">
                <a:solidFill>
                  <a:schemeClr val="bg1"/>
                </a:solidFill>
                <a:latin typeface="Arial" panose="020B0604020202020204" pitchFamily="34" charset="0"/>
                <a:ea typeface="ＭＳ Ｐゴシック" panose="020B0600070205080204" pitchFamily="34" charset="-128"/>
              </a:defRPr>
            </a:lvl9pPr>
          </a:lstStyle>
          <a:p>
            <a:pPr eaLnBrk="1" hangingPunct="1"/>
            <a:fld id="{C1BCCC15-533B-47A1-A86E-F1708DF330A8}" type="slidenum">
              <a:rPr lang="en-GB" altLang="en-US" sz="1200">
                <a:solidFill>
                  <a:srgbClr val="000000"/>
                </a:solidFill>
                <a:latin typeface="Gill Sans MT" panose="020B0502020104020203" pitchFamily="34" charset="0"/>
                <a:ea typeface="Arial Unicode MS" pitchFamily="34" charset="-128"/>
              </a:rPr>
              <a:pPr eaLnBrk="1" hangingPunct="1"/>
              <a:t>12</a:t>
            </a:fld>
            <a:endParaRPr lang="en-GB" altLang="en-US" sz="1200">
              <a:solidFill>
                <a:srgbClr val="000000"/>
              </a:solidFill>
              <a:latin typeface="Gill Sans MT" panose="020B0502020104020203" pitchFamily="34" charset="0"/>
              <a:ea typeface="Arial Unicode MS" pitchFamily="34" charset="-128"/>
            </a:endParaRPr>
          </a:p>
        </p:txBody>
      </p:sp>
      <p:sp>
        <p:nvSpPr>
          <p:cNvPr id="61444" name="Text Box 1">
            <a:extLst>
              <a:ext uri="{FF2B5EF4-FFF2-40B4-BE49-F238E27FC236}">
                <a16:creationId xmlns:a16="http://schemas.microsoft.com/office/drawing/2014/main" id="{E512E16E-5EF8-4270-B9B0-969323D05B6D}"/>
              </a:ext>
            </a:extLst>
          </p:cNvPr>
          <p:cNvSpPr txBox="1">
            <a:spLocks noChangeArrowheads="1"/>
          </p:cNvSpPr>
          <p:nvPr/>
        </p:nvSpPr>
        <p:spPr bwMode="auto">
          <a:xfrm>
            <a:off x="3849688" y="9377363"/>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63" tIns="45705" rIns="91063" bIns="45705" anchor="b"/>
          <a:lstStyle>
            <a:lvl1pPr eaLnBrk="0" hangingPunct="0">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sz="28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sz="28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sz="28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sz="28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sz="28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sz="28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sz="28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sz="28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sz="28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buFont typeface="Times New Roman" panose="02020603050405020304" pitchFamily="18" charset="0"/>
              <a:buNone/>
            </a:pPr>
            <a:fld id="{916EC38C-2725-4217-9D4D-204FB2A55395}" type="slidenum">
              <a:rPr lang="en-GB" altLang="en-US" sz="1200">
                <a:solidFill>
                  <a:srgbClr val="000000"/>
                </a:solidFill>
                <a:latin typeface="Gill Sans MT" panose="020B0502020104020203" pitchFamily="34" charset="0"/>
              </a:rPr>
              <a:pPr algn="r" eaLnBrk="1" hangingPunct="1">
                <a:buSzPct val="100000"/>
                <a:buFont typeface="Times New Roman" panose="02020603050405020304" pitchFamily="18" charset="0"/>
                <a:buNone/>
              </a:pPr>
              <a:t>12</a:t>
            </a:fld>
            <a:endParaRPr lang="en-GB" altLang="en-US" sz="1200">
              <a:solidFill>
                <a:srgbClr val="000000"/>
              </a:solidFill>
              <a:latin typeface="Gill Sans MT" panose="020B0502020104020203" pitchFamily="34" charset="0"/>
            </a:endParaRPr>
          </a:p>
        </p:txBody>
      </p:sp>
      <p:sp>
        <p:nvSpPr>
          <p:cNvPr id="61445" name="Rectangle 2">
            <a:extLst>
              <a:ext uri="{FF2B5EF4-FFF2-40B4-BE49-F238E27FC236}">
                <a16:creationId xmlns:a16="http://schemas.microsoft.com/office/drawing/2014/main" id="{CE001004-5ECD-4863-A9AF-1835500236C4}"/>
              </a:ext>
            </a:extLst>
          </p:cNvPr>
          <p:cNvSpPr>
            <a:spLocks noGrp="1" noRot="1" noChangeAspect="1" noChangeArrowheads="1" noTextEdit="1"/>
          </p:cNvSpPr>
          <p:nvPr>
            <p:ph type="sldImg"/>
          </p:nvPr>
        </p:nvSpPr>
        <p:spPr>
          <a:xfrm>
            <a:off x="109538" y="741363"/>
            <a:ext cx="6580187" cy="3702050"/>
          </a:xfrm>
          <a:solidFill>
            <a:srgbClr val="FFFFFF"/>
          </a:solidFill>
          <a:ln/>
        </p:spPr>
      </p:sp>
      <p:sp>
        <p:nvSpPr>
          <p:cNvPr id="71686" name="Text Box 3">
            <a:extLst>
              <a:ext uri="{FF2B5EF4-FFF2-40B4-BE49-F238E27FC236}">
                <a16:creationId xmlns:a16="http://schemas.microsoft.com/office/drawing/2014/main" id="{41D1EEA6-D30F-4BD4-A989-43F1BCDFF921}"/>
              </a:ext>
            </a:extLst>
          </p:cNvPr>
          <p:cNvSpPr txBox="1">
            <a:spLocks noGrp="1" noChangeArrowheads="1"/>
          </p:cNvSpPr>
          <p:nvPr>
            <p:ph type="body" idx="1"/>
          </p:nvPr>
        </p:nvSpPr>
        <p:spPr>
          <a:xfrm>
            <a:off x="679450" y="4689475"/>
            <a:ext cx="5438775" cy="4443413"/>
          </a:xfrm>
          <a:ln/>
        </p:spPr>
        <p:txBody>
          <a:bodyPr/>
          <a:lstStyle/>
          <a:p>
            <a:pPr algn="just" eaLnBrk="1" hangingPunct="1">
              <a:spcBef>
                <a:spcPts val="438"/>
              </a:spcBef>
              <a:buClrTx/>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r>
              <a:rPr lang="en-US" dirty="0">
                <a:latin typeface="Calibri" pitchFamily="34" charset="0"/>
              </a:rPr>
              <a:t>The main function of the ILO is to formulate international labour standards in the form of Conventions and Recommendations, and to supervise their application in member States. Conventions are international treaties subject to ratification by ILO member States. Through ratification, a member State formally accepts the Convention as a legally binding instrument, which implies that it cannot adopt national legislation setting standards below those established by the Convention. In contrast, Recommendations are non-binding instruments. They often deal with the same subjects as Conventions and set out additional guidelines for national policy and action.</a:t>
            </a:r>
          </a:p>
          <a:p>
            <a:pPr eaLnBrk="1" hangingPunct="1">
              <a:spcBef>
                <a:spcPts val="438"/>
              </a:spcBef>
              <a:buClrTx/>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endParaRPr lang="en-US" dirty="0">
              <a:latin typeface="Calibri" pitchFamily="34" charset="0"/>
            </a:endParaRPr>
          </a:p>
          <a:p>
            <a:pPr algn="just" eaLnBrk="1" hangingPunct="1">
              <a:spcBef>
                <a:spcPts val="438"/>
              </a:spcBef>
              <a:buClrTx/>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r>
              <a:rPr lang="en-US" dirty="0">
                <a:latin typeface="Calibri" pitchFamily="34" charset="0"/>
              </a:rPr>
              <a:t>ILO Conventions and Recommendations are characterized by their tripartite and universal character. They are the outcome of social dialogue, which involves governments, trade unions and employers in the formulation, adoption, and supervision of the implementation of international standards at the national level. They are universally applicable—they apply to all people in all States regardless of the level of social and economic development.</a:t>
            </a:r>
          </a:p>
          <a:p>
            <a:pPr eaLnBrk="1" hangingPunct="1">
              <a:spcBef>
                <a:spcPts val="438"/>
              </a:spcBef>
              <a:buClrTx/>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endParaRPr lang="en-US" dirty="0">
              <a:latin typeface="Calibri" pitchFamily="34" charset="0"/>
            </a:endParaRPr>
          </a:p>
          <a:p>
            <a:pPr eaLnBrk="1" hangingPunct="1">
              <a:spcBef>
                <a:spcPts val="438"/>
              </a:spcBef>
              <a:buClrTx/>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r>
              <a:rPr lang="en-US" dirty="0">
                <a:latin typeface="Calibri" pitchFamily="34" charset="0"/>
              </a:rPr>
              <a:t>In addition to Conventions and Recommendations the ILO also adopts other kinds of instruments such as Declarations, codes of practices and guidelines, which are not legally binding but are aimed at promoting labour principles and at providing further guidance on how to implement them. The MNE Declaration is an example of this type of instrument and is the only ILO instrument also directed towards business.   As a voluntary instrument, the MNE Declaration is the key reference instrument at the ILO referred to in the discourse of Corporate Social Responsibility (CSR).</a:t>
            </a:r>
          </a:p>
          <a:p>
            <a:pPr eaLnBrk="1" hangingPunct="1">
              <a:spcBef>
                <a:spcPts val="438"/>
              </a:spcBef>
              <a:buClrTx/>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endParaRPr lang="fr-CH" dirty="0">
              <a:latin typeface="Calibri" pitchFamily="34" charset="0"/>
            </a:endParaRPr>
          </a:p>
          <a:p>
            <a:pPr>
              <a:lnSpc>
                <a:spcPct val="80000"/>
              </a:lnSpc>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r>
              <a:rPr lang="en-US" dirty="0">
                <a:latin typeface="Lucida Grande" charset="0"/>
              </a:rPr>
              <a:t>The ILO defines corporate social responsibility (CSR) as “a way in which enterprises give consideration to the impact of their operations on society and affirm their principles and values both in their own internal methods and processes and in their interaction with other actors. CSR is a voluntary, enterprise-driven initiative and refers to activities that are considered to</a:t>
            </a:r>
          </a:p>
          <a:p>
            <a:pPr>
              <a:lnSpc>
                <a:spcPct val="80000"/>
              </a:lnSpc>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r>
              <a:rPr lang="en-US" dirty="0">
                <a:latin typeface="Lucida Grande" charset="0"/>
              </a:rPr>
              <a:t>exceed compliance with the law”.  ILO, GB.295/MNE//2/1 para. 1</a:t>
            </a:r>
          </a:p>
          <a:p>
            <a:pPr>
              <a:lnSpc>
                <a:spcPct val="80000"/>
              </a:lnSpc>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endParaRPr lang="en-US" dirty="0">
              <a:latin typeface="Lucida Grande" charset="0"/>
            </a:endParaRPr>
          </a:p>
          <a:p>
            <a:pPr>
              <a:lnSpc>
                <a:spcPct val="80000"/>
              </a:lnSpc>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r>
              <a:rPr lang="en-GB" altLang="ja-JP" dirty="0">
                <a:latin typeface="Times New Roman" pitchFamily="18" charset="0"/>
              </a:rPr>
              <a:t>International Labour Conventions (and recommendations) are addressed to States.  However, Conventions need to be ratified in order to become binding for States. Depending on the system of each State, ratified Conventions might be considered to be directly part of national legislation or might need to be translated into specific laws. On the other hand, the principles derived from the ILO Conventions, whether they are ratified or not, can guide enterprises behaviour.</a:t>
            </a:r>
          </a:p>
          <a:p>
            <a:pPr>
              <a:lnSpc>
                <a:spcPct val="80000"/>
              </a:lnSpc>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endParaRPr lang="en-GB" altLang="ja-JP" dirty="0">
              <a:latin typeface="Times New Roman" pitchFamily="18" charset="0"/>
            </a:endParaRPr>
          </a:p>
          <a:p>
            <a:pPr>
              <a:lnSpc>
                <a:spcPct val="80000"/>
              </a:lnSpc>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r>
              <a:rPr lang="en-GB" altLang="ja-JP" dirty="0">
                <a:latin typeface="Times New Roman" pitchFamily="18" charset="0"/>
              </a:rPr>
              <a:t>The specificity about the labour aspects of CSR is that most labour principles are included in national legislation. It might therefore sound contradictory to speak about a “voluntary” application of such principles, in particular concerning the respect of fundamental rights at work. In countries with weak law enforcement, promoting a voluntary implementation of internationally-recognized principles can actually help improve the level of law enforcement. </a:t>
            </a:r>
          </a:p>
          <a:p>
            <a:pPr>
              <a:lnSpc>
                <a:spcPct val="80000"/>
              </a:lnSpc>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endParaRPr lang="en-GB" altLang="ja-JP" dirty="0">
              <a:latin typeface="Times New Roman" pitchFamily="18" charset="0"/>
            </a:endParaRPr>
          </a:p>
          <a:p>
            <a:pPr>
              <a:lnSpc>
                <a:spcPct val="80000"/>
              </a:lnSpc>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r>
              <a:rPr lang="en-US" dirty="0">
                <a:latin typeface="Times New Roman" pitchFamily="18" charset="0"/>
              </a:rPr>
              <a:t>The ILO can play an important role in CSR because labour standards and social dialogue are key aspects of CSR and this is the core business of the ILO: Most CSR initiatives, including codes of conduct, refer to the principles derived from ILS, developed by the ILO.</a:t>
            </a:r>
          </a:p>
          <a:p>
            <a:pPr>
              <a:lnSpc>
                <a:spcPct val="80000"/>
              </a:lnSpc>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r>
              <a:rPr lang="en-GB" dirty="0">
                <a:effectLst>
                  <a:outerShdw blurRad="38100" dist="38100" dir="2700000" algn="tl">
                    <a:srgbClr val="C0C0C0"/>
                  </a:outerShdw>
                </a:effectLst>
                <a:latin typeface="Times New Roman" pitchFamily="18" charset="0"/>
              </a:rPr>
              <a:t>ILO Conventions, when ratified at the national level become binding on governments and those governments must adopt legislations to implement them. Whilst not binding on enterprises, the principles derived from ILO Conventions can acts as a guide for enterprises’ behaviour. The ILO plays a role by helping to promote dialogue between governments, workers’ and employers’ organizations and by providing assistance and tolls to better understand the labour dimension of CSR. </a:t>
            </a:r>
          </a:p>
          <a:p>
            <a:pPr eaLnBrk="1" hangingPunct="1">
              <a:spcBef>
                <a:spcPts val="438"/>
              </a:spcBef>
              <a:buClrTx/>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endParaRPr lang="fr-CH" dirty="0">
              <a:latin typeface="Calibri" pitchFamily="34" charset="0"/>
            </a:endParaRPr>
          </a:p>
          <a:p>
            <a:pPr eaLnBrk="1" hangingPunct="1">
              <a:spcBef>
                <a:spcPts val="438"/>
              </a:spcBef>
              <a:buClrTx/>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r>
              <a:rPr lang="fr-CH" dirty="0" err="1">
                <a:latin typeface="Calibri" pitchFamily="34" charset="0"/>
              </a:rPr>
              <a:t>Suggested</a:t>
            </a:r>
            <a:r>
              <a:rPr lang="fr-CH" dirty="0">
                <a:latin typeface="Calibri" pitchFamily="34" charset="0"/>
              </a:rPr>
              <a:t> Reference Documents:</a:t>
            </a:r>
          </a:p>
          <a:p>
            <a:pPr eaLnBrk="1" hangingPunct="1">
              <a:spcBef>
                <a:spcPts val="438"/>
              </a:spcBef>
              <a:buClrTx/>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endParaRPr lang="fr-CH" dirty="0">
              <a:latin typeface="Calibri" pitchFamily="34" charset="0"/>
            </a:endParaRPr>
          </a:p>
          <a:p>
            <a:pPr eaLnBrk="1" hangingPunct="1">
              <a:spcBef>
                <a:spcPts val="438"/>
              </a:spcBef>
              <a:buClrTx/>
              <a:tabLst>
                <a:tab pos="0" algn="l"/>
                <a:tab pos="430213" algn="l"/>
                <a:tab pos="862013" algn="l"/>
                <a:tab pos="1293813" algn="l"/>
                <a:tab pos="1725613" algn="l"/>
                <a:tab pos="2157413" algn="l"/>
                <a:tab pos="2590800" algn="l"/>
                <a:tab pos="3022600" algn="l"/>
                <a:tab pos="3454400" algn="l"/>
                <a:tab pos="3886200" algn="l"/>
                <a:tab pos="4318000" algn="l"/>
                <a:tab pos="4751388" algn="l"/>
                <a:tab pos="5183188" algn="l"/>
                <a:tab pos="5614988" algn="l"/>
                <a:tab pos="6046788" algn="l"/>
                <a:tab pos="6478588" algn="l"/>
                <a:tab pos="6911975" algn="l"/>
                <a:tab pos="7343775" algn="l"/>
                <a:tab pos="7775575" algn="l"/>
                <a:tab pos="8207375" algn="l"/>
                <a:tab pos="8639175" algn="l"/>
              </a:tabLst>
              <a:defRPr/>
            </a:pPr>
            <a:r>
              <a:rPr lang="fr-CH" dirty="0">
                <a:latin typeface="Calibri" pitchFamily="34" charset="0"/>
              </a:rPr>
              <a:t>ILO, 2009:  Rules of the Game: A brief Introduction to International Labour Standards</a:t>
            </a:r>
            <a:endParaRPr lang="en-US" dirty="0">
              <a:latin typeface="Calibri" pitchFamily="34" charset="0"/>
            </a:endParaRPr>
          </a:p>
        </p:txBody>
      </p:sp>
    </p:spTree>
    <p:extLst>
      <p:ext uri="{BB962C8B-B14F-4D97-AF65-F5344CB8AC3E}">
        <p14:creationId xmlns:p14="http://schemas.microsoft.com/office/powerpoint/2010/main" val="487314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8FA683-BC55-40FB-AE77-36A54A5FA6DF}" type="slidenum">
              <a:rPr lang="en-US" smtClean="0"/>
              <a:t>13</a:t>
            </a:fld>
            <a:endParaRPr lang="en-US"/>
          </a:p>
        </p:txBody>
      </p:sp>
    </p:spTree>
    <p:extLst>
      <p:ext uri="{BB962C8B-B14F-4D97-AF65-F5344CB8AC3E}">
        <p14:creationId xmlns:p14="http://schemas.microsoft.com/office/powerpoint/2010/main" val="3482616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374151"/>
                </a:solidFill>
                <a:effectLst/>
                <a:latin typeface="Söhne"/>
              </a:rPr>
              <a:t>UNICEF'in</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hakları</a:t>
            </a:r>
            <a:r>
              <a:rPr lang="en-US" b="0" i="0" dirty="0">
                <a:solidFill>
                  <a:srgbClr val="374151"/>
                </a:solidFill>
                <a:effectLst/>
                <a:latin typeface="Söhne"/>
              </a:rPr>
              <a:t> ve </a:t>
            </a:r>
            <a:r>
              <a:rPr lang="en-US" b="0" i="0" dirty="0" err="1">
                <a:solidFill>
                  <a:srgbClr val="374151"/>
                </a:solidFill>
                <a:effectLst/>
                <a:latin typeface="Söhne"/>
              </a:rPr>
              <a:t>iş</a:t>
            </a:r>
            <a:r>
              <a:rPr lang="en-US" b="0" i="0" dirty="0">
                <a:solidFill>
                  <a:srgbClr val="374151"/>
                </a:solidFill>
                <a:effectLst/>
                <a:latin typeface="Söhne"/>
              </a:rPr>
              <a:t> </a:t>
            </a:r>
            <a:r>
              <a:rPr lang="en-US" b="0" i="0" dirty="0" err="1">
                <a:solidFill>
                  <a:srgbClr val="374151"/>
                </a:solidFill>
                <a:effectLst/>
                <a:latin typeface="Söhne"/>
              </a:rPr>
              <a:t>ilkeleri</a:t>
            </a:r>
            <a:r>
              <a:rPr lang="en-US" b="0" i="0" dirty="0">
                <a:solidFill>
                  <a:srgbClr val="374151"/>
                </a:solidFill>
                <a:effectLst/>
                <a:latin typeface="Söhne"/>
              </a:rPr>
              <a:t> </a:t>
            </a:r>
            <a:r>
              <a:rPr lang="en-US" b="0" i="0" dirty="0" err="1">
                <a:solidFill>
                  <a:srgbClr val="374151"/>
                </a:solidFill>
                <a:effectLst/>
                <a:latin typeface="Söhne"/>
              </a:rPr>
              <a:t>programı</a:t>
            </a:r>
            <a:r>
              <a:rPr lang="en-US" b="0" i="0" dirty="0">
                <a:solidFill>
                  <a:srgbClr val="374151"/>
                </a:solidFill>
                <a:effectLst/>
                <a:latin typeface="Söhne"/>
              </a:rPr>
              <a:t>, </a:t>
            </a:r>
            <a:r>
              <a:rPr lang="en-US" b="0" i="0" dirty="0" err="1">
                <a:solidFill>
                  <a:srgbClr val="374151"/>
                </a:solidFill>
                <a:effectLst/>
                <a:latin typeface="Söhne"/>
              </a:rPr>
              <a:t>iş</a:t>
            </a:r>
            <a:r>
              <a:rPr lang="en-US" b="0" i="0" dirty="0">
                <a:solidFill>
                  <a:srgbClr val="374151"/>
                </a:solidFill>
                <a:effectLst/>
                <a:latin typeface="Söhne"/>
              </a:rPr>
              <a:t> </a:t>
            </a:r>
            <a:r>
              <a:rPr lang="en-US" b="0" i="0" dirty="0" err="1">
                <a:solidFill>
                  <a:srgbClr val="374151"/>
                </a:solidFill>
                <a:effectLst/>
                <a:latin typeface="Söhne"/>
              </a:rPr>
              <a:t>dünyasının</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işçiliği</a:t>
            </a:r>
            <a:r>
              <a:rPr lang="en-US" b="0" i="0" dirty="0">
                <a:solidFill>
                  <a:srgbClr val="374151"/>
                </a:solidFill>
                <a:effectLst/>
                <a:latin typeface="Söhne"/>
              </a:rPr>
              <a:t> ve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hakları</a:t>
            </a:r>
            <a:r>
              <a:rPr lang="en-US" b="0" i="0" dirty="0">
                <a:solidFill>
                  <a:srgbClr val="374151"/>
                </a:solidFill>
                <a:effectLst/>
                <a:latin typeface="Söhne"/>
              </a:rPr>
              <a:t> </a:t>
            </a:r>
            <a:r>
              <a:rPr lang="en-US" b="0" i="0" dirty="0" err="1">
                <a:solidFill>
                  <a:srgbClr val="374151"/>
                </a:solidFill>
                <a:effectLst/>
                <a:latin typeface="Söhne"/>
              </a:rPr>
              <a:t>konularında</a:t>
            </a:r>
            <a:r>
              <a:rPr lang="en-US" b="0" i="0" dirty="0">
                <a:solidFill>
                  <a:srgbClr val="374151"/>
                </a:solidFill>
                <a:effectLst/>
                <a:latin typeface="Söhne"/>
              </a:rPr>
              <a:t> </a:t>
            </a:r>
            <a:r>
              <a:rPr lang="en-US" b="0" i="0" dirty="0" err="1">
                <a:solidFill>
                  <a:srgbClr val="374151"/>
                </a:solidFill>
                <a:effectLst/>
                <a:latin typeface="Söhne"/>
              </a:rPr>
              <a:t>sorumluluk</a:t>
            </a:r>
            <a:r>
              <a:rPr lang="en-US" b="0" i="0" dirty="0">
                <a:solidFill>
                  <a:srgbClr val="374151"/>
                </a:solidFill>
                <a:effectLst/>
                <a:latin typeface="Söhne"/>
              </a:rPr>
              <a:t> </a:t>
            </a:r>
            <a:r>
              <a:rPr lang="en-US" b="0" i="0" dirty="0" err="1">
                <a:solidFill>
                  <a:srgbClr val="374151"/>
                </a:solidFill>
                <a:effectLst/>
                <a:latin typeface="Söhne"/>
              </a:rPr>
              <a:t>almasını</a:t>
            </a:r>
            <a:r>
              <a:rPr lang="en-US" b="0" i="0" dirty="0">
                <a:solidFill>
                  <a:srgbClr val="374151"/>
                </a:solidFill>
                <a:effectLst/>
                <a:latin typeface="Söhne"/>
              </a:rPr>
              <a:t> </a:t>
            </a:r>
            <a:r>
              <a:rPr lang="en-US" b="0" i="0" dirty="0" err="1">
                <a:solidFill>
                  <a:srgbClr val="374151"/>
                </a:solidFill>
                <a:effectLst/>
                <a:latin typeface="Söhne"/>
              </a:rPr>
              <a:t>teşvik</a:t>
            </a:r>
            <a:r>
              <a:rPr lang="en-US" b="0" i="0" dirty="0">
                <a:solidFill>
                  <a:srgbClr val="374151"/>
                </a:solidFill>
                <a:effectLst/>
                <a:latin typeface="Söhne"/>
              </a:rPr>
              <a:t> </a:t>
            </a:r>
            <a:r>
              <a:rPr lang="en-US" b="0" i="0" dirty="0" err="1">
                <a:solidFill>
                  <a:srgbClr val="374151"/>
                </a:solidFill>
                <a:effectLst/>
                <a:latin typeface="Söhne"/>
              </a:rPr>
              <a:t>etmek</a:t>
            </a:r>
            <a:r>
              <a:rPr lang="en-US" b="0" i="0" dirty="0">
                <a:solidFill>
                  <a:srgbClr val="374151"/>
                </a:solidFill>
                <a:effectLst/>
                <a:latin typeface="Söhne"/>
              </a:rPr>
              <a:t> </a:t>
            </a:r>
            <a:r>
              <a:rPr lang="en-US" b="0" i="0" dirty="0" err="1">
                <a:solidFill>
                  <a:srgbClr val="374151"/>
                </a:solidFill>
                <a:effectLst/>
                <a:latin typeface="Söhne"/>
              </a:rPr>
              <a:t>amacıyla</a:t>
            </a:r>
            <a:r>
              <a:rPr lang="en-US" b="0" i="0" dirty="0">
                <a:solidFill>
                  <a:srgbClr val="374151"/>
                </a:solidFill>
                <a:effectLst/>
                <a:latin typeface="Söhne"/>
              </a:rPr>
              <a:t> </a:t>
            </a:r>
            <a:r>
              <a:rPr lang="en-US" b="0" i="0" dirty="0" err="1">
                <a:solidFill>
                  <a:srgbClr val="374151"/>
                </a:solidFill>
                <a:effectLst/>
                <a:latin typeface="Söhne"/>
              </a:rPr>
              <a:t>ortaya</a:t>
            </a:r>
            <a:r>
              <a:rPr lang="en-US" b="0" i="0" dirty="0">
                <a:solidFill>
                  <a:srgbClr val="374151"/>
                </a:solidFill>
                <a:effectLst/>
                <a:latin typeface="Söhne"/>
              </a:rPr>
              <a:t> </a:t>
            </a:r>
            <a:r>
              <a:rPr lang="en-US" b="0" i="0" dirty="0" err="1">
                <a:solidFill>
                  <a:srgbClr val="374151"/>
                </a:solidFill>
                <a:effectLst/>
                <a:latin typeface="Söhne"/>
              </a:rPr>
              <a:t>çıktı</a:t>
            </a:r>
            <a:r>
              <a:rPr lang="en-US" b="0" i="0" dirty="0">
                <a:solidFill>
                  <a:srgbClr val="374151"/>
                </a:solidFill>
                <a:effectLst/>
                <a:latin typeface="Söhne"/>
              </a:rPr>
              <a:t>. Program,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işçiliğiyle</a:t>
            </a:r>
            <a:r>
              <a:rPr lang="en-US" b="0" i="0" dirty="0">
                <a:solidFill>
                  <a:srgbClr val="374151"/>
                </a:solidFill>
                <a:effectLst/>
                <a:latin typeface="Söhne"/>
              </a:rPr>
              <a:t> </a:t>
            </a:r>
            <a:r>
              <a:rPr lang="en-US" b="0" i="0" dirty="0" err="1">
                <a:solidFill>
                  <a:srgbClr val="374151"/>
                </a:solidFill>
                <a:effectLst/>
                <a:latin typeface="Söhne"/>
              </a:rPr>
              <a:t>mücadele</a:t>
            </a:r>
            <a:r>
              <a:rPr lang="en-US" b="0" i="0" dirty="0">
                <a:solidFill>
                  <a:srgbClr val="374151"/>
                </a:solidFill>
                <a:effectLst/>
                <a:latin typeface="Söhne"/>
              </a:rPr>
              <a:t> </a:t>
            </a:r>
            <a:r>
              <a:rPr lang="en-US" b="0" i="0" dirty="0" err="1">
                <a:solidFill>
                  <a:srgbClr val="374151"/>
                </a:solidFill>
                <a:effectLst/>
                <a:latin typeface="Söhne"/>
              </a:rPr>
              <a:t>etmeyi</a:t>
            </a:r>
            <a:r>
              <a:rPr lang="en-US" b="0" i="0" dirty="0">
                <a:solidFill>
                  <a:srgbClr val="374151"/>
                </a:solidFill>
                <a:effectLst/>
                <a:latin typeface="Söhne"/>
              </a:rPr>
              <a:t> ve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haklarını</a:t>
            </a:r>
            <a:r>
              <a:rPr lang="en-US" b="0" i="0" dirty="0">
                <a:solidFill>
                  <a:srgbClr val="374151"/>
                </a:solidFill>
                <a:effectLst/>
                <a:latin typeface="Söhne"/>
              </a:rPr>
              <a:t> </a:t>
            </a:r>
            <a:r>
              <a:rPr lang="en-US" b="0" i="0" dirty="0" err="1">
                <a:solidFill>
                  <a:srgbClr val="374151"/>
                </a:solidFill>
                <a:effectLst/>
                <a:latin typeface="Söhne"/>
              </a:rPr>
              <a:t>korumayı</a:t>
            </a:r>
            <a:r>
              <a:rPr lang="en-US" b="0" i="0" dirty="0">
                <a:solidFill>
                  <a:srgbClr val="374151"/>
                </a:solidFill>
                <a:effectLst/>
                <a:latin typeface="Söhne"/>
              </a:rPr>
              <a:t> </a:t>
            </a:r>
            <a:r>
              <a:rPr lang="en-US" b="0" i="0" dirty="0" err="1">
                <a:solidFill>
                  <a:srgbClr val="374151"/>
                </a:solidFill>
                <a:effectLst/>
                <a:latin typeface="Söhne"/>
              </a:rPr>
              <a:t>hedefleyen</a:t>
            </a:r>
            <a:r>
              <a:rPr lang="en-US" b="0" i="0" dirty="0">
                <a:solidFill>
                  <a:srgbClr val="374151"/>
                </a:solidFill>
                <a:effectLst/>
                <a:latin typeface="Söhne"/>
              </a:rPr>
              <a:t> </a:t>
            </a:r>
            <a:r>
              <a:rPr lang="en-US" b="0" i="0" dirty="0" err="1">
                <a:solidFill>
                  <a:srgbClr val="374151"/>
                </a:solidFill>
                <a:effectLst/>
                <a:latin typeface="Söhne"/>
              </a:rPr>
              <a:t>küresel</a:t>
            </a:r>
            <a:r>
              <a:rPr lang="en-US" b="0" i="0" dirty="0">
                <a:solidFill>
                  <a:srgbClr val="374151"/>
                </a:solidFill>
                <a:effectLst/>
                <a:latin typeface="Söhne"/>
              </a:rPr>
              <a:t> </a:t>
            </a:r>
            <a:r>
              <a:rPr lang="en-US" b="0" i="0" dirty="0" err="1">
                <a:solidFill>
                  <a:srgbClr val="374151"/>
                </a:solidFill>
                <a:effectLst/>
                <a:latin typeface="Söhne"/>
              </a:rPr>
              <a:t>bir</a:t>
            </a:r>
            <a:r>
              <a:rPr lang="en-US" b="0" i="0" dirty="0">
                <a:solidFill>
                  <a:srgbClr val="374151"/>
                </a:solidFill>
                <a:effectLst/>
                <a:latin typeface="Söhne"/>
              </a:rPr>
              <a:t> </a:t>
            </a:r>
            <a:r>
              <a:rPr lang="en-US" b="0" i="0" dirty="0" err="1">
                <a:solidFill>
                  <a:srgbClr val="374151"/>
                </a:solidFill>
                <a:effectLst/>
                <a:latin typeface="Söhne"/>
              </a:rPr>
              <a:t>çerçeve</a:t>
            </a:r>
            <a:r>
              <a:rPr lang="en-US" b="0" i="0" dirty="0">
                <a:solidFill>
                  <a:srgbClr val="374151"/>
                </a:solidFill>
                <a:effectLst/>
                <a:latin typeface="Söhne"/>
              </a:rPr>
              <a:t> </a:t>
            </a:r>
            <a:r>
              <a:rPr lang="en-US" b="0" i="0" dirty="0" err="1">
                <a:solidFill>
                  <a:srgbClr val="374151"/>
                </a:solidFill>
                <a:effectLst/>
                <a:latin typeface="Söhne"/>
              </a:rPr>
              <a:t>sunarak</a:t>
            </a:r>
            <a:r>
              <a:rPr lang="en-US" b="0" i="0" dirty="0">
                <a:solidFill>
                  <a:srgbClr val="374151"/>
                </a:solidFill>
                <a:effectLst/>
                <a:latin typeface="Söhne"/>
              </a:rPr>
              <a:t> </a:t>
            </a:r>
            <a:r>
              <a:rPr lang="en-US" b="0" i="0" dirty="0" err="1">
                <a:solidFill>
                  <a:srgbClr val="374151"/>
                </a:solidFill>
                <a:effectLst/>
                <a:latin typeface="Söhne"/>
              </a:rPr>
              <a:t>iş</a:t>
            </a:r>
            <a:r>
              <a:rPr lang="en-US" b="0" i="0" dirty="0">
                <a:solidFill>
                  <a:srgbClr val="374151"/>
                </a:solidFill>
                <a:effectLst/>
                <a:latin typeface="Söhne"/>
              </a:rPr>
              <a:t> </a:t>
            </a:r>
            <a:r>
              <a:rPr lang="en-US" b="0" i="0" dirty="0" err="1">
                <a:solidFill>
                  <a:srgbClr val="374151"/>
                </a:solidFill>
                <a:effectLst/>
                <a:latin typeface="Söhne"/>
              </a:rPr>
              <a:t>dünyasının</a:t>
            </a:r>
            <a:r>
              <a:rPr lang="en-US" b="0" i="0" dirty="0">
                <a:solidFill>
                  <a:srgbClr val="374151"/>
                </a:solidFill>
                <a:effectLst/>
                <a:latin typeface="Söhne"/>
              </a:rPr>
              <a:t> </a:t>
            </a:r>
            <a:r>
              <a:rPr lang="en-US" b="0" i="0" dirty="0" err="1">
                <a:solidFill>
                  <a:srgbClr val="374151"/>
                </a:solidFill>
                <a:effectLst/>
                <a:latin typeface="Söhne"/>
              </a:rPr>
              <a:t>etik</a:t>
            </a:r>
            <a:r>
              <a:rPr lang="en-US" b="0" i="0" dirty="0">
                <a:solidFill>
                  <a:srgbClr val="374151"/>
                </a:solidFill>
                <a:effectLst/>
                <a:latin typeface="Söhne"/>
              </a:rPr>
              <a:t> </a:t>
            </a:r>
            <a:r>
              <a:rPr lang="en-US" b="0" i="0" dirty="0" err="1">
                <a:solidFill>
                  <a:srgbClr val="374151"/>
                </a:solidFill>
                <a:effectLst/>
                <a:latin typeface="Söhne"/>
              </a:rPr>
              <a:t>uygulamalarını</a:t>
            </a:r>
            <a:r>
              <a:rPr lang="en-US" b="0" i="0" dirty="0">
                <a:solidFill>
                  <a:srgbClr val="374151"/>
                </a:solidFill>
                <a:effectLst/>
                <a:latin typeface="Söhne"/>
              </a:rPr>
              <a:t> </a:t>
            </a:r>
            <a:r>
              <a:rPr lang="en-US" b="0" i="0" dirty="0" err="1">
                <a:solidFill>
                  <a:srgbClr val="374151"/>
                </a:solidFill>
                <a:effectLst/>
                <a:latin typeface="Söhne"/>
              </a:rPr>
              <a:t>teşvik</a:t>
            </a:r>
            <a:r>
              <a:rPr lang="en-US" b="0" i="0" dirty="0">
                <a:solidFill>
                  <a:srgbClr val="374151"/>
                </a:solidFill>
                <a:effectLst/>
                <a:latin typeface="Söhne"/>
              </a:rPr>
              <a:t> </a:t>
            </a:r>
            <a:r>
              <a:rPr lang="en-US" b="0" i="0" dirty="0" err="1">
                <a:solidFill>
                  <a:srgbClr val="374151"/>
                </a:solidFill>
                <a:effectLst/>
                <a:latin typeface="Söhne"/>
              </a:rPr>
              <a:t>etmeyi</a:t>
            </a:r>
            <a:r>
              <a:rPr lang="en-US" b="0" i="0" dirty="0">
                <a:solidFill>
                  <a:srgbClr val="374151"/>
                </a:solidFill>
                <a:effectLst/>
                <a:latin typeface="Söhne"/>
              </a:rPr>
              <a:t> </a:t>
            </a:r>
            <a:r>
              <a:rPr lang="en-US" b="0" i="0" dirty="0" err="1">
                <a:solidFill>
                  <a:srgbClr val="374151"/>
                </a:solidFill>
                <a:effectLst/>
                <a:latin typeface="Söhne"/>
              </a:rPr>
              <a:t>amaçlamaktadır</a:t>
            </a:r>
            <a:r>
              <a:rPr lang="en-US" b="0" i="0" dirty="0">
                <a:solidFill>
                  <a:srgbClr val="374151"/>
                </a:solidFill>
                <a:effectLst/>
                <a:latin typeface="Söhne"/>
              </a:rPr>
              <a:t>.</a:t>
            </a:r>
          </a:p>
          <a:p>
            <a:pPr algn="l"/>
            <a:r>
              <a:rPr lang="en-US" b="0" i="0" dirty="0">
                <a:solidFill>
                  <a:srgbClr val="374151"/>
                </a:solidFill>
                <a:effectLst/>
                <a:latin typeface="Söhne"/>
              </a:rPr>
              <a:t>UNICEF,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haklarının</a:t>
            </a:r>
            <a:r>
              <a:rPr lang="en-US" b="0" i="0" dirty="0">
                <a:solidFill>
                  <a:srgbClr val="374151"/>
                </a:solidFill>
                <a:effectLst/>
                <a:latin typeface="Söhne"/>
              </a:rPr>
              <a:t> </a:t>
            </a:r>
            <a:r>
              <a:rPr lang="en-US" b="0" i="0" dirty="0" err="1">
                <a:solidFill>
                  <a:srgbClr val="374151"/>
                </a:solidFill>
                <a:effectLst/>
                <a:latin typeface="Söhne"/>
              </a:rPr>
              <a:t>korunması</a:t>
            </a:r>
            <a:r>
              <a:rPr lang="en-US" b="0" i="0" dirty="0">
                <a:solidFill>
                  <a:srgbClr val="374151"/>
                </a:solidFill>
                <a:effectLst/>
                <a:latin typeface="Söhne"/>
              </a:rPr>
              <a:t> ve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işçiliğiyle</a:t>
            </a:r>
            <a:r>
              <a:rPr lang="en-US" b="0" i="0" dirty="0">
                <a:solidFill>
                  <a:srgbClr val="374151"/>
                </a:solidFill>
                <a:effectLst/>
                <a:latin typeface="Söhne"/>
              </a:rPr>
              <a:t> </a:t>
            </a:r>
            <a:r>
              <a:rPr lang="en-US" b="0" i="0" dirty="0" err="1">
                <a:solidFill>
                  <a:srgbClr val="374151"/>
                </a:solidFill>
                <a:effectLst/>
                <a:latin typeface="Söhne"/>
              </a:rPr>
              <a:t>mücadele</a:t>
            </a:r>
            <a:r>
              <a:rPr lang="en-US" b="0" i="0" dirty="0">
                <a:solidFill>
                  <a:srgbClr val="374151"/>
                </a:solidFill>
                <a:effectLst/>
                <a:latin typeface="Söhne"/>
              </a:rPr>
              <a:t> </a:t>
            </a:r>
            <a:r>
              <a:rPr lang="en-US" b="0" i="0" dirty="0" err="1">
                <a:solidFill>
                  <a:srgbClr val="374151"/>
                </a:solidFill>
                <a:effectLst/>
                <a:latin typeface="Söhne"/>
              </a:rPr>
              <a:t>konularında</a:t>
            </a:r>
            <a:r>
              <a:rPr lang="en-US" b="0" i="0" dirty="0">
                <a:solidFill>
                  <a:srgbClr val="374151"/>
                </a:solidFill>
                <a:effectLst/>
                <a:latin typeface="Söhne"/>
              </a:rPr>
              <a:t> </a:t>
            </a:r>
            <a:r>
              <a:rPr lang="en-US" b="0" i="0" dirty="0" err="1">
                <a:solidFill>
                  <a:srgbClr val="374151"/>
                </a:solidFill>
                <a:effectLst/>
                <a:latin typeface="Söhne"/>
              </a:rPr>
              <a:t>uzun</a:t>
            </a:r>
            <a:r>
              <a:rPr lang="en-US" b="0" i="0" dirty="0">
                <a:solidFill>
                  <a:srgbClr val="374151"/>
                </a:solidFill>
                <a:effectLst/>
                <a:latin typeface="Söhne"/>
              </a:rPr>
              <a:t> </a:t>
            </a:r>
            <a:r>
              <a:rPr lang="en-US" b="0" i="0" dirty="0" err="1">
                <a:solidFill>
                  <a:srgbClr val="374151"/>
                </a:solidFill>
                <a:effectLst/>
                <a:latin typeface="Söhne"/>
              </a:rPr>
              <a:t>süredir</a:t>
            </a:r>
            <a:r>
              <a:rPr lang="en-US" b="0" i="0" dirty="0">
                <a:solidFill>
                  <a:srgbClr val="374151"/>
                </a:solidFill>
                <a:effectLst/>
                <a:latin typeface="Söhne"/>
              </a:rPr>
              <a:t> </a:t>
            </a:r>
            <a:r>
              <a:rPr lang="en-US" b="0" i="0" dirty="0" err="1">
                <a:solidFill>
                  <a:srgbClr val="374151"/>
                </a:solidFill>
                <a:effectLst/>
                <a:latin typeface="Söhne"/>
              </a:rPr>
              <a:t>çalışmaktadır</a:t>
            </a:r>
            <a:r>
              <a:rPr lang="en-US" b="0" i="0" dirty="0">
                <a:solidFill>
                  <a:srgbClr val="374151"/>
                </a:solidFill>
                <a:effectLst/>
                <a:latin typeface="Söhne"/>
              </a:rPr>
              <a:t>. Bu </a:t>
            </a:r>
            <a:r>
              <a:rPr lang="en-US" b="0" i="0" dirty="0" err="1">
                <a:solidFill>
                  <a:srgbClr val="374151"/>
                </a:solidFill>
                <a:effectLst/>
                <a:latin typeface="Söhne"/>
              </a:rPr>
              <a:t>alandaki</a:t>
            </a:r>
            <a:r>
              <a:rPr lang="en-US" b="0" i="0" dirty="0">
                <a:solidFill>
                  <a:srgbClr val="374151"/>
                </a:solidFill>
                <a:effectLst/>
                <a:latin typeface="Söhne"/>
              </a:rPr>
              <a:t> </a:t>
            </a:r>
            <a:r>
              <a:rPr lang="en-US" b="0" i="0" dirty="0" err="1">
                <a:solidFill>
                  <a:srgbClr val="374151"/>
                </a:solidFill>
                <a:effectLst/>
                <a:latin typeface="Söhne"/>
              </a:rPr>
              <a:t>deneyimleri</a:t>
            </a:r>
            <a:r>
              <a:rPr lang="en-US" b="0" i="0" dirty="0">
                <a:solidFill>
                  <a:srgbClr val="374151"/>
                </a:solidFill>
                <a:effectLst/>
                <a:latin typeface="Söhne"/>
              </a:rPr>
              <a:t> ve </a:t>
            </a:r>
            <a:r>
              <a:rPr lang="en-US" b="0" i="0" dirty="0" err="1">
                <a:solidFill>
                  <a:srgbClr val="374151"/>
                </a:solidFill>
                <a:effectLst/>
                <a:latin typeface="Söhne"/>
              </a:rPr>
              <a:t>araştırmaları</a:t>
            </a:r>
            <a:r>
              <a:rPr lang="en-US" b="0" i="0" dirty="0">
                <a:solidFill>
                  <a:srgbClr val="374151"/>
                </a:solidFill>
                <a:effectLst/>
                <a:latin typeface="Söhne"/>
              </a:rPr>
              <a:t> </a:t>
            </a:r>
            <a:r>
              <a:rPr lang="en-US" b="0" i="0" dirty="0" err="1">
                <a:solidFill>
                  <a:srgbClr val="374151"/>
                </a:solidFill>
                <a:effectLst/>
                <a:latin typeface="Söhne"/>
              </a:rPr>
              <a:t>doğrultusunda</a:t>
            </a:r>
            <a:r>
              <a:rPr lang="en-US" b="0" i="0" dirty="0">
                <a:solidFill>
                  <a:srgbClr val="374151"/>
                </a:solidFill>
                <a:effectLst/>
                <a:latin typeface="Söhne"/>
              </a:rPr>
              <a:t>, </a:t>
            </a:r>
            <a:r>
              <a:rPr lang="en-US" b="0" i="0" dirty="0" err="1">
                <a:solidFill>
                  <a:srgbClr val="374151"/>
                </a:solidFill>
                <a:effectLst/>
                <a:latin typeface="Söhne"/>
              </a:rPr>
              <a:t>iş</a:t>
            </a:r>
            <a:r>
              <a:rPr lang="en-US" b="0" i="0" dirty="0">
                <a:solidFill>
                  <a:srgbClr val="374151"/>
                </a:solidFill>
                <a:effectLst/>
                <a:latin typeface="Söhne"/>
              </a:rPr>
              <a:t> </a:t>
            </a:r>
            <a:r>
              <a:rPr lang="en-US" b="0" i="0" dirty="0" err="1">
                <a:solidFill>
                  <a:srgbClr val="374151"/>
                </a:solidFill>
                <a:effectLst/>
                <a:latin typeface="Söhne"/>
              </a:rPr>
              <a:t>dünyasının</a:t>
            </a:r>
            <a:r>
              <a:rPr lang="en-US" b="0" i="0" dirty="0">
                <a:solidFill>
                  <a:srgbClr val="374151"/>
                </a:solidFill>
                <a:effectLst/>
                <a:latin typeface="Söhne"/>
              </a:rPr>
              <a:t> </a:t>
            </a:r>
            <a:r>
              <a:rPr lang="en-US" b="0" i="0" dirty="0" err="1">
                <a:solidFill>
                  <a:srgbClr val="374151"/>
                </a:solidFill>
                <a:effectLst/>
                <a:latin typeface="Söhne"/>
              </a:rPr>
              <a:t>rolünün</a:t>
            </a:r>
            <a:r>
              <a:rPr lang="en-US" b="0" i="0" dirty="0">
                <a:solidFill>
                  <a:srgbClr val="374151"/>
                </a:solidFill>
                <a:effectLst/>
                <a:latin typeface="Söhne"/>
              </a:rPr>
              <a:t> </a:t>
            </a:r>
            <a:r>
              <a:rPr lang="en-US" b="0" i="0" dirty="0" err="1">
                <a:solidFill>
                  <a:srgbClr val="374151"/>
                </a:solidFill>
                <a:effectLst/>
                <a:latin typeface="Söhne"/>
              </a:rPr>
              <a:t>önemini</a:t>
            </a:r>
            <a:r>
              <a:rPr lang="en-US" b="0" i="0" dirty="0">
                <a:solidFill>
                  <a:srgbClr val="374151"/>
                </a:solidFill>
                <a:effectLst/>
                <a:latin typeface="Söhne"/>
              </a:rPr>
              <a:t> fark </a:t>
            </a:r>
            <a:r>
              <a:rPr lang="en-US" b="0" i="0" dirty="0" err="1">
                <a:solidFill>
                  <a:srgbClr val="374151"/>
                </a:solidFill>
                <a:effectLst/>
                <a:latin typeface="Söhne"/>
              </a:rPr>
              <a:t>etmiş</a:t>
            </a:r>
            <a:r>
              <a:rPr lang="en-US" b="0" i="0" dirty="0">
                <a:solidFill>
                  <a:srgbClr val="374151"/>
                </a:solidFill>
                <a:effectLst/>
                <a:latin typeface="Söhne"/>
              </a:rPr>
              <a:t> ve </a:t>
            </a:r>
            <a:r>
              <a:rPr lang="en-US" b="0" i="0" dirty="0" err="1">
                <a:solidFill>
                  <a:srgbClr val="374151"/>
                </a:solidFill>
                <a:effectLst/>
                <a:latin typeface="Söhne"/>
              </a:rPr>
              <a:t>işletmelerin</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haklarını</a:t>
            </a:r>
            <a:r>
              <a:rPr lang="en-US" b="0" i="0" dirty="0">
                <a:solidFill>
                  <a:srgbClr val="374151"/>
                </a:solidFill>
                <a:effectLst/>
                <a:latin typeface="Söhne"/>
              </a:rPr>
              <a:t> </a:t>
            </a:r>
            <a:r>
              <a:rPr lang="en-US" b="0" i="0" dirty="0" err="1">
                <a:solidFill>
                  <a:srgbClr val="374151"/>
                </a:solidFill>
                <a:effectLst/>
                <a:latin typeface="Söhne"/>
              </a:rPr>
              <a:t>ihlal</a:t>
            </a:r>
            <a:r>
              <a:rPr lang="en-US" b="0" i="0" dirty="0">
                <a:solidFill>
                  <a:srgbClr val="374151"/>
                </a:solidFill>
                <a:effectLst/>
                <a:latin typeface="Söhne"/>
              </a:rPr>
              <a:t> </a:t>
            </a:r>
            <a:r>
              <a:rPr lang="en-US" b="0" i="0" dirty="0" err="1">
                <a:solidFill>
                  <a:srgbClr val="374151"/>
                </a:solidFill>
                <a:effectLst/>
                <a:latin typeface="Söhne"/>
              </a:rPr>
              <a:t>etmek</a:t>
            </a:r>
            <a:r>
              <a:rPr lang="en-US" b="0" i="0" dirty="0">
                <a:solidFill>
                  <a:srgbClr val="374151"/>
                </a:solidFill>
                <a:effectLst/>
                <a:latin typeface="Söhne"/>
              </a:rPr>
              <a:t> </a:t>
            </a:r>
            <a:r>
              <a:rPr lang="en-US" b="0" i="0" dirty="0" err="1">
                <a:solidFill>
                  <a:srgbClr val="374151"/>
                </a:solidFill>
                <a:effectLst/>
                <a:latin typeface="Söhne"/>
              </a:rPr>
              <a:t>yerine</a:t>
            </a:r>
            <a:r>
              <a:rPr lang="en-US" b="0" i="0" dirty="0">
                <a:solidFill>
                  <a:srgbClr val="374151"/>
                </a:solidFill>
                <a:effectLst/>
                <a:latin typeface="Söhne"/>
              </a:rPr>
              <a:t> </a:t>
            </a:r>
            <a:r>
              <a:rPr lang="en-US" b="0" i="0" dirty="0" err="1">
                <a:solidFill>
                  <a:srgbClr val="374151"/>
                </a:solidFill>
                <a:effectLst/>
                <a:latin typeface="Söhne"/>
              </a:rPr>
              <a:t>korumalarını</a:t>
            </a:r>
            <a:r>
              <a:rPr lang="en-US" b="0" i="0" dirty="0">
                <a:solidFill>
                  <a:srgbClr val="374151"/>
                </a:solidFill>
                <a:effectLst/>
                <a:latin typeface="Söhne"/>
              </a:rPr>
              <a:t> </a:t>
            </a:r>
            <a:r>
              <a:rPr lang="en-US" b="0" i="0" dirty="0" err="1">
                <a:solidFill>
                  <a:srgbClr val="374151"/>
                </a:solidFill>
                <a:effectLst/>
                <a:latin typeface="Söhne"/>
              </a:rPr>
              <a:t>sağlamayı</a:t>
            </a:r>
            <a:r>
              <a:rPr lang="en-US" b="0" i="0" dirty="0">
                <a:solidFill>
                  <a:srgbClr val="374151"/>
                </a:solidFill>
                <a:effectLst/>
                <a:latin typeface="Söhne"/>
              </a:rPr>
              <a:t> </a:t>
            </a:r>
            <a:r>
              <a:rPr lang="en-US" b="0" i="0" dirty="0" err="1">
                <a:solidFill>
                  <a:srgbClr val="374151"/>
                </a:solidFill>
                <a:effectLst/>
                <a:latin typeface="Söhne"/>
              </a:rPr>
              <a:t>hedeflemiştir</a:t>
            </a:r>
            <a:r>
              <a:rPr lang="en-US" b="0" i="0" dirty="0">
                <a:solidFill>
                  <a:srgbClr val="374151"/>
                </a:solidFill>
                <a:effectLst/>
                <a:latin typeface="Söhne"/>
              </a:rPr>
              <a:t>.</a:t>
            </a:r>
          </a:p>
          <a:p>
            <a:pPr algn="l"/>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hakları</a:t>
            </a:r>
            <a:r>
              <a:rPr lang="en-US" b="0" i="0" dirty="0">
                <a:solidFill>
                  <a:srgbClr val="374151"/>
                </a:solidFill>
                <a:effectLst/>
                <a:latin typeface="Söhne"/>
              </a:rPr>
              <a:t> ve </a:t>
            </a:r>
            <a:r>
              <a:rPr lang="en-US" b="0" i="0" dirty="0" err="1">
                <a:solidFill>
                  <a:srgbClr val="374151"/>
                </a:solidFill>
                <a:effectLst/>
                <a:latin typeface="Söhne"/>
              </a:rPr>
              <a:t>iş</a:t>
            </a:r>
            <a:r>
              <a:rPr lang="en-US" b="0" i="0" dirty="0">
                <a:solidFill>
                  <a:srgbClr val="374151"/>
                </a:solidFill>
                <a:effectLst/>
                <a:latin typeface="Söhne"/>
              </a:rPr>
              <a:t> </a:t>
            </a:r>
            <a:r>
              <a:rPr lang="en-US" b="0" i="0" dirty="0" err="1">
                <a:solidFill>
                  <a:srgbClr val="374151"/>
                </a:solidFill>
                <a:effectLst/>
                <a:latin typeface="Söhne"/>
              </a:rPr>
              <a:t>ilkeleri</a:t>
            </a:r>
            <a:r>
              <a:rPr lang="en-US" b="0" i="0" dirty="0">
                <a:solidFill>
                  <a:srgbClr val="374151"/>
                </a:solidFill>
                <a:effectLst/>
                <a:latin typeface="Söhne"/>
              </a:rPr>
              <a:t> </a:t>
            </a:r>
            <a:r>
              <a:rPr lang="en-US" b="0" i="0" dirty="0" err="1">
                <a:solidFill>
                  <a:srgbClr val="374151"/>
                </a:solidFill>
                <a:effectLst/>
                <a:latin typeface="Söhne"/>
              </a:rPr>
              <a:t>programı</a:t>
            </a:r>
            <a:r>
              <a:rPr lang="en-US" b="0" i="0" dirty="0">
                <a:solidFill>
                  <a:srgbClr val="374151"/>
                </a:solidFill>
                <a:effectLst/>
                <a:latin typeface="Söhne"/>
              </a:rPr>
              <a:t>, </a:t>
            </a:r>
            <a:r>
              <a:rPr lang="en-US" b="0" i="0" dirty="0" err="1">
                <a:solidFill>
                  <a:srgbClr val="374151"/>
                </a:solidFill>
                <a:effectLst/>
                <a:latin typeface="Söhne"/>
              </a:rPr>
              <a:t>iş</a:t>
            </a:r>
            <a:r>
              <a:rPr lang="en-US" b="0" i="0" dirty="0">
                <a:solidFill>
                  <a:srgbClr val="374151"/>
                </a:solidFill>
                <a:effectLst/>
                <a:latin typeface="Söhne"/>
              </a:rPr>
              <a:t> </a:t>
            </a:r>
            <a:r>
              <a:rPr lang="en-US" b="0" i="0" dirty="0" err="1">
                <a:solidFill>
                  <a:srgbClr val="374151"/>
                </a:solidFill>
                <a:effectLst/>
                <a:latin typeface="Söhne"/>
              </a:rPr>
              <a:t>dünyasının</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işçiliğine</a:t>
            </a:r>
            <a:r>
              <a:rPr lang="en-US" b="0" i="0" dirty="0">
                <a:solidFill>
                  <a:srgbClr val="374151"/>
                </a:solidFill>
                <a:effectLst/>
                <a:latin typeface="Söhne"/>
              </a:rPr>
              <a:t> </a:t>
            </a:r>
            <a:r>
              <a:rPr lang="en-US" b="0" i="0" dirty="0" err="1">
                <a:solidFill>
                  <a:srgbClr val="374151"/>
                </a:solidFill>
                <a:effectLst/>
                <a:latin typeface="Söhne"/>
              </a:rPr>
              <a:t>katkıda</a:t>
            </a:r>
            <a:r>
              <a:rPr lang="en-US" b="0" i="0" dirty="0">
                <a:solidFill>
                  <a:srgbClr val="374151"/>
                </a:solidFill>
                <a:effectLst/>
                <a:latin typeface="Söhne"/>
              </a:rPr>
              <a:t> </a:t>
            </a:r>
            <a:r>
              <a:rPr lang="en-US" b="0" i="0" dirty="0" err="1">
                <a:solidFill>
                  <a:srgbClr val="374151"/>
                </a:solidFill>
                <a:effectLst/>
                <a:latin typeface="Söhne"/>
              </a:rPr>
              <a:t>bulunmaması</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haklarını</a:t>
            </a:r>
            <a:r>
              <a:rPr lang="en-US" b="0" i="0" dirty="0">
                <a:solidFill>
                  <a:srgbClr val="374151"/>
                </a:solidFill>
                <a:effectLst/>
                <a:latin typeface="Söhne"/>
              </a:rPr>
              <a:t> </a:t>
            </a:r>
            <a:r>
              <a:rPr lang="en-US" b="0" i="0" dirty="0" err="1">
                <a:solidFill>
                  <a:srgbClr val="374151"/>
                </a:solidFill>
                <a:effectLst/>
                <a:latin typeface="Söhne"/>
              </a:rPr>
              <a:t>koruması</a:t>
            </a:r>
            <a:r>
              <a:rPr lang="en-US" b="0" i="0" dirty="0">
                <a:solidFill>
                  <a:srgbClr val="374151"/>
                </a:solidFill>
                <a:effectLst/>
                <a:latin typeface="Söhne"/>
              </a:rPr>
              <a:t> ve </a:t>
            </a:r>
            <a:r>
              <a:rPr lang="en-US" b="0" i="0" dirty="0" err="1">
                <a:solidFill>
                  <a:srgbClr val="374151"/>
                </a:solidFill>
                <a:effectLst/>
                <a:latin typeface="Söhne"/>
              </a:rPr>
              <a:t>çocukların</a:t>
            </a:r>
            <a:r>
              <a:rPr lang="en-US" b="0" i="0" dirty="0">
                <a:solidFill>
                  <a:srgbClr val="374151"/>
                </a:solidFill>
                <a:effectLst/>
                <a:latin typeface="Söhne"/>
              </a:rPr>
              <a:t> </a:t>
            </a:r>
            <a:r>
              <a:rPr lang="en-US" b="0" i="0" dirty="0" err="1">
                <a:solidFill>
                  <a:srgbClr val="374151"/>
                </a:solidFill>
                <a:effectLst/>
                <a:latin typeface="Söhne"/>
              </a:rPr>
              <a:t>iyi</a:t>
            </a:r>
            <a:r>
              <a:rPr lang="en-US" b="0" i="0" dirty="0">
                <a:solidFill>
                  <a:srgbClr val="374151"/>
                </a:solidFill>
                <a:effectLst/>
                <a:latin typeface="Söhne"/>
              </a:rPr>
              <a:t> </a:t>
            </a:r>
            <a:r>
              <a:rPr lang="en-US" b="0" i="0" dirty="0" err="1">
                <a:solidFill>
                  <a:srgbClr val="374151"/>
                </a:solidFill>
                <a:effectLst/>
                <a:latin typeface="Söhne"/>
              </a:rPr>
              <a:t>yaşama</a:t>
            </a:r>
            <a:r>
              <a:rPr lang="en-US" b="0" i="0" dirty="0">
                <a:solidFill>
                  <a:srgbClr val="374151"/>
                </a:solidFill>
                <a:effectLst/>
                <a:latin typeface="Söhne"/>
              </a:rPr>
              <a:t> </a:t>
            </a:r>
            <a:r>
              <a:rPr lang="en-US" b="0" i="0" dirty="0" err="1">
                <a:solidFill>
                  <a:srgbClr val="374151"/>
                </a:solidFill>
                <a:effectLst/>
                <a:latin typeface="Söhne"/>
              </a:rPr>
              <a:t>şansını</a:t>
            </a:r>
            <a:r>
              <a:rPr lang="en-US" b="0" i="0" dirty="0">
                <a:solidFill>
                  <a:srgbClr val="374151"/>
                </a:solidFill>
                <a:effectLst/>
                <a:latin typeface="Söhne"/>
              </a:rPr>
              <a:t> </a:t>
            </a:r>
            <a:r>
              <a:rPr lang="en-US" b="0" i="0" dirty="0" err="1">
                <a:solidFill>
                  <a:srgbClr val="374151"/>
                </a:solidFill>
                <a:effectLst/>
                <a:latin typeface="Söhne"/>
              </a:rPr>
              <a:t>artırması</a:t>
            </a:r>
            <a:r>
              <a:rPr lang="en-US" b="0" i="0" dirty="0">
                <a:solidFill>
                  <a:srgbClr val="374151"/>
                </a:solidFill>
                <a:effectLst/>
                <a:latin typeface="Söhne"/>
              </a:rPr>
              <a:t> </a:t>
            </a:r>
            <a:r>
              <a:rPr lang="en-US" b="0" i="0" dirty="0" err="1">
                <a:solidFill>
                  <a:srgbClr val="374151"/>
                </a:solidFill>
                <a:effectLst/>
                <a:latin typeface="Söhne"/>
              </a:rPr>
              <a:t>için</a:t>
            </a:r>
            <a:r>
              <a:rPr lang="en-US" b="0" i="0" dirty="0">
                <a:solidFill>
                  <a:srgbClr val="374151"/>
                </a:solidFill>
                <a:effectLst/>
                <a:latin typeface="Söhne"/>
              </a:rPr>
              <a:t> </a:t>
            </a:r>
            <a:r>
              <a:rPr lang="en-US" b="0" i="0" dirty="0" err="1">
                <a:solidFill>
                  <a:srgbClr val="374151"/>
                </a:solidFill>
                <a:effectLst/>
                <a:latin typeface="Söhne"/>
              </a:rPr>
              <a:t>belirli</a:t>
            </a:r>
            <a:r>
              <a:rPr lang="en-US" b="0" i="0" dirty="0">
                <a:solidFill>
                  <a:srgbClr val="374151"/>
                </a:solidFill>
                <a:effectLst/>
                <a:latin typeface="Söhne"/>
              </a:rPr>
              <a:t> </a:t>
            </a:r>
            <a:r>
              <a:rPr lang="en-US" b="0" i="0" dirty="0" err="1">
                <a:solidFill>
                  <a:srgbClr val="374151"/>
                </a:solidFill>
                <a:effectLst/>
                <a:latin typeface="Söhne"/>
              </a:rPr>
              <a:t>ilkeleri</a:t>
            </a:r>
            <a:r>
              <a:rPr lang="en-US" b="0" i="0" dirty="0">
                <a:solidFill>
                  <a:srgbClr val="374151"/>
                </a:solidFill>
                <a:effectLst/>
                <a:latin typeface="Söhne"/>
              </a:rPr>
              <a:t> </a:t>
            </a:r>
            <a:r>
              <a:rPr lang="en-US" b="0" i="0" dirty="0" err="1">
                <a:solidFill>
                  <a:srgbClr val="374151"/>
                </a:solidFill>
                <a:effectLst/>
                <a:latin typeface="Söhne"/>
              </a:rPr>
              <a:t>benimsemesini</a:t>
            </a:r>
            <a:r>
              <a:rPr lang="en-US" b="0" i="0" dirty="0">
                <a:solidFill>
                  <a:srgbClr val="374151"/>
                </a:solidFill>
                <a:effectLst/>
                <a:latin typeface="Söhne"/>
              </a:rPr>
              <a:t> </a:t>
            </a:r>
            <a:r>
              <a:rPr lang="en-US" b="0" i="0" dirty="0" err="1">
                <a:solidFill>
                  <a:srgbClr val="374151"/>
                </a:solidFill>
                <a:effectLst/>
                <a:latin typeface="Söhne"/>
              </a:rPr>
              <a:t>teşvik</a:t>
            </a:r>
            <a:r>
              <a:rPr lang="en-US" b="0" i="0" dirty="0">
                <a:solidFill>
                  <a:srgbClr val="374151"/>
                </a:solidFill>
                <a:effectLst/>
                <a:latin typeface="Söhne"/>
              </a:rPr>
              <a:t> </a:t>
            </a:r>
            <a:r>
              <a:rPr lang="en-US" b="0" i="0" dirty="0" err="1">
                <a:solidFill>
                  <a:srgbClr val="374151"/>
                </a:solidFill>
                <a:effectLst/>
                <a:latin typeface="Söhne"/>
              </a:rPr>
              <a:t>etmektedir</a:t>
            </a:r>
            <a:r>
              <a:rPr lang="en-US" b="0" i="0" dirty="0">
                <a:solidFill>
                  <a:srgbClr val="374151"/>
                </a:solidFill>
                <a:effectLst/>
                <a:latin typeface="Söhne"/>
              </a:rPr>
              <a:t>. Bu </a:t>
            </a:r>
            <a:r>
              <a:rPr lang="en-US" b="0" i="0" dirty="0" err="1">
                <a:solidFill>
                  <a:srgbClr val="374151"/>
                </a:solidFill>
                <a:effectLst/>
                <a:latin typeface="Söhne"/>
              </a:rPr>
              <a:t>ilkeler</a:t>
            </a:r>
            <a:r>
              <a:rPr lang="en-US" b="0" i="0" dirty="0">
                <a:solidFill>
                  <a:srgbClr val="374151"/>
                </a:solidFill>
                <a:effectLst/>
                <a:latin typeface="Söhne"/>
              </a:rPr>
              <a:t> </a:t>
            </a:r>
            <a:r>
              <a:rPr lang="en-US" b="0" i="0" dirty="0" err="1">
                <a:solidFill>
                  <a:srgbClr val="374151"/>
                </a:solidFill>
                <a:effectLst/>
                <a:latin typeface="Söhne"/>
              </a:rPr>
              <a:t>arasında</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işçiliğine</a:t>
            </a:r>
            <a:r>
              <a:rPr lang="en-US" b="0" i="0" dirty="0">
                <a:solidFill>
                  <a:srgbClr val="374151"/>
                </a:solidFill>
                <a:effectLst/>
                <a:latin typeface="Söhne"/>
              </a:rPr>
              <a:t> </a:t>
            </a:r>
            <a:r>
              <a:rPr lang="en-US" b="0" i="0" dirty="0" err="1">
                <a:solidFill>
                  <a:srgbClr val="374151"/>
                </a:solidFill>
                <a:effectLst/>
                <a:latin typeface="Söhne"/>
              </a:rPr>
              <a:t>karşı</a:t>
            </a:r>
            <a:r>
              <a:rPr lang="en-US" b="0" i="0" dirty="0">
                <a:solidFill>
                  <a:srgbClr val="374151"/>
                </a:solidFill>
                <a:effectLst/>
                <a:latin typeface="Söhne"/>
              </a:rPr>
              <a:t> </a:t>
            </a:r>
            <a:r>
              <a:rPr lang="en-US" b="0" i="0" dirty="0" err="1">
                <a:solidFill>
                  <a:srgbClr val="374151"/>
                </a:solidFill>
                <a:effectLst/>
                <a:latin typeface="Söhne"/>
              </a:rPr>
              <a:t>sıfır</a:t>
            </a:r>
            <a:r>
              <a:rPr lang="en-US" b="0" i="0" dirty="0">
                <a:solidFill>
                  <a:srgbClr val="374151"/>
                </a:solidFill>
                <a:effectLst/>
                <a:latin typeface="Söhne"/>
              </a:rPr>
              <a:t> </a:t>
            </a:r>
            <a:r>
              <a:rPr lang="en-US" b="0" i="0" dirty="0" err="1">
                <a:solidFill>
                  <a:srgbClr val="374151"/>
                </a:solidFill>
                <a:effectLst/>
                <a:latin typeface="Söhne"/>
              </a:rPr>
              <a:t>tolerans</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haklarının</a:t>
            </a:r>
            <a:r>
              <a:rPr lang="en-US" b="0" i="0" dirty="0">
                <a:solidFill>
                  <a:srgbClr val="374151"/>
                </a:solidFill>
                <a:effectLst/>
                <a:latin typeface="Söhne"/>
              </a:rPr>
              <a:t> </a:t>
            </a:r>
            <a:r>
              <a:rPr lang="en-US" b="0" i="0" dirty="0" err="1">
                <a:solidFill>
                  <a:srgbClr val="374151"/>
                </a:solidFill>
                <a:effectLst/>
                <a:latin typeface="Söhne"/>
              </a:rPr>
              <a:t>korunmasına</a:t>
            </a:r>
            <a:r>
              <a:rPr lang="en-US" b="0" i="0" dirty="0">
                <a:solidFill>
                  <a:srgbClr val="374151"/>
                </a:solidFill>
                <a:effectLst/>
                <a:latin typeface="Söhne"/>
              </a:rPr>
              <a:t> </a:t>
            </a:r>
            <a:r>
              <a:rPr lang="en-US" b="0" i="0" dirty="0" err="1">
                <a:solidFill>
                  <a:srgbClr val="374151"/>
                </a:solidFill>
                <a:effectLst/>
                <a:latin typeface="Söhne"/>
              </a:rPr>
              <a:t>yönelik</a:t>
            </a:r>
            <a:r>
              <a:rPr lang="en-US" b="0" i="0" dirty="0">
                <a:solidFill>
                  <a:srgbClr val="374151"/>
                </a:solidFill>
                <a:effectLst/>
                <a:latin typeface="Söhne"/>
              </a:rPr>
              <a:t> </a:t>
            </a:r>
            <a:r>
              <a:rPr lang="en-US" b="0" i="0" dirty="0" err="1">
                <a:solidFill>
                  <a:srgbClr val="374151"/>
                </a:solidFill>
                <a:effectLst/>
                <a:latin typeface="Söhne"/>
              </a:rPr>
              <a:t>politika</a:t>
            </a:r>
            <a:r>
              <a:rPr lang="en-US" b="0" i="0" dirty="0">
                <a:solidFill>
                  <a:srgbClr val="374151"/>
                </a:solidFill>
                <a:effectLst/>
                <a:latin typeface="Söhne"/>
              </a:rPr>
              <a:t> ve </a:t>
            </a:r>
            <a:r>
              <a:rPr lang="en-US" b="0" i="0" dirty="0" err="1">
                <a:solidFill>
                  <a:srgbClr val="374151"/>
                </a:solidFill>
                <a:effectLst/>
                <a:latin typeface="Söhne"/>
              </a:rPr>
              <a:t>uygulamaların</a:t>
            </a:r>
            <a:r>
              <a:rPr lang="en-US" b="0" i="0" dirty="0">
                <a:solidFill>
                  <a:srgbClr val="374151"/>
                </a:solidFill>
                <a:effectLst/>
                <a:latin typeface="Söhne"/>
              </a:rPr>
              <a:t> </a:t>
            </a:r>
            <a:r>
              <a:rPr lang="en-US" b="0" i="0" dirty="0" err="1">
                <a:solidFill>
                  <a:srgbClr val="374151"/>
                </a:solidFill>
                <a:effectLst/>
                <a:latin typeface="Söhne"/>
              </a:rPr>
              <a:t>benimsenmesi</a:t>
            </a:r>
            <a:r>
              <a:rPr lang="en-US" b="0" i="0" dirty="0">
                <a:solidFill>
                  <a:srgbClr val="374151"/>
                </a:solidFill>
                <a:effectLst/>
                <a:latin typeface="Söhne"/>
              </a:rPr>
              <a:t>, </a:t>
            </a:r>
            <a:r>
              <a:rPr lang="en-US" b="0" i="0" dirty="0" err="1">
                <a:solidFill>
                  <a:srgbClr val="374151"/>
                </a:solidFill>
                <a:effectLst/>
                <a:latin typeface="Söhne"/>
              </a:rPr>
              <a:t>işletmelerin</a:t>
            </a:r>
            <a:r>
              <a:rPr lang="en-US" b="0" i="0" dirty="0">
                <a:solidFill>
                  <a:srgbClr val="374151"/>
                </a:solidFill>
                <a:effectLst/>
                <a:latin typeface="Söhne"/>
              </a:rPr>
              <a:t> </a:t>
            </a:r>
            <a:r>
              <a:rPr lang="en-US" b="0" i="0" dirty="0" err="1">
                <a:solidFill>
                  <a:srgbClr val="374151"/>
                </a:solidFill>
                <a:effectLst/>
                <a:latin typeface="Söhne"/>
              </a:rPr>
              <a:t>tedarik</a:t>
            </a:r>
            <a:r>
              <a:rPr lang="en-US" b="0" i="0" dirty="0">
                <a:solidFill>
                  <a:srgbClr val="374151"/>
                </a:solidFill>
                <a:effectLst/>
                <a:latin typeface="Söhne"/>
              </a:rPr>
              <a:t> </a:t>
            </a:r>
            <a:r>
              <a:rPr lang="en-US" b="0" i="0" dirty="0" err="1">
                <a:solidFill>
                  <a:srgbClr val="374151"/>
                </a:solidFill>
                <a:effectLst/>
                <a:latin typeface="Söhne"/>
              </a:rPr>
              <a:t>zincirinde</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işçiliği</a:t>
            </a:r>
            <a:r>
              <a:rPr lang="en-US" b="0" i="0" dirty="0">
                <a:solidFill>
                  <a:srgbClr val="374151"/>
                </a:solidFill>
                <a:effectLst/>
                <a:latin typeface="Söhne"/>
              </a:rPr>
              <a:t> </a:t>
            </a:r>
            <a:r>
              <a:rPr lang="en-US" b="0" i="0" dirty="0" err="1">
                <a:solidFill>
                  <a:srgbClr val="374151"/>
                </a:solidFill>
                <a:effectLst/>
                <a:latin typeface="Söhne"/>
              </a:rPr>
              <a:t>risklerini</a:t>
            </a:r>
            <a:r>
              <a:rPr lang="en-US" b="0" i="0" dirty="0">
                <a:solidFill>
                  <a:srgbClr val="374151"/>
                </a:solidFill>
                <a:effectLst/>
                <a:latin typeface="Söhne"/>
              </a:rPr>
              <a:t> </a:t>
            </a:r>
            <a:r>
              <a:rPr lang="en-US" b="0" i="0" dirty="0" err="1">
                <a:solidFill>
                  <a:srgbClr val="374151"/>
                </a:solidFill>
                <a:effectLst/>
                <a:latin typeface="Söhne"/>
              </a:rPr>
              <a:t>değerlendirmesi</a:t>
            </a:r>
            <a:r>
              <a:rPr lang="en-US" b="0" i="0" dirty="0">
                <a:solidFill>
                  <a:srgbClr val="374151"/>
                </a:solidFill>
                <a:effectLst/>
                <a:latin typeface="Söhne"/>
              </a:rPr>
              <a:t> ve </a:t>
            </a:r>
            <a:r>
              <a:rPr lang="en-US" b="0" i="0" dirty="0" err="1">
                <a:solidFill>
                  <a:srgbClr val="374151"/>
                </a:solidFill>
                <a:effectLst/>
                <a:latin typeface="Söhne"/>
              </a:rPr>
              <a:t>bunları</a:t>
            </a:r>
            <a:r>
              <a:rPr lang="en-US" b="0" i="0" dirty="0">
                <a:solidFill>
                  <a:srgbClr val="374151"/>
                </a:solidFill>
                <a:effectLst/>
                <a:latin typeface="Söhne"/>
              </a:rPr>
              <a:t> </a:t>
            </a:r>
            <a:r>
              <a:rPr lang="en-US" b="0" i="0" dirty="0" err="1">
                <a:solidFill>
                  <a:srgbClr val="374151"/>
                </a:solidFill>
                <a:effectLst/>
                <a:latin typeface="Söhne"/>
              </a:rPr>
              <a:t>engellemesi</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işçiliğiyle</a:t>
            </a:r>
            <a:r>
              <a:rPr lang="en-US" b="0" i="0" dirty="0">
                <a:solidFill>
                  <a:srgbClr val="374151"/>
                </a:solidFill>
                <a:effectLst/>
                <a:latin typeface="Söhne"/>
              </a:rPr>
              <a:t> </a:t>
            </a:r>
            <a:r>
              <a:rPr lang="en-US" b="0" i="0" dirty="0" err="1">
                <a:solidFill>
                  <a:srgbClr val="374151"/>
                </a:solidFill>
                <a:effectLst/>
                <a:latin typeface="Söhne"/>
              </a:rPr>
              <a:t>mücadeleye</a:t>
            </a:r>
            <a:r>
              <a:rPr lang="en-US" b="0" i="0" dirty="0">
                <a:solidFill>
                  <a:srgbClr val="374151"/>
                </a:solidFill>
                <a:effectLst/>
                <a:latin typeface="Söhne"/>
              </a:rPr>
              <a:t> </a:t>
            </a:r>
            <a:r>
              <a:rPr lang="en-US" b="0" i="0" dirty="0" err="1">
                <a:solidFill>
                  <a:srgbClr val="374151"/>
                </a:solidFill>
                <a:effectLst/>
                <a:latin typeface="Söhne"/>
              </a:rPr>
              <a:t>yönelik</a:t>
            </a:r>
            <a:r>
              <a:rPr lang="en-US" b="0" i="0" dirty="0">
                <a:solidFill>
                  <a:srgbClr val="374151"/>
                </a:solidFill>
                <a:effectLst/>
                <a:latin typeface="Söhne"/>
              </a:rPr>
              <a:t> </a:t>
            </a:r>
            <a:r>
              <a:rPr lang="en-US" b="0" i="0" dirty="0" err="1">
                <a:solidFill>
                  <a:srgbClr val="374151"/>
                </a:solidFill>
                <a:effectLst/>
                <a:latin typeface="Söhne"/>
              </a:rPr>
              <a:t>ortaklık</a:t>
            </a:r>
            <a:r>
              <a:rPr lang="en-US" b="0" i="0" dirty="0">
                <a:solidFill>
                  <a:srgbClr val="374151"/>
                </a:solidFill>
                <a:effectLst/>
                <a:latin typeface="Söhne"/>
              </a:rPr>
              <a:t> ve </a:t>
            </a:r>
            <a:r>
              <a:rPr lang="en-US" b="0" i="0" dirty="0" err="1">
                <a:solidFill>
                  <a:srgbClr val="374151"/>
                </a:solidFill>
                <a:effectLst/>
                <a:latin typeface="Söhne"/>
              </a:rPr>
              <a:t>işbirliklerinin</a:t>
            </a:r>
            <a:r>
              <a:rPr lang="en-US" b="0" i="0" dirty="0">
                <a:solidFill>
                  <a:srgbClr val="374151"/>
                </a:solidFill>
                <a:effectLst/>
                <a:latin typeface="Söhne"/>
              </a:rPr>
              <a:t> </a:t>
            </a:r>
            <a:r>
              <a:rPr lang="en-US" b="0" i="0" dirty="0" err="1">
                <a:solidFill>
                  <a:srgbClr val="374151"/>
                </a:solidFill>
                <a:effectLst/>
                <a:latin typeface="Söhne"/>
              </a:rPr>
              <a:t>geliştirilmesi</a:t>
            </a:r>
            <a:r>
              <a:rPr lang="en-US" b="0" i="0" dirty="0">
                <a:solidFill>
                  <a:srgbClr val="374151"/>
                </a:solidFill>
                <a:effectLst/>
                <a:latin typeface="Söhne"/>
              </a:rPr>
              <a:t> </a:t>
            </a:r>
            <a:r>
              <a:rPr lang="en-US" b="0" i="0" dirty="0" err="1">
                <a:solidFill>
                  <a:srgbClr val="374151"/>
                </a:solidFill>
                <a:effectLst/>
                <a:latin typeface="Söhne"/>
              </a:rPr>
              <a:t>gibi</a:t>
            </a:r>
            <a:r>
              <a:rPr lang="en-US" b="0" i="0" dirty="0">
                <a:solidFill>
                  <a:srgbClr val="374151"/>
                </a:solidFill>
                <a:effectLst/>
                <a:latin typeface="Söhne"/>
              </a:rPr>
              <a:t> </a:t>
            </a:r>
            <a:r>
              <a:rPr lang="en-US" b="0" i="0" dirty="0" err="1">
                <a:solidFill>
                  <a:srgbClr val="374151"/>
                </a:solidFill>
                <a:effectLst/>
                <a:latin typeface="Söhne"/>
              </a:rPr>
              <a:t>unsurlar</a:t>
            </a:r>
            <a:r>
              <a:rPr lang="en-US" b="0" i="0" dirty="0">
                <a:solidFill>
                  <a:srgbClr val="374151"/>
                </a:solidFill>
                <a:effectLst/>
                <a:latin typeface="Söhne"/>
              </a:rPr>
              <a:t> </a:t>
            </a:r>
            <a:r>
              <a:rPr lang="en-US" b="0" i="0" dirty="0" err="1">
                <a:solidFill>
                  <a:srgbClr val="374151"/>
                </a:solidFill>
                <a:effectLst/>
                <a:latin typeface="Söhne"/>
              </a:rPr>
              <a:t>yer</a:t>
            </a:r>
            <a:r>
              <a:rPr lang="en-US" b="0" i="0" dirty="0">
                <a:solidFill>
                  <a:srgbClr val="374151"/>
                </a:solidFill>
                <a:effectLst/>
                <a:latin typeface="Söhne"/>
              </a:rPr>
              <a:t> </a:t>
            </a:r>
            <a:r>
              <a:rPr lang="en-US" b="0" i="0" dirty="0" err="1">
                <a:solidFill>
                  <a:srgbClr val="374151"/>
                </a:solidFill>
                <a:effectLst/>
                <a:latin typeface="Söhne"/>
              </a:rPr>
              <a:t>almaktadır</a:t>
            </a:r>
            <a:r>
              <a:rPr lang="en-US" b="0" i="0" dirty="0">
                <a:solidFill>
                  <a:srgbClr val="374151"/>
                </a:solidFill>
                <a:effectLst/>
                <a:latin typeface="Söhne"/>
              </a:rPr>
              <a:t>.</a:t>
            </a:r>
          </a:p>
          <a:p>
            <a:pPr algn="l"/>
            <a:r>
              <a:rPr lang="en-US" b="0" i="0" dirty="0">
                <a:solidFill>
                  <a:srgbClr val="374151"/>
                </a:solidFill>
                <a:effectLst/>
                <a:latin typeface="Söhne"/>
              </a:rPr>
              <a:t>Program </a:t>
            </a:r>
            <a:r>
              <a:rPr lang="en-US" b="0" i="0" dirty="0" err="1">
                <a:solidFill>
                  <a:srgbClr val="374151"/>
                </a:solidFill>
                <a:effectLst/>
                <a:latin typeface="Söhne"/>
              </a:rPr>
              <a:t>aynı</a:t>
            </a:r>
            <a:r>
              <a:rPr lang="en-US" b="0" i="0" dirty="0">
                <a:solidFill>
                  <a:srgbClr val="374151"/>
                </a:solidFill>
                <a:effectLst/>
                <a:latin typeface="Söhne"/>
              </a:rPr>
              <a:t> </a:t>
            </a:r>
            <a:r>
              <a:rPr lang="en-US" b="0" i="0" dirty="0" err="1">
                <a:solidFill>
                  <a:srgbClr val="374151"/>
                </a:solidFill>
                <a:effectLst/>
                <a:latin typeface="Söhne"/>
              </a:rPr>
              <a:t>zamanda</a:t>
            </a:r>
            <a:r>
              <a:rPr lang="en-US" b="0" i="0" dirty="0">
                <a:solidFill>
                  <a:srgbClr val="374151"/>
                </a:solidFill>
                <a:effectLst/>
                <a:latin typeface="Söhne"/>
              </a:rPr>
              <a:t> </a:t>
            </a:r>
            <a:r>
              <a:rPr lang="en-US" b="0" i="0" dirty="0" err="1">
                <a:solidFill>
                  <a:srgbClr val="374151"/>
                </a:solidFill>
                <a:effectLst/>
                <a:latin typeface="Söhne"/>
              </a:rPr>
              <a:t>iş</a:t>
            </a:r>
            <a:r>
              <a:rPr lang="en-US" b="0" i="0" dirty="0">
                <a:solidFill>
                  <a:srgbClr val="374151"/>
                </a:solidFill>
                <a:effectLst/>
                <a:latin typeface="Söhne"/>
              </a:rPr>
              <a:t> </a:t>
            </a:r>
            <a:r>
              <a:rPr lang="en-US" b="0" i="0" dirty="0" err="1">
                <a:solidFill>
                  <a:srgbClr val="374151"/>
                </a:solidFill>
                <a:effectLst/>
                <a:latin typeface="Söhne"/>
              </a:rPr>
              <a:t>dünyasının</a:t>
            </a:r>
            <a:r>
              <a:rPr lang="en-US" b="0" i="0" dirty="0">
                <a:solidFill>
                  <a:srgbClr val="374151"/>
                </a:solidFill>
                <a:effectLst/>
                <a:latin typeface="Söhne"/>
              </a:rPr>
              <a:t> </a:t>
            </a:r>
            <a:r>
              <a:rPr lang="en-US" b="0" i="0" dirty="0" err="1">
                <a:solidFill>
                  <a:srgbClr val="374151"/>
                </a:solidFill>
                <a:effectLst/>
                <a:latin typeface="Söhne"/>
              </a:rPr>
              <a:t>sosyal</a:t>
            </a:r>
            <a:r>
              <a:rPr lang="en-US" b="0" i="0" dirty="0">
                <a:solidFill>
                  <a:srgbClr val="374151"/>
                </a:solidFill>
                <a:effectLst/>
                <a:latin typeface="Söhne"/>
              </a:rPr>
              <a:t> </a:t>
            </a:r>
            <a:r>
              <a:rPr lang="en-US" b="0" i="0" dirty="0" err="1">
                <a:solidFill>
                  <a:srgbClr val="374151"/>
                </a:solidFill>
                <a:effectLst/>
                <a:latin typeface="Söhne"/>
              </a:rPr>
              <a:t>sorumluluk</a:t>
            </a:r>
            <a:r>
              <a:rPr lang="en-US" b="0" i="0" dirty="0">
                <a:solidFill>
                  <a:srgbClr val="374151"/>
                </a:solidFill>
                <a:effectLst/>
                <a:latin typeface="Söhne"/>
              </a:rPr>
              <a:t> </a:t>
            </a:r>
            <a:r>
              <a:rPr lang="en-US" b="0" i="0" dirty="0" err="1">
                <a:solidFill>
                  <a:srgbClr val="374151"/>
                </a:solidFill>
                <a:effectLst/>
                <a:latin typeface="Söhne"/>
              </a:rPr>
              <a:t>anlayışını</a:t>
            </a:r>
            <a:r>
              <a:rPr lang="en-US" b="0" i="0" dirty="0">
                <a:solidFill>
                  <a:srgbClr val="374151"/>
                </a:solidFill>
                <a:effectLst/>
                <a:latin typeface="Söhne"/>
              </a:rPr>
              <a:t> </a:t>
            </a:r>
            <a:r>
              <a:rPr lang="en-US" b="0" i="0" dirty="0" err="1">
                <a:solidFill>
                  <a:srgbClr val="374151"/>
                </a:solidFill>
                <a:effectLst/>
                <a:latin typeface="Söhne"/>
              </a:rPr>
              <a:t>artırmayı</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işçiliğiyle</a:t>
            </a:r>
            <a:r>
              <a:rPr lang="en-US" b="0" i="0" dirty="0">
                <a:solidFill>
                  <a:srgbClr val="374151"/>
                </a:solidFill>
                <a:effectLst/>
                <a:latin typeface="Söhne"/>
              </a:rPr>
              <a:t> </a:t>
            </a:r>
            <a:r>
              <a:rPr lang="en-US" b="0" i="0" dirty="0" err="1">
                <a:solidFill>
                  <a:srgbClr val="374151"/>
                </a:solidFill>
                <a:effectLst/>
                <a:latin typeface="Söhne"/>
              </a:rPr>
              <a:t>mücadelede</a:t>
            </a:r>
            <a:r>
              <a:rPr lang="en-US" b="0" i="0" dirty="0">
                <a:solidFill>
                  <a:srgbClr val="374151"/>
                </a:solidFill>
                <a:effectLst/>
                <a:latin typeface="Söhne"/>
              </a:rPr>
              <a:t> </a:t>
            </a:r>
            <a:r>
              <a:rPr lang="en-US" b="0" i="0" dirty="0" err="1">
                <a:solidFill>
                  <a:srgbClr val="374151"/>
                </a:solidFill>
                <a:effectLst/>
                <a:latin typeface="Söhne"/>
              </a:rPr>
              <a:t>liderlik</a:t>
            </a:r>
            <a:r>
              <a:rPr lang="en-US" b="0" i="0" dirty="0">
                <a:solidFill>
                  <a:srgbClr val="374151"/>
                </a:solidFill>
                <a:effectLst/>
                <a:latin typeface="Söhne"/>
              </a:rPr>
              <a:t> </a:t>
            </a:r>
            <a:r>
              <a:rPr lang="en-US" b="0" i="0" dirty="0" err="1">
                <a:solidFill>
                  <a:srgbClr val="374151"/>
                </a:solidFill>
                <a:effectLst/>
                <a:latin typeface="Söhne"/>
              </a:rPr>
              <a:t>rolü</a:t>
            </a:r>
            <a:r>
              <a:rPr lang="en-US" b="0" i="0" dirty="0">
                <a:solidFill>
                  <a:srgbClr val="374151"/>
                </a:solidFill>
                <a:effectLst/>
                <a:latin typeface="Söhne"/>
              </a:rPr>
              <a:t> </a:t>
            </a:r>
            <a:r>
              <a:rPr lang="en-US" b="0" i="0" dirty="0" err="1">
                <a:solidFill>
                  <a:srgbClr val="374151"/>
                </a:solidFill>
                <a:effectLst/>
                <a:latin typeface="Söhne"/>
              </a:rPr>
              <a:t>üstlenmelerini</a:t>
            </a:r>
            <a:r>
              <a:rPr lang="en-US" b="0" i="0" dirty="0">
                <a:solidFill>
                  <a:srgbClr val="374151"/>
                </a:solidFill>
                <a:effectLst/>
                <a:latin typeface="Söhne"/>
              </a:rPr>
              <a:t> ve </a:t>
            </a:r>
            <a:r>
              <a:rPr lang="en-US" b="0" i="0" dirty="0" err="1">
                <a:solidFill>
                  <a:srgbClr val="374151"/>
                </a:solidFill>
                <a:effectLst/>
                <a:latin typeface="Söhne"/>
              </a:rPr>
              <a:t>diğer</a:t>
            </a:r>
            <a:r>
              <a:rPr lang="en-US" b="0" i="0" dirty="0">
                <a:solidFill>
                  <a:srgbClr val="374151"/>
                </a:solidFill>
                <a:effectLst/>
                <a:latin typeface="Söhne"/>
              </a:rPr>
              <a:t> </a:t>
            </a:r>
            <a:r>
              <a:rPr lang="en-US" b="0" i="0" dirty="0" err="1">
                <a:solidFill>
                  <a:srgbClr val="374151"/>
                </a:solidFill>
                <a:effectLst/>
                <a:latin typeface="Söhne"/>
              </a:rPr>
              <a:t>işletmelere</a:t>
            </a:r>
            <a:r>
              <a:rPr lang="en-US" b="0" i="0" dirty="0">
                <a:solidFill>
                  <a:srgbClr val="374151"/>
                </a:solidFill>
                <a:effectLst/>
                <a:latin typeface="Söhne"/>
              </a:rPr>
              <a:t> </a:t>
            </a:r>
            <a:r>
              <a:rPr lang="en-US" b="0" i="0" dirty="0" err="1">
                <a:solidFill>
                  <a:srgbClr val="374151"/>
                </a:solidFill>
                <a:effectLst/>
                <a:latin typeface="Söhne"/>
              </a:rPr>
              <a:t>örnek</a:t>
            </a:r>
            <a:r>
              <a:rPr lang="en-US" b="0" i="0" dirty="0">
                <a:solidFill>
                  <a:srgbClr val="374151"/>
                </a:solidFill>
                <a:effectLst/>
                <a:latin typeface="Söhne"/>
              </a:rPr>
              <a:t> </a:t>
            </a:r>
            <a:r>
              <a:rPr lang="en-US" b="0" i="0" dirty="0" err="1">
                <a:solidFill>
                  <a:srgbClr val="374151"/>
                </a:solidFill>
                <a:effectLst/>
                <a:latin typeface="Söhne"/>
              </a:rPr>
              <a:t>olmalarını</a:t>
            </a:r>
            <a:r>
              <a:rPr lang="en-US" b="0" i="0" dirty="0">
                <a:solidFill>
                  <a:srgbClr val="374151"/>
                </a:solidFill>
                <a:effectLst/>
                <a:latin typeface="Söhne"/>
              </a:rPr>
              <a:t> </a:t>
            </a:r>
            <a:r>
              <a:rPr lang="en-US" b="0" i="0" dirty="0" err="1">
                <a:solidFill>
                  <a:srgbClr val="374151"/>
                </a:solidFill>
                <a:effectLst/>
                <a:latin typeface="Söhne"/>
              </a:rPr>
              <a:t>hedeflemektedir</a:t>
            </a:r>
            <a:r>
              <a:rPr lang="en-US" b="0" i="0" dirty="0">
                <a:solidFill>
                  <a:srgbClr val="374151"/>
                </a:solidFill>
                <a:effectLst/>
                <a:latin typeface="Söhne"/>
              </a:rPr>
              <a:t>. </a:t>
            </a:r>
            <a:r>
              <a:rPr lang="en-US" b="0" i="0" dirty="0" err="1">
                <a:solidFill>
                  <a:srgbClr val="374151"/>
                </a:solidFill>
                <a:effectLst/>
                <a:latin typeface="Söhne"/>
              </a:rPr>
              <a:t>İşletmelerin</a:t>
            </a:r>
            <a:r>
              <a:rPr lang="en-US" b="0" i="0" dirty="0">
                <a:solidFill>
                  <a:srgbClr val="374151"/>
                </a:solidFill>
                <a:effectLst/>
                <a:latin typeface="Söhne"/>
              </a:rPr>
              <a:t> </a:t>
            </a:r>
            <a:r>
              <a:rPr lang="en-US" b="0" i="0" dirty="0" err="1">
                <a:solidFill>
                  <a:srgbClr val="374151"/>
                </a:solidFill>
                <a:effectLst/>
                <a:latin typeface="Söhne"/>
              </a:rPr>
              <a:t>bu</a:t>
            </a:r>
            <a:r>
              <a:rPr lang="en-US" b="0" i="0" dirty="0">
                <a:solidFill>
                  <a:srgbClr val="374151"/>
                </a:solidFill>
                <a:effectLst/>
                <a:latin typeface="Söhne"/>
              </a:rPr>
              <a:t> </a:t>
            </a:r>
            <a:r>
              <a:rPr lang="en-US" b="0" i="0" dirty="0" err="1">
                <a:solidFill>
                  <a:srgbClr val="374151"/>
                </a:solidFill>
                <a:effectLst/>
                <a:latin typeface="Söhne"/>
              </a:rPr>
              <a:t>ilkeleri</a:t>
            </a:r>
            <a:r>
              <a:rPr lang="en-US" b="0" i="0" dirty="0">
                <a:solidFill>
                  <a:srgbClr val="374151"/>
                </a:solidFill>
                <a:effectLst/>
                <a:latin typeface="Söhne"/>
              </a:rPr>
              <a:t> </a:t>
            </a:r>
            <a:r>
              <a:rPr lang="en-US" b="0" i="0" dirty="0" err="1">
                <a:solidFill>
                  <a:srgbClr val="374151"/>
                </a:solidFill>
                <a:effectLst/>
                <a:latin typeface="Söhne"/>
              </a:rPr>
              <a:t>benimsemeleri</a:t>
            </a:r>
            <a:r>
              <a:rPr lang="en-US" b="0" i="0" dirty="0">
                <a:solidFill>
                  <a:srgbClr val="374151"/>
                </a:solidFill>
                <a:effectLst/>
                <a:latin typeface="Söhne"/>
              </a:rPr>
              <a:t> ve </a:t>
            </a:r>
            <a:r>
              <a:rPr lang="en-US" b="0" i="0" dirty="0" err="1">
                <a:solidFill>
                  <a:srgbClr val="374151"/>
                </a:solidFill>
                <a:effectLst/>
                <a:latin typeface="Söhne"/>
              </a:rPr>
              <a:t>uygulamalarını</a:t>
            </a:r>
            <a:r>
              <a:rPr lang="en-US" b="0" i="0" dirty="0">
                <a:solidFill>
                  <a:srgbClr val="374151"/>
                </a:solidFill>
                <a:effectLst/>
                <a:latin typeface="Söhne"/>
              </a:rPr>
              <a:t> </a:t>
            </a:r>
            <a:r>
              <a:rPr lang="en-US" b="0" i="0" dirty="0" err="1">
                <a:solidFill>
                  <a:srgbClr val="374151"/>
                </a:solidFill>
                <a:effectLst/>
                <a:latin typeface="Söhne"/>
              </a:rPr>
              <a:t>raporlamaları</a:t>
            </a:r>
            <a:r>
              <a:rPr lang="en-US" b="0" i="0" dirty="0">
                <a:solidFill>
                  <a:srgbClr val="374151"/>
                </a:solidFill>
                <a:effectLst/>
                <a:latin typeface="Söhne"/>
              </a:rPr>
              <a:t> </a:t>
            </a:r>
            <a:r>
              <a:rPr lang="en-US" b="0" i="0" dirty="0" err="1">
                <a:solidFill>
                  <a:srgbClr val="374151"/>
                </a:solidFill>
                <a:effectLst/>
                <a:latin typeface="Söhne"/>
              </a:rPr>
              <a:t>teşvik</a:t>
            </a:r>
            <a:r>
              <a:rPr lang="en-US" b="0" i="0" dirty="0">
                <a:solidFill>
                  <a:srgbClr val="374151"/>
                </a:solidFill>
                <a:effectLst/>
                <a:latin typeface="Söhne"/>
              </a:rPr>
              <a:t> </a:t>
            </a:r>
            <a:r>
              <a:rPr lang="en-US" b="0" i="0" dirty="0" err="1">
                <a:solidFill>
                  <a:srgbClr val="374151"/>
                </a:solidFill>
                <a:effectLst/>
                <a:latin typeface="Söhne"/>
              </a:rPr>
              <a:t>edilmekte</a:t>
            </a:r>
            <a:r>
              <a:rPr lang="en-US" b="0" i="0" dirty="0">
                <a:solidFill>
                  <a:srgbClr val="374151"/>
                </a:solidFill>
                <a:effectLst/>
                <a:latin typeface="Söhne"/>
              </a:rPr>
              <a:t>, </a:t>
            </a:r>
            <a:r>
              <a:rPr lang="en-US" b="0" i="0" dirty="0" err="1">
                <a:solidFill>
                  <a:srgbClr val="374151"/>
                </a:solidFill>
                <a:effectLst/>
                <a:latin typeface="Söhne"/>
              </a:rPr>
              <a:t>böylece</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haklarının</a:t>
            </a:r>
            <a:r>
              <a:rPr lang="en-US" b="0" i="0" dirty="0">
                <a:solidFill>
                  <a:srgbClr val="374151"/>
                </a:solidFill>
                <a:effectLst/>
                <a:latin typeface="Söhne"/>
              </a:rPr>
              <a:t> </a:t>
            </a:r>
            <a:r>
              <a:rPr lang="en-US" b="0" i="0" dirty="0" err="1">
                <a:solidFill>
                  <a:srgbClr val="374151"/>
                </a:solidFill>
                <a:effectLst/>
                <a:latin typeface="Söhne"/>
              </a:rPr>
              <a:t>korunması</a:t>
            </a:r>
            <a:r>
              <a:rPr lang="en-US" b="0" i="0" dirty="0">
                <a:solidFill>
                  <a:srgbClr val="374151"/>
                </a:solidFill>
                <a:effectLst/>
                <a:latin typeface="Söhne"/>
              </a:rPr>
              <a:t> ve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işçiliğiyle</a:t>
            </a:r>
            <a:r>
              <a:rPr lang="en-US" b="0" i="0" dirty="0">
                <a:solidFill>
                  <a:srgbClr val="374151"/>
                </a:solidFill>
                <a:effectLst/>
                <a:latin typeface="Söhne"/>
              </a:rPr>
              <a:t> </a:t>
            </a:r>
            <a:r>
              <a:rPr lang="en-US" b="0" i="0" dirty="0" err="1">
                <a:solidFill>
                  <a:srgbClr val="374151"/>
                </a:solidFill>
                <a:effectLst/>
                <a:latin typeface="Söhne"/>
              </a:rPr>
              <a:t>mücadelede</a:t>
            </a:r>
            <a:r>
              <a:rPr lang="en-US" b="0" i="0" dirty="0">
                <a:solidFill>
                  <a:srgbClr val="374151"/>
                </a:solidFill>
                <a:effectLst/>
                <a:latin typeface="Söhne"/>
              </a:rPr>
              <a:t> </a:t>
            </a:r>
            <a:r>
              <a:rPr lang="en-US" b="0" i="0" dirty="0" err="1">
                <a:solidFill>
                  <a:srgbClr val="374151"/>
                </a:solidFill>
                <a:effectLst/>
                <a:latin typeface="Söhne"/>
              </a:rPr>
              <a:t>daha</a:t>
            </a:r>
            <a:r>
              <a:rPr lang="en-US" b="0" i="0" dirty="0">
                <a:solidFill>
                  <a:srgbClr val="374151"/>
                </a:solidFill>
                <a:effectLst/>
                <a:latin typeface="Söhne"/>
              </a:rPr>
              <a:t> </a:t>
            </a:r>
            <a:r>
              <a:rPr lang="en-US" b="0" i="0" dirty="0" err="1">
                <a:solidFill>
                  <a:srgbClr val="374151"/>
                </a:solidFill>
                <a:effectLst/>
                <a:latin typeface="Söhne"/>
              </a:rPr>
              <a:t>fazla</a:t>
            </a:r>
            <a:r>
              <a:rPr lang="en-US" b="0" i="0" dirty="0">
                <a:solidFill>
                  <a:srgbClr val="374151"/>
                </a:solidFill>
                <a:effectLst/>
                <a:latin typeface="Söhne"/>
              </a:rPr>
              <a:t> </a:t>
            </a:r>
            <a:r>
              <a:rPr lang="en-US" b="0" i="0" dirty="0" err="1">
                <a:solidFill>
                  <a:srgbClr val="374151"/>
                </a:solidFill>
                <a:effectLst/>
                <a:latin typeface="Söhne"/>
              </a:rPr>
              <a:t>şeffaflık</a:t>
            </a:r>
            <a:r>
              <a:rPr lang="en-US" b="0" i="0" dirty="0">
                <a:solidFill>
                  <a:srgbClr val="374151"/>
                </a:solidFill>
                <a:effectLst/>
                <a:latin typeface="Söhne"/>
              </a:rPr>
              <a:t> </a:t>
            </a:r>
            <a:r>
              <a:rPr lang="en-US" b="0" i="0" dirty="0" err="1">
                <a:solidFill>
                  <a:srgbClr val="374151"/>
                </a:solidFill>
                <a:effectLst/>
                <a:latin typeface="Söhne"/>
              </a:rPr>
              <a:t>sağlanmaktadır</a:t>
            </a:r>
            <a:r>
              <a:rPr lang="en-US" b="0" i="0" dirty="0">
                <a:solidFill>
                  <a:srgbClr val="374151"/>
                </a:solidFill>
                <a:effectLst/>
                <a:latin typeface="Söhne"/>
              </a:rPr>
              <a:t>.</a:t>
            </a:r>
          </a:p>
          <a:p>
            <a:pPr algn="l"/>
            <a:r>
              <a:rPr lang="en-US" b="0" i="0" dirty="0" err="1">
                <a:solidFill>
                  <a:srgbClr val="374151"/>
                </a:solidFill>
                <a:effectLst/>
                <a:latin typeface="Söhne"/>
              </a:rPr>
              <a:t>UNICEF'in</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hakları</a:t>
            </a:r>
            <a:r>
              <a:rPr lang="en-US" b="0" i="0" dirty="0">
                <a:solidFill>
                  <a:srgbClr val="374151"/>
                </a:solidFill>
                <a:effectLst/>
                <a:latin typeface="Söhne"/>
              </a:rPr>
              <a:t> ve </a:t>
            </a:r>
            <a:r>
              <a:rPr lang="en-US" b="0" i="0" dirty="0" err="1">
                <a:solidFill>
                  <a:srgbClr val="374151"/>
                </a:solidFill>
                <a:effectLst/>
                <a:latin typeface="Söhne"/>
              </a:rPr>
              <a:t>iş</a:t>
            </a:r>
            <a:r>
              <a:rPr lang="en-US" b="0" i="0" dirty="0">
                <a:solidFill>
                  <a:srgbClr val="374151"/>
                </a:solidFill>
                <a:effectLst/>
                <a:latin typeface="Söhne"/>
              </a:rPr>
              <a:t> </a:t>
            </a:r>
            <a:r>
              <a:rPr lang="en-US" b="0" i="0" dirty="0" err="1">
                <a:solidFill>
                  <a:srgbClr val="374151"/>
                </a:solidFill>
                <a:effectLst/>
                <a:latin typeface="Söhne"/>
              </a:rPr>
              <a:t>ilkeleri</a:t>
            </a:r>
            <a:r>
              <a:rPr lang="en-US" b="0" i="0" dirty="0">
                <a:solidFill>
                  <a:srgbClr val="374151"/>
                </a:solidFill>
                <a:effectLst/>
                <a:latin typeface="Söhne"/>
              </a:rPr>
              <a:t> </a:t>
            </a:r>
            <a:r>
              <a:rPr lang="en-US" b="0" i="0" dirty="0" err="1">
                <a:solidFill>
                  <a:srgbClr val="374151"/>
                </a:solidFill>
                <a:effectLst/>
                <a:latin typeface="Söhne"/>
              </a:rPr>
              <a:t>programı</a:t>
            </a:r>
            <a:r>
              <a:rPr lang="en-US" b="0" i="0" dirty="0">
                <a:solidFill>
                  <a:srgbClr val="374151"/>
                </a:solidFill>
                <a:effectLst/>
                <a:latin typeface="Söhne"/>
              </a:rPr>
              <a:t>, </a:t>
            </a:r>
            <a:r>
              <a:rPr lang="en-US" b="0" i="0" dirty="0" err="1">
                <a:solidFill>
                  <a:srgbClr val="374151"/>
                </a:solidFill>
                <a:effectLst/>
                <a:latin typeface="Söhne"/>
              </a:rPr>
              <a:t>iş</a:t>
            </a:r>
            <a:r>
              <a:rPr lang="en-US" b="0" i="0" dirty="0">
                <a:solidFill>
                  <a:srgbClr val="374151"/>
                </a:solidFill>
                <a:effectLst/>
                <a:latin typeface="Söhne"/>
              </a:rPr>
              <a:t> </a:t>
            </a:r>
            <a:r>
              <a:rPr lang="en-US" b="0" i="0" dirty="0" err="1">
                <a:solidFill>
                  <a:srgbClr val="374151"/>
                </a:solidFill>
                <a:effectLst/>
                <a:latin typeface="Söhne"/>
              </a:rPr>
              <a:t>dünyasının</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hakları</a:t>
            </a:r>
            <a:r>
              <a:rPr lang="en-US" b="0" i="0" dirty="0">
                <a:solidFill>
                  <a:srgbClr val="374151"/>
                </a:solidFill>
                <a:effectLst/>
                <a:latin typeface="Söhne"/>
              </a:rPr>
              <a:t> </a:t>
            </a:r>
            <a:r>
              <a:rPr lang="en-US" b="0" i="0" dirty="0" err="1">
                <a:solidFill>
                  <a:srgbClr val="374151"/>
                </a:solidFill>
                <a:effectLst/>
                <a:latin typeface="Söhne"/>
              </a:rPr>
              <a:t>konusunda</a:t>
            </a:r>
            <a:r>
              <a:rPr lang="en-US" b="0" i="0" dirty="0">
                <a:solidFill>
                  <a:srgbClr val="374151"/>
                </a:solidFill>
                <a:effectLst/>
                <a:latin typeface="Söhne"/>
              </a:rPr>
              <a:t> </a:t>
            </a:r>
            <a:r>
              <a:rPr lang="en-US" b="0" i="0" dirty="0" err="1">
                <a:solidFill>
                  <a:srgbClr val="374151"/>
                </a:solidFill>
                <a:effectLst/>
                <a:latin typeface="Söhne"/>
              </a:rPr>
              <a:t>daha</a:t>
            </a:r>
            <a:r>
              <a:rPr lang="en-US" b="0" i="0" dirty="0">
                <a:solidFill>
                  <a:srgbClr val="374151"/>
                </a:solidFill>
                <a:effectLst/>
                <a:latin typeface="Söhne"/>
              </a:rPr>
              <a:t> </a:t>
            </a:r>
            <a:r>
              <a:rPr lang="en-US" b="0" i="0" dirty="0" err="1">
                <a:solidFill>
                  <a:srgbClr val="374151"/>
                </a:solidFill>
                <a:effectLst/>
                <a:latin typeface="Söhne"/>
              </a:rPr>
              <a:t>duyarlı</a:t>
            </a:r>
            <a:r>
              <a:rPr lang="en-US" b="0" i="0" dirty="0">
                <a:solidFill>
                  <a:srgbClr val="374151"/>
                </a:solidFill>
                <a:effectLst/>
                <a:latin typeface="Söhne"/>
              </a:rPr>
              <a:t> ve </a:t>
            </a:r>
            <a:r>
              <a:rPr lang="en-US" b="0" i="0" dirty="0" err="1">
                <a:solidFill>
                  <a:srgbClr val="374151"/>
                </a:solidFill>
                <a:effectLst/>
                <a:latin typeface="Söhne"/>
              </a:rPr>
              <a:t>sorumluluk</a:t>
            </a:r>
            <a:r>
              <a:rPr lang="en-US" b="0" i="0" dirty="0">
                <a:solidFill>
                  <a:srgbClr val="374151"/>
                </a:solidFill>
                <a:effectLst/>
                <a:latin typeface="Söhne"/>
              </a:rPr>
              <a:t> </a:t>
            </a:r>
            <a:r>
              <a:rPr lang="en-US" b="0" i="0" dirty="0" err="1">
                <a:solidFill>
                  <a:srgbClr val="374151"/>
                </a:solidFill>
                <a:effectLst/>
                <a:latin typeface="Söhne"/>
              </a:rPr>
              <a:t>sahibi</a:t>
            </a:r>
            <a:r>
              <a:rPr lang="en-US" b="0" i="0" dirty="0">
                <a:solidFill>
                  <a:srgbClr val="374151"/>
                </a:solidFill>
                <a:effectLst/>
                <a:latin typeface="Söhne"/>
              </a:rPr>
              <a:t> </a:t>
            </a:r>
            <a:r>
              <a:rPr lang="en-US" b="0" i="0" dirty="0" err="1">
                <a:solidFill>
                  <a:srgbClr val="374151"/>
                </a:solidFill>
                <a:effectLst/>
                <a:latin typeface="Söhne"/>
              </a:rPr>
              <a:t>olmasını</a:t>
            </a:r>
            <a:r>
              <a:rPr lang="en-US" b="0" i="0" dirty="0">
                <a:solidFill>
                  <a:srgbClr val="374151"/>
                </a:solidFill>
                <a:effectLst/>
                <a:latin typeface="Söhne"/>
              </a:rPr>
              <a:t> </a:t>
            </a:r>
            <a:r>
              <a:rPr lang="en-US" b="0" i="0" dirty="0" err="1">
                <a:solidFill>
                  <a:srgbClr val="374151"/>
                </a:solidFill>
                <a:effectLst/>
                <a:latin typeface="Söhne"/>
              </a:rPr>
              <a:t>amaçlayan</a:t>
            </a:r>
            <a:r>
              <a:rPr lang="en-US" b="0" i="0" dirty="0">
                <a:solidFill>
                  <a:srgbClr val="374151"/>
                </a:solidFill>
                <a:effectLst/>
                <a:latin typeface="Söhne"/>
              </a:rPr>
              <a:t> </a:t>
            </a:r>
            <a:r>
              <a:rPr lang="en-US" b="0" i="0" dirty="0" err="1">
                <a:solidFill>
                  <a:srgbClr val="374151"/>
                </a:solidFill>
                <a:effectLst/>
                <a:latin typeface="Söhne"/>
              </a:rPr>
              <a:t>kapsamlı</a:t>
            </a:r>
            <a:r>
              <a:rPr lang="en-US" b="0" i="0" dirty="0">
                <a:solidFill>
                  <a:srgbClr val="374151"/>
                </a:solidFill>
                <a:effectLst/>
                <a:latin typeface="Söhne"/>
              </a:rPr>
              <a:t> </a:t>
            </a:r>
            <a:r>
              <a:rPr lang="en-US" b="0" i="0" dirty="0" err="1">
                <a:solidFill>
                  <a:srgbClr val="374151"/>
                </a:solidFill>
                <a:effectLst/>
                <a:latin typeface="Söhne"/>
              </a:rPr>
              <a:t>bir</a:t>
            </a:r>
            <a:r>
              <a:rPr lang="en-US" b="0" i="0" dirty="0">
                <a:solidFill>
                  <a:srgbClr val="374151"/>
                </a:solidFill>
                <a:effectLst/>
                <a:latin typeface="Söhne"/>
              </a:rPr>
              <a:t> </a:t>
            </a:r>
            <a:r>
              <a:rPr lang="en-US" b="0" i="0" dirty="0" err="1">
                <a:solidFill>
                  <a:srgbClr val="374151"/>
                </a:solidFill>
                <a:effectLst/>
                <a:latin typeface="Söhne"/>
              </a:rPr>
              <a:t>girişimdir</a:t>
            </a:r>
            <a:r>
              <a:rPr lang="en-US" b="0" i="0" dirty="0">
                <a:solidFill>
                  <a:srgbClr val="374151"/>
                </a:solidFill>
                <a:effectLst/>
                <a:latin typeface="Söhne"/>
              </a:rPr>
              <a:t>. Bu </a:t>
            </a:r>
            <a:r>
              <a:rPr lang="en-US" b="0" i="0" dirty="0" err="1">
                <a:solidFill>
                  <a:srgbClr val="374151"/>
                </a:solidFill>
                <a:effectLst/>
                <a:latin typeface="Söhne"/>
              </a:rPr>
              <a:t>programla</a:t>
            </a:r>
            <a:r>
              <a:rPr lang="en-US" b="0" i="0" dirty="0">
                <a:solidFill>
                  <a:srgbClr val="374151"/>
                </a:solidFill>
                <a:effectLst/>
                <a:latin typeface="Söhne"/>
              </a:rPr>
              <a:t> </a:t>
            </a:r>
            <a:r>
              <a:rPr lang="en-US" b="0" i="0" dirty="0" err="1">
                <a:solidFill>
                  <a:srgbClr val="374151"/>
                </a:solidFill>
                <a:effectLst/>
                <a:latin typeface="Söhne"/>
              </a:rPr>
              <a:t>birlikte</a:t>
            </a:r>
            <a:r>
              <a:rPr lang="en-US" b="0" i="0" dirty="0">
                <a:solidFill>
                  <a:srgbClr val="374151"/>
                </a:solidFill>
                <a:effectLst/>
                <a:latin typeface="Söhne"/>
              </a:rPr>
              <a:t>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işçiliğiyle</a:t>
            </a:r>
            <a:r>
              <a:rPr lang="en-US" b="0" i="0" dirty="0">
                <a:solidFill>
                  <a:srgbClr val="374151"/>
                </a:solidFill>
                <a:effectLst/>
                <a:latin typeface="Söhne"/>
              </a:rPr>
              <a:t> </a:t>
            </a:r>
            <a:r>
              <a:rPr lang="en-US" b="0" i="0" dirty="0" err="1">
                <a:solidFill>
                  <a:srgbClr val="374151"/>
                </a:solidFill>
                <a:effectLst/>
                <a:latin typeface="Söhne"/>
              </a:rPr>
              <a:t>mücadele</a:t>
            </a:r>
            <a:r>
              <a:rPr lang="en-US" b="0" i="0" dirty="0">
                <a:solidFill>
                  <a:srgbClr val="374151"/>
                </a:solidFill>
                <a:effectLst/>
                <a:latin typeface="Söhne"/>
              </a:rPr>
              <a:t> ve </a:t>
            </a:r>
            <a:r>
              <a:rPr lang="en-US" b="0" i="0" dirty="0" err="1">
                <a:solidFill>
                  <a:srgbClr val="374151"/>
                </a:solidFill>
                <a:effectLst/>
                <a:latin typeface="Söhne"/>
              </a:rPr>
              <a:t>çocuk</a:t>
            </a:r>
            <a:r>
              <a:rPr lang="en-US" b="0" i="0" dirty="0">
                <a:solidFill>
                  <a:srgbClr val="374151"/>
                </a:solidFill>
                <a:effectLst/>
                <a:latin typeface="Söhne"/>
              </a:rPr>
              <a:t> </a:t>
            </a:r>
            <a:r>
              <a:rPr lang="en-US" b="0" i="0" dirty="0" err="1">
                <a:solidFill>
                  <a:srgbClr val="374151"/>
                </a:solidFill>
                <a:effectLst/>
                <a:latin typeface="Söhne"/>
              </a:rPr>
              <a:t>haklarının</a:t>
            </a:r>
            <a:r>
              <a:rPr lang="en-US" b="0" i="0" dirty="0">
                <a:solidFill>
                  <a:srgbClr val="374151"/>
                </a:solidFill>
                <a:effectLst/>
                <a:latin typeface="Söhne"/>
              </a:rPr>
              <a:t> </a:t>
            </a:r>
            <a:r>
              <a:rPr lang="en-US" b="0" i="0" dirty="0" err="1">
                <a:solidFill>
                  <a:srgbClr val="374151"/>
                </a:solidFill>
                <a:effectLst/>
                <a:latin typeface="Söhne"/>
              </a:rPr>
              <a:t>korunması</a:t>
            </a:r>
            <a:r>
              <a:rPr lang="en-US" b="0" i="0" dirty="0">
                <a:solidFill>
                  <a:srgbClr val="374151"/>
                </a:solidFill>
                <a:effectLst/>
                <a:latin typeface="Söhne"/>
              </a:rPr>
              <a:t> </a:t>
            </a:r>
            <a:r>
              <a:rPr lang="en-US" b="0" i="0" dirty="0" err="1">
                <a:solidFill>
                  <a:srgbClr val="374151"/>
                </a:solidFill>
                <a:effectLst/>
                <a:latin typeface="Söhne"/>
              </a:rPr>
              <a:t>konusunda</a:t>
            </a:r>
            <a:r>
              <a:rPr lang="en-US" b="0" i="0" dirty="0">
                <a:solidFill>
                  <a:srgbClr val="374151"/>
                </a:solidFill>
                <a:effectLst/>
                <a:latin typeface="Söhne"/>
              </a:rPr>
              <a:t> </a:t>
            </a:r>
            <a:r>
              <a:rPr lang="en-US" b="0" i="0" dirty="0" err="1">
                <a:solidFill>
                  <a:srgbClr val="374151"/>
                </a:solidFill>
                <a:effectLst/>
                <a:latin typeface="Söhne"/>
              </a:rPr>
              <a:t>küresel</a:t>
            </a:r>
            <a:r>
              <a:rPr lang="en-US" b="0" i="0" dirty="0">
                <a:solidFill>
                  <a:srgbClr val="374151"/>
                </a:solidFill>
                <a:effectLst/>
                <a:latin typeface="Söhne"/>
              </a:rPr>
              <a:t> </a:t>
            </a:r>
            <a:r>
              <a:rPr lang="en-US" b="0" i="0" dirty="0" err="1">
                <a:solidFill>
                  <a:srgbClr val="374151"/>
                </a:solidFill>
                <a:effectLst/>
                <a:latin typeface="Söhne"/>
              </a:rPr>
              <a:t>çapta</a:t>
            </a:r>
            <a:r>
              <a:rPr lang="en-US" b="0" i="0" dirty="0">
                <a:solidFill>
                  <a:srgbClr val="374151"/>
                </a:solidFill>
                <a:effectLst/>
                <a:latin typeface="Söhne"/>
              </a:rPr>
              <a:t> </a:t>
            </a:r>
            <a:r>
              <a:rPr lang="en-US" b="0" i="0" dirty="0" err="1">
                <a:solidFill>
                  <a:srgbClr val="374151"/>
                </a:solidFill>
                <a:effectLst/>
                <a:latin typeface="Söhne"/>
              </a:rPr>
              <a:t>önemli</a:t>
            </a:r>
            <a:r>
              <a:rPr lang="en-US" b="0" i="0" dirty="0">
                <a:solidFill>
                  <a:srgbClr val="374151"/>
                </a:solidFill>
                <a:effectLst/>
                <a:latin typeface="Söhne"/>
              </a:rPr>
              <a:t> </a:t>
            </a:r>
            <a:r>
              <a:rPr lang="en-US" b="0" i="0" dirty="0" err="1">
                <a:solidFill>
                  <a:srgbClr val="374151"/>
                </a:solidFill>
                <a:effectLst/>
                <a:latin typeface="Söhne"/>
              </a:rPr>
              <a:t>adımlar</a:t>
            </a:r>
            <a:r>
              <a:rPr lang="en-US" b="0" i="0" dirty="0">
                <a:solidFill>
                  <a:srgbClr val="374151"/>
                </a:solidFill>
                <a:effectLst/>
                <a:latin typeface="Söhne"/>
              </a:rPr>
              <a:t> </a:t>
            </a:r>
            <a:r>
              <a:rPr lang="en-US" b="0" i="0" dirty="0" err="1">
                <a:solidFill>
                  <a:srgbClr val="374151"/>
                </a:solidFill>
                <a:effectLst/>
                <a:latin typeface="Söhne"/>
              </a:rPr>
              <a:t>atılması</a:t>
            </a:r>
            <a:r>
              <a:rPr lang="en-US" b="0" i="0" dirty="0">
                <a:solidFill>
                  <a:srgbClr val="374151"/>
                </a:solidFill>
                <a:effectLst/>
                <a:latin typeface="Söhne"/>
              </a:rPr>
              <a:t> </a:t>
            </a:r>
            <a:r>
              <a:rPr lang="en-US" b="0" i="0" dirty="0" err="1">
                <a:solidFill>
                  <a:srgbClr val="374151"/>
                </a:solidFill>
                <a:effectLst/>
                <a:latin typeface="Söhne"/>
              </a:rPr>
              <a:t>hedeflenmektedir</a:t>
            </a:r>
            <a:r>
              <a:rPr lang="en-US" b="0" i="0" dirty="0">
                <a:solidFill>
                  <a:srgbClr val="374151"/>
                </a:solidFill>
                <a:effectLst/>
                <a:latin typeface="Söhne"/>
              </a:rPr>
              <a:t>.</a:t>
            </a:r>
          </a:p>
          <a:p>
            <a:endParaRPr lang="en-US" dirty="0"/>
          </a:p>
        </p:txBody>
      </p:sp>
      <p:sp>
        <p:nvSpPr>
          <p:cNvPr id="4" name="Slide Number Placeholder 3"/>
          <p:cNvSpPr>
            <a:spLocks noGrp="1"/>
          </p:cNvSpPr>
          <p:nvPr>
            <p:ph type="sldNum" sz="quarter" idx="5"/>
          </p:nvPr>
        </p:nvSpPr>
        <p:spPr/>
        <p:txBody>
          <a:bodyPr/>
          <a:lstStyle/>
          <a:p>
            <a:fld id="{B18FA683-BC55-40FB-AE77-36A54A5FA6DF}" type="slidenum">
              <a:rPr lang="en-US" smtClean="0"/>
              <a:t>14</a:t>
            </a:fld>
            <a:endParaRPr lang="en-US"/>
          </a:p>
        </p:txBody>
      </p:sp>
    </p:spTree>
    <p:extLst>
      <p:ext uri="{BB962C8B-B14F-4D97-AF65-F5344CB8AC3E}">
        <p14:creationId xmlns:p14="http://schemas.microsoft.com/office/powerpoint/2010/main" val="2207266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Çalışılan ortamın koşullarına bakmak,</a:t>
            </a:r>
            <a:r>
              <a:rPr lang="tr-TR" baseline="0" dirty="0"/>
              <a:t> çocuğun fiziksel, zihinsel, psikolojik, ahlaki gelişimine zarar verip vermediğini ölçmek için değerlendirmeler yapmak önemli. </a:t>
            </a:r>
            <a:endParaRPr lang="tr-TR" dirty="0"/>
          </a:p>
          <a:p>
            <a:endParaRPr lang="tr-TR" dirty="0"/>
          </a:p>
          <a:p>
            <a:r>
              <a:rPr lang="tr-TR" dirty="0"/>
              <a:t>Grup 1: Çocuğun</a:t>
            </a:r>
            <a:r>
              <a:rPr lang="tr-TR" baseline="0" dirty="0"/>
              <a:t> dinlenme molası var mı, ilköğretim tamamlanmış mı, okula devam ediyor mu, gelişimi, sağlığı veya güvenliği üzerinde olumsuz bir etkisi var mı?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a:t>Grup 2: </a:t>
            </a:r>
            <a:r>
              <a:rPr lang="tr-TR" baseline="0" dirty="0" err="1"/>
              <a:t>Haftaiçi</a:t>
            </a:r>
            <a:r>
              <a:rPr lang="tr-TR" baseline="0" dirty="0"/>
              <a:t>/</a:t>
            </a:r>
            <a:r>
              <a:rPr lang="tr-TR" baseline="0" dirty="0" err="1"/>
              <a:t>haftasonu,</a:t>
            </a:r>
            <a:r>
              <a:rPr lang="tr-TR" dirty="0" err="1"/>
              <a:t>Çocuğun</a:t>
            </a:r>
            <a:r>
              <a:rPr lang="tr-TR" baseline="0" dirty="0"/>
              <a:t> dinlenme molası var mı, ilköğretim tamamlanmış mı, okula devam ediyor mu, gelişimi, sağlığı veya güvenliği üzerinde olumsuz bir etkisi var mı?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a:t>Grup 3: Gece çalışma yasağı, ekstra dikkat ya da sürekli ayakta kalması gereken bir iş mi, yaralanma ihtimal var mı, cinsel istismara maruz kalma ihtimali var mı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a:t>Grup 4: Okula düzenli devam ediyor mu, okul saatleri dışında güvenli ve mesai süresi, çocuğun güvenliği, gelişimi, sağlığı, psikolojik gelişimi.</a:t>
            </a:r>
          </a:p>
          <a:p>
            <a:endParaRPr lang="tr-TR" dirty="0"/>
          </a:p>
          <a:p>
            <a:endParaRPr lang="tr-TR" dirty="0"/>
          </a:p>
        </p:txBody>
      </p:sp>
      <p:sp>
        <p:nvSpPr>
          <p:cNvPr id="4" name="Slayt Numarası Yer Tutucusu 3"/>
          <p:cNvSpPr>
            <a:spLocks noGrp="1"/>
          </p:cNvSpPr>
          <p:nvPr>
            <p:ph type="sldNum" sz="quarter" idx="10"/>
          </p:nvPr>
        </p:nvSpPr>
        <p:spPr/>
        <p:txBody>
          <a:bodyPr/>
          <a:lstStyle/>
          <a:p>
            <a:fld id="{7283D096-F208-4F6B-8D49-F6DB7F116B7B}" type="slidenum">
              <a:rPr lang="tr-TR" smtClean="0"/>
              <a:t>15</a:t>
            </a:fld>
            <a:endParaRPr lang="tr-TR"/>
          </a:p>
        </p:txBody>
      </p:sp>
    </p:spTree>
    <p:extLst>
      <p:ext uri="{BB962C8B-B14F-4D97-AF65-F5344CB8AC3E}">
        <p14:creationId xmlns:p14="http://schemas.microsoft.com/office/powerpoint/2010/main" val="15531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Çalışılan ortamın koşullarına bakmak,</a:t>
            </a:r>
            <a:r>
              <a:rPr lang="tr-TR" baseline="0" dirty="0"/>
              <a:t> çocuğun fiziksel, zihinsel, psikolojik, ahlaki gelişimine zarar verip vermediğini ölçmek için değerlendirmeler yapmak önemli. </a:t>
            </a:r>
            <a:endParaRPr lang="tr-TR" dirty="0"/>
          </a:p>
          <a:p>
            <a:endParaRPr lang="tr-TR" dirty="0"/>
          </a:p>
          <a:p>
            <a:r>
              <a:rPr lang="tr-TR" dirty="0"/>
              <a:t>Grup 1: Çocuğun</a:t>
            </a:r>
            <a:r>
              <a:rPr lang="tr-TR" baseline="0" dirty="0"/>
              <a:t> dinlenme molası var mı, ilköğretim tamamlanmış mı, okula devam ediyor mu, gelişimi, sağlığı veya güvenliği üzerinde olumsuz bir etkisi var mı?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a:t>Grup 2: </a:t>
            </a:r>
            <a:r>
              <a:rPr lang="tr-TR" baseline="0" dirty="0" err="1"/>
              <a:t>Haftaiçi</a:t>
            </a:r>
            <a:r>
              <a:rPr lang="tr-TR" baseline="0" dirty="0"/>
              <a:t>/</a:t>
            </a:r>
            <a:r>
              <a:rPr lang="tr-TR" baseline="0" dirty="0" err="1"/>
              <a:t>haftasonu,</a:t>
            </a:r>
            <a:r>
              <a:rPr lang="tr-TR" dirty="0" err="1"/>
              <a:t>Çocuğun</a:t>
            </a:r>
            <a:r>
              <a:rPr lang="tr-TR" baseline="0" dirty="0"/>
              <a:t> dinlenme molası var mı, ilköğretim tamamlanmış mı, okula devam ediyor mu, gelişimi, sağlığı veya güvenliği üzerinde olumsuz bir etkisi var mı?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a:t>Grup 3: Gece çalışma yasağı, ekstra dikkat ya da sürekli ayakta kalması gereken bir iş mi, yaralanma ihtimal var mı, cinsel istismara maruz kalma ihtimali var mı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a:t>Grup 4: Okula düzenli devam ediyor mu, okul saatleri dışında güvenli ve mesai süresi, çocuğun güvenliği, gelişimi, sağlığı, psikolojik gelişimi.</a:t>
            </a:r>
          </a:p>
          <a:p>
            <a:endParaRPr lang="tr-TR" dirty="0"/>
          </a:p>
          <a:p>
            <a:endParaRPr lang="tr-TR" dirty="0"/>
          </a:p>
        </p:txBody>
      </p:sp>
      <p:sp>
        <p:nvSpPr>
          <p:cNvPr id="4" name="Slayt Numarası Yer Tutucusu 3"/>
          <p:cNvSpPr>
            <a:spLocks noGrp="1"/>
          </p:cNvSpPr>
          <p:nvPr>
            <p:ph type="sldNum" sz="quarter" idx="10"/>
          </p:nvPr>
        </p:nvSpPr>
        <p:spPr/>
        <p:txBody>
          <a:bodyPr/>
          <a:lstStyle/>
          <a:p>
            <a:fld id="{7283D096-F208-4F6B-8D49-F6DB7F116B7B}" type="slidenum">
              <a:rPr lang="tr-TR" smtClean="0"/>
              <a:t>16</a:t>
            </a:fld>
            <a:endParaRPr lang="tr-TR"/>
          </a:p>
        </p:txBody>
      </p:sp>
    </p:spTree>
    <p:extLst>
      <p:ext uri="{BB962C8B-B14F-4D97-AF65-F5344CB8AC3E}">
        <p14:creationId xmlns:p14="http://schemas.microsoft.com/office/powerpoint/2010/main" val="3190279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6401-1B6C-D546-E238-7FA239EB99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A5D7FBC9-127A-144D-D567-8D1DB856BE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TR" dirty="0"/>
          </a:p>
        </p:txBody>
      </p:sp>
      <p:sp>
        <p:nvSpPr>
          <p:cNvPr id="4" name="Date Placeholder 3">
            <a:extLst>
              <a:ext uri="{FF2B5EF4-FFF2-40B4-BE49-F238E27FC236}">
                <a16:creationId xmlns:a16="http://schemas.microsoft.com/office/drawing/2014/main" id="{C8199978-3577-B3CD-4C01-B14ED0DBAB8A}"/>
              </a:ext>
            </a:extLst>
          </p:cNvPr>
          <p:cNvSpPr>
            <a:spLocks noGrp="1"/>
          </p:cNvSpPr>
          <p:nvPr>
            <p:ph type="dt" sz="half" idx="10"/>
          </p:nvPr>
        </p:nvSpPr>
        <p:spPr/>
        <p:txBody>
          <a:bodyPr/>
          <a:lstStyle/>
          <a:p>
            <a:fld id="{8B17F872-67CF-7E43-AF66-86ABAD4068AA}" type="datetimeFigureOut">
              <a:rPr lang="en-TR" smtClean="0"/>
              <a:t>12/12/2023</a:t>
            </a:fld>
            <a:endParaRPr lang="en-TR"/>
          </a:p>
        </p:txBody>
      </p:sp>
      <p:sp>
        <p:nvSpPr>
          <p:cNvPr id="5" name="Footer Placeholder 4">
            <a:extLst>
              <a:ext uri="{FF2B5EF4-FFF2-40B4-BE49-F238E27FC236}">
                <a16:creationId xmlns:a16="http://schemas.microsoft.com/office/drawing/2014/main" id="{41CDCCF2-5700-3B56-4C1E-FF79A45BCDFC}"/>
              </a:ext>
            </a:extLst>
          </p:cNvPr>
          <p:cNvSpPr>
            <a:spLocks noGrp="1"/>
          </p:cNvSpPr>
          <p:nvPr>
            <p:ph type="ftr" sz="quarter" idx="11"/>
          </p:nvPr>
        </p:nvSpPr>
        <p:spPr/>
        <p:txBody>
          <a:bodyPr/>
          <a:lstStyle/>
          <a:p>
            <a:endParaRPr lang="en-TR" dirty="0"/>
          </a:p>
        </p:txBody>
      </p:sp>
      <p:sp>
        <p:nvSpPr>
          <p:cNvPr id="6" name="Slide Number Placeholder 5">
            <a:extLst>
              <a:ext uri="{FF2B5EF4-FFF2-40B4-BE49-F238E27FC236}">
                <a16:creationId xmlns:a16="http://schemas.microsoft.com/office/drawing/2014/main" id="{9B59009F-EE94-F2AF-2E6D-73AE14CE32DF}"/>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23997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2FBF-30D3-4B82-8492-1E0806DCE10D}"/>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63BE2C4B-EEBC-05B4-6625-68AB134ADD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882B287D-7EAD-E44D-47A0-3BE575EC9C0C}"/>
              </a:ext>
            </a:extLst>
          </p:cNvPr>
          <p:cNvSpPr>
            <a:spLocks noGrp="1"/>
          </p:cNvSpPr>
          <p:nvPr>
            <p:ph type="dt" sz="half" idx="10"/>
          </p:nvPr>
        </p:nvSpPr>
        <p:spPr/>
        <p:txBody>
          <a:bodyPr/>
          <a:lstStyle/>
          <a:p>
            <a:fld id="{8B17F872-67CF-7E43-AF66-86ABAD4068AA}" type="datetimeFigureOut">
              <a:rPr lang="en-TR" smtClean="0"/>
              <a:t>12/12/2023</a:t>
            </a:fld>
            <a:endParaRPr lang="en-TR"/>
          </a:p>
        </p:txBody>
      </p:sp>
      <p:sp>
        <p:nvSpPr>
          <p:cNvPr id="5" name="Footer Placeholder 4">
            <a:extLst>
              <a:ext uri="{FF2B5EF4-FFF2-40B4-BE49-F238E27FC236}">
                <a16:creationId xmlns:a16="http://schemas.microsoft.com/office/drawing/2014/main" id="{F22F892C-41B0-804A-F006-E74E4D95C708}"/>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5E3CB936-CAC3-7968-E096-B9BD2864924C}"/>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381295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12A92-ECC5-4B88-3EEE-48B3EF5851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9E047898-E30A-ACF0-44F0-23ABFA3659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27B14B4F-D940-7429-86E8-B40A394FC4A2}"/>
              </a:ext>
            </a:extLst>
          </p:cNvPr>
          <p:cNvSpPr>
            <a:spLocks noGrp="1"/>
          </p:cNvSpPr>
          <p:nvPr>
            <p:ph type="dt" sz="half" idx="10"/>
          </p:nvPr>
        </p:nvSpPr>
        <p:spPr/>
        <p:txBody>
          <a:bodyPr/>
          <a:lstStyle/>
          <a:p>
            <a:fld id="{8B17F872-67CF-7E43-AF66-86ABAD4068AA}" type="datetimeFigureOut">
              <a:rPr lang="en-TR" smtClean="0"/>
              <a:t>12/12/2023</a:t>
            </a:fld>
            <a:endParaRPr lang="en-TR"/>
          </a:p>
        </p:txBody>
      </p:sp>
      <p:sp>
        <p:nvSpPr>
          <p:cNvPr id="5" name="Footer Placeholder 4">
            <a:extLst>
              <a:ext uri="{FF2B5EF4-FFF2-40B4-BE49-F238E27FC236}">
                <a16:creationId xmlns:a16="http://schemas.microsoft.com/office/drawing/2014/main" id="{D72BEE22-B8B2-2B12-D45D-FE4BFD36C1BE}"/>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75C2D10B-21CE-6309-EBA6-0BC297A54B0D}"/>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2263080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UNICEF Photo slid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2084D1F1-25D7-1445-AC17-82787DDD157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PHOTO HERE</a:t>
            </a:r>
          </a:p>
        </p:txBody>
      </p:sp>
    </p:spTree>
    <p:extLst>
      <p:ext uri="{BB962C8B-B14F-4D97-AF65-F5344CB8AC3E}">
        <p14:creationId xmlns:p14="http://schemas.microsoft.com/office/powerpoint/2010/main" val="1175390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212F7-1A40-F7CA-44A4-4D9D3DBBA109}"/>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88CE287C-4FEB-A813-8238-0681EF04DA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C17C739F-FE0C-C552-3F11-D4CC13940F19}"/>
              </a:ext>
            </a:extLst>
          </p:cNvPr>
          <p:cNvSpPr>
            <a:spLocks noGrp="1"/>
          </p:cNvSpPr>
          <p:nvPr>
            <p:ph type="dt" sz="half" idx="10"/>
          </p:nvPr>
        </p:nvSpPr>
        <p:spPr/>
        <p:txBody>
          <a:bodyPr/>
          <a:lstStyle/>
          <a:p>
            <a:fld id="{8B17F872-67CF-7E43-AF66-86ABAD4068AA}" type="datetimeFigureOut">
              <a:rPr lang="en-TR" smtClean="0"/>
              <a:t>12/12/2023</a:t>
            </a:fld>
            <a:endParaRPr lang="en-TR"/>
          </a:p>
        </p:txBody>
      </p:sp>
      <p:sp>
        <p:nvSpPr>
          <p:cNvPr id="5" name="Footer Placeholder 4">
            <a:extLst>
              <a:ext uri="{FF2B5EF4-FFF2-40B4-BE49-F238E27FC236}">
                <a16:creationId xmlns:a16="http://schemas.microsoft.com/office/drawing/2014/main" id="{94D12D34-C3D2-97FA-8DD5-A9CC69B92DA4}"/>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A5ED06F9-6822-BB21-7BD1-2F817E87E5F6}"/>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159382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07C0927-96F6-AB19-D4B2-34F8C79B5CB5}"/>
              </a:ext>
            </a:extLst>
          </p:cNvPr>
          <p:cNvSpPr>
            <a:spLocks noGrp="1"/>
          </p:cNvSpPr>
          <p:nvPr>
            <p:ph type="dt" sz="half" idx="10"/>
          </p:nvPr>
        </p:nvSpPr>
        <p:spPr/>
        <p:txBody>
          <a:bodyPr/>
          <a:lstStyle/>
          <a:p>
            <a:fld id="{8B17F872-67CF-7E43-AF66-86ABAD4068AA}" type="datetimeFigureOut">
              <a:rPr lang="en-TR" smtClean="0"/>
              <a:t>12/12/2023</a:t>
            </a:fld>
            <a:endParaRPr lang="en-TR"/>
          </a:p>
        </p:txBody>
      </p:sp>
      <p:sp>
        <p:nvSpPr>
          <p:cNvPr id="6" name="Footer Placeholder 5">
            <a:extLst>
              <a:ext uri="{FF2B5EF4-FFF2-40B4-BE49-F238E27FC236}">
                <a16:creationId xmlns:a16="http://schemas.microsoft.com/office/drawing/2014/main" id="{B6A867E7-C4A7-ADB6-4AE8-64E8DC51F4EE}"/>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0351065F-8E43-14DA-B803-077B09F08473}"/>
              </a:ext>
            </a:extLst>
          </p:cNvPr>
          <p:cNvSpPr>
            <a:spLocks noGrp="1"/>
          </p:cNvSpPr>
          <p:nvPr>
            <p:ph type="sldNum" sz="quarter" idx="12"/>
          </p:nvPr>
        </p:nvSpPr>
        <p:spPr/>
        <p:txBody>
          <a:bodyPr/>
          <a:lstStyle/>
          <a:p>
            <a:fld id="{57D59C66-4626-414B-BCA8-AABC4EAE95C1}" type="slidenum">
              <a:rPr lang="en-TR" smtClean="0"/>
              <a:t>‹#›</a:t>
            </a:fld>
            <a:endParaRPr lang="en-TR"/>
          </a:p>
        </p:txBody>
      </p:sp>
      <p:sp>
        <p:nvSpPr>
          <p:cNvPr id="8" name="Title 1">
            <a:extLst>
              <a:ext uri="{FF2B5EF4-FFF2-40B4-BE49-F238E27FC236}">
                <a16:creationId xmlns:a16="http://schemas.microsoft.com/office/drawing/2014/main" id="{8AA33C54-7A93-B481-8D79-756B33FAABD9}"/>
              </a:ext>
            </a:extLst>
          </p:cNvPr>
          <p:cNvSpPr>
            <a:spLocks noGrp="1"/>
          </p:cNvSpPr>
          <p:nvPr>
            <p:ph type="title"/>
          </p:nvPr>
        </p:nvSpPr>
        <p:spPr>
          <a:xfrm>
            <a:off x="2209800" y="1543262"/>
            <a:ext cx="8382000" cy="3995208"/>
          </a:xfrm>
        </p:spPr>
        <p:txBody>
          <a:bodyPr>
            <a:noAutofit/>
          </a:bodyPr>
          <a:lstStyle/>
          <a:p>
            <a:r>
              <a:rPr lang="en-US" sz="2400" dirty="0"/>
              <a:t>LOREM IPSUM</a:t>
            </a:r>
            <a:br>
              <a:rPr lang="en-US" sz="2400" dirty="0"/>
            </a:br>
            <a:r>
              <a:rPr lang="en-US" sz="2400" dirty="0"/>
              <a:t>Lorem ipsum dolor sit </a:t>
            </a:r>
            <a:r>
              <a:rPr lang="en-US" sz="2400" dirty="0" err="1"/>
              <a:t>amet</a:t>
            </a:r>
            <a:r>
              <a:rPr lang="en-US" sz="2400" dirty="0"/>
              <a:t/>
            </a:r>
            <a:br>
              <a:rPr lang="en-US" sz="2400" dirty="0"/>
            </a:br>
            <a:r>
              <a:rPr lang="en-US" sz="2400" dirty="0" err="1"/>
              <a:t>Consectetur</a:t>
            </a:r>
            <a:r>
              <a:rPr lang="en-US" sz="2400" dirty="0"/>
              <a:t> </a:t>
            </a:r>
            <a:r>
              <a:rPr lang="en-US" sz="2400" dirty="0" err="1"/>
              <a:t>adipiscing</a:t>
            </a:r>
            <a:r>
              <a:rPr lang="en-US" sz="2400" dirty="0"/>
              <a:t> </a:t>
            </a:r>
            <a:r>
              <a:rPr lang="en-US" sz="2400" dirty="0" err="1"/>
              <a:t>elit</a:t>
            </a:r>
            <a:r>
              <a:rPr lang="en-US" sz="2400" dirty="0"/>
              <a:t/>
            </a:r>
            <a:br>
              <a:rPr lang="en-US" sz="2400" dirty="0"/>
            </a:br>
            <a:r>
              <a:rPr lang="en-US" sz="2400" dirty="0"/>
              <a:t>Donec </a:t>
            </a:r>
            <a:r>
              <a:rPr lang="en-US" sz="2400" dirty="0" err="1"/>
              <a:t>faucibus</a:t>
            </a:r>
            <a:r>
              <a:rPr lang="en-US" sz="2400" dirty="0"/>
              <a:t>, </a:t>
            </a:r>
            <a:r>
              <a:rPr lang="en-US" sz="2400" dirty="0" err="1"/>
              <a:t>metus</a:t>
            </a:r>
            <a:r>
              <a:rPr lang="en-US" sz="2400" dirty="0"/>
              <a:t> vel</a:t>
            </a:r>
            <a:br>
              <a:rPr lang="en-US" sz="2400" dirty="0"/>
            </a:br>
            <a:r>
              <a:rPr lang="en-US" sz="2400" dirty="0" err="1"/>
              <a:t>Aliquam</a:t>
            </a:r>
            <a:r>
              <a:rPr lang="en-US" sz="2400" dirty="0"/>
              <a:t> vestibulum ligula</a:t>
            </a:r>
            <a:br>
              <a:rPr lang="en-US" sz="2400" dirty="0"/>
            </a:br>
            <a:r>
              <a:rPr lang="en-US" sz="2400" dirty="0"/>
              <a:t/>
            </a:r>
            <a:br>
              <a:rPr lang="en-US" sz="2400" dirty="0"/>
            </a:br>
            <a:r>
              <a:rPr lang="en-US" sz="2400" dirty="0"/>
              <a:t>LOREM IPSUM</a:t>
            </a:r>
            <a:br>
              <a:rPr lang="en-US" sz="2400" dirty="0"/>
            </a:br>
            <a:r>
              <a:rPr lang="en-US" sz="2400" dirty="0" err="1"/>
              <a:t>Pellentesque</a:t>
            </a:r>
            <a:r>
              <a:rPr lang="en-US" sz="2400" dirty="0"/>
              <a:t> habitant </a:t>
            </a:r>
            <a:r>
              <a:rPr lang="en-US" sz="2400" dirty="0" err="1"/>
              <a:t>morbi</a:t>
            </a:r>
            <a:r>
              <a:rPr lang="en-US" sz="2400" dirty="0"/>
              <a:t/>
            </a:r>
            <a:br>
              <a:rPr lang="en-US" sz="2400" dirty="0"/>
            </a:br>
            <a:r>
              <a:rPr lang="en-US" sz="2400" dirty="0"/>
              <a:t>Donec </a:t>
            </a:r>
            <a:r>
              <a:rPr lang="en-US" sz="2400" dirty="0" err="1"/>
              <a:t>ut</a:t>
            </a:r>
            <a:r>
              <a:rPr lang="en-US" sz="2400" dirty="0"/>
              <a:t> </a:t>
            </a:r>
            <a:r>
              <a:rPr lang="en-US" sz="2400" dirty="0" err="1"/>
              <a:t>risus</a:t>
            </a:r>
            <a:r>
              <a:rPr lang="en-US" sz="2400" dirty="0"/>
              <a:t> </a:t>
            </a:r>
            <a:r>
              <a:rPr lang="en-US" sz="2400" dirty="0" err="1"/>
              <a:t>velit</a:t>
            </a:r>
            <a:r>
              <a:rPr lang="en-US" sz="2400" dirty="0"/>
              <a:t/>
            </a:r>
            <a:br>
              <a:rPr lang="en-US" sz="2400" dirty="0"/>
            </a:br>
            <a:r>
              <a:rPr lang="en-US" sz="2400" dirty="0" err="1"/>
              <a:t>Nulla</a:t>
            </a:r>
            <a:r>
              <a:rPr lang="en-US" sz="2400" dirty="0"/>
              <a:t> </a:t>
            </a:r>
            <a:r>
              <a:rPr lang="en-US" sz="2400" dirty="0" err="1"/>
              <a:t>ut</a:t>
            </a:r>
            <a:r>
              <a:rPr lang="en-US" sz="2400" dirty="0"/>
              <a:t> </a:t>
            </a:r>
            <a:r>
              <a:rPr lang="en-US" sz="2400" dirty="0" err="1"/>
              <a:t>egestas</a:t>
            </a:r>
            <a:r>
              <a:rPr lang="en-US" sz="2400" dirty="0"/>
              <a:t> mi</a:t>
            </a:r>
            <a:br>
              <a:rPr lang="en-US" sz="2400" dirty="0"/>
            </a:br>
            <a:r>
              <a:rPr lang="en-US" sz="2400" dirty="0" err="1"/>
              <a:t>Nullam</a:t>
            </a:r>
            <a:r>
              <a:rPr lang="en-US" sz="2400" dirty="0"/>
              <a:t> sed </a:t>
            </a:r>
            <a:r>
              <a:rPr lang="en-US" sz="2400" dirty="0" err="1"/>
              <a:t>lacus</a:t>
            </a:r>
            <a:r>
              <a:rPr lang="en-US" sz="2400" dirty="0"/>
              <a:t> </a:t>
            </a:r>
            <a:r>
              <a:rPr lang="en-US" sz="2400" dirty="0" err="1"/>
              <a:t>rutrum</a:t>
            </a:r>
            <a:endParaRPr lang="en-TR" sz="2400" dirty="0"/>
          </a:p>
        </p:txBody>
      </p:sp>
    </p:spTree>
    <p:extLst>
      <p:ext uri="{BB962C8B-B14F-4D97-AF65-F5344CB8AC3E}">
        <p14:creationId xmlns:p14="http://schemas.microsoft.com/office/powerpoint/2010/main" val="391115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752CF-545C-85DD-4EAB-12D63D1FF3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D6AFE593-F44F-54EB-9C5B-590A1CE60C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334A5-0A9B-C04A-4E41-FBCD53C8BBF6}"/>
              </a:ext>
            </a:extLst>
          </p:cNvPr>
          <p:cNvSpPr>
            <a:spLocks noGrp="1"/>
          </p:cNvSpPr>
          <p:nvPr>
            <p:ph type="dt" sz="half" idx="10"/>
          </p:nvPr>
        </p:nvSpPr>
        <p:spPr/>
        <p:txBody>
          <a:bodyPr/>
          <a:lstStyle/>
          <a:p>
            <a:fld id="{8B17F872-67CF-7E43-AF66-86ABAD4068AA}" type="datetimeFigureOut">
              <a:rPr lang="en-TR" smtClean="0"/>
              <a:t>12/12/2023</a:t>
            </a:fld>
            <a:endParaRPr lang="en-TR"/>
          </a:p>
        </p:txBody>
      </p:sp>
      <p:sp>
        <p:nvSpPr>
          <p:cNvPr id="5" name="Footer Placeholder 4">
            <a:extLst>
              <a:ext uri="{FF2B5EF4-FFF2-40B4-BE49-F238E27FC236}">
                <a16:creationId xmlns:a16="http://schemas.microsoft.com/office/drawing/2014/main" id="{90661ED3-0BDF-9757-A55B-5B9FEC4083E7}"/>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7275ABFC-993D-7857-F96F-FD0EFDCD2A55}"/>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718949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A58F-C775-F33D-18EB-013DC275D31C}"/>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10C923B5-910A-96F4-A54E-6C1270B4F3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9E35D1B5-B4AF-33B6-E49F-06B75F92EC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E0398F1D-84E9-B42F-97CC-EC78C23D1AF2}"/>
              </a:ext>
            </a:extLst>
          </p:cNvPr>
          <p:cNvSpPr>
            <a:spLocks noGrp="1"/>
          </p:cNvSpPr>
          <p:nvPr>
            <p:ph type="dt" sz="half" idx="10"/>
          </p:nvPr>
        </p:nvSpPr>
        <p:spPr/>
        <p:txBody>
          <a:bodyPr/>
          <a:lstStyle/>
          <a:p>
            <a:fld id="{8B17F872-67CF-7E43-AF66-86ABAD4068AA}" type="datetimeFigureOut">
              <a:rPr lang="en-TR" smtClean="0"/>
              <a:t>12/12/2023</a:t>
            </a:fld>
            <a:endParaRPr lang="en-TR"/>
          </a:p>
        </p:txBody>
      </p:sp>
      <p:sp>
        <p:nvSpPr>
          <p:cNvPr id="6" name="Footer Placeholder 5">
            <a:extLst>
              <a:ext uri="{FF2B5EF4-FFF2-40B4-BE49-F238E27FC236}">
                <a16:creationId xmlns:a16="http://schemas.microsoft.com/office/drawing/2014/main" id="{7DF81BB3-C009-251F-F06D-67E86631C8DE}"/>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4A0F1536-9FC8-EEDE-8EED-043A7DFC7CC2}"/>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4018143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83BC-2A7B-8FBC-5222-3AA3BF2908E6}"/>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43DE539C-D77B-A7D5-79E1-D7173B60F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05BAE2-71D7-6090-D9F9-B6189C3B37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67B74E8C-02FD-15EF-2F3E-142CF3299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8189F-49D8-BB00-F757-0379FFFF4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FC03F19D-12E8-9845-3444-B4B3A74769A1}"/>
              </a:ext>
            </a:extLst>
          </p:cNvPr>
          <p:cNvSpPr>
            <a:spLocks noGrp="1"/>
          </p:cNvSpPr>
          <p:nvPr>
            <p:ph type="dt" sz="half" idx="10"/>
          </p:nvPr>
        </p:nvSpPr>
        <p:spPr/>
        <p:txBody>
          <a:bodyPr/>
          <a:lstStyle/>
          <a:p>
            <a:fld id="{8B17F872-67CF-7E43-AF66-86ABAD4068AA}" type="datetimeFigureOut">
              <a:rPr lang="en-TR" smtClean="0"/>
              <a:t>12/12/2023</a:t>
            </a:fld>
            <a:endParaRPr lang="en-TR"/>
          </a:p>
        </p:txBody>
      </p:sp>
      <p:sp>
        <p:nvSpPr>
          <p:cNvPr id="8" name="Footer Placeholder 7">
            <a:extLst>
              <a:ext uri="{FF2B5EF4-FFF2-40B4-BE49-F238E27FC236}">
                <a16:creationId xmlns:a16="http://schemas.microsoft.com/office/drawing/2014/main" id="{F1EBC4E5-8DA2-1052-5FDE-412628E3D902}"/>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7E1A8EB2-ECA1-3B62-CB03-21E13B1D6962}"/>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222769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41ADF-2865-C7BF-6159-238A62F4AC85}"/>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51DEA1FC-188B-3BCE-7FEE-1DC4426EC586}"/>
              </a:ext>
            </a:extLst>
          </p:cNvPr>
          <p:cNvSpPr>
            <a:spLocks noGrp="1"/>
          </p:cNvSpPr>
          <p:nvPr>
            <p:ph type="dt" sz="half" idx="10"/>
          </p:nvPr>
        </p:nvSpPr>
        <p:spPr/>
        <p:txBody>
          <a:bodyPr/>
          <a:lstStyle/>
          <a:p>
            <a:fld id="{8B17F872-67CF-7E43-AF66-86ABAD4068AA}" type="datetimeFigureOut">
              <a:rPr lang="en-TR" smtClean="0"/>
              <a:t>12/12/2023</a:t>
            </a:fld>
            <a:endParaRPr lang="en-TR"/>
          </a:p>
        </p:txBody>
      </p:sp>
      <p:sp>
        <p:nvSpPr>
          <p:cNvPr id="4" name="Footer Placeholder 3">
            <a:extLst>
              <a:ext uri="{FF2B5EF4-FFF2-40B4-BE49-F238E27FC236}">
                <a16:creationId xmlns:a16="http://schemas.microsoft.com/office/drawing/2014/main" id="{5BD55940-E0D9-A381-F3A7-01731A7EED75}"/>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7BF040AA-72EF-9BA7-8E7B-7440A95BF809}"/>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3037022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882C7-F975-6E2E-2398-27A49C2B1433}"/>
              </a:ext>
            </a:extLst>
          </p:cNvPr>
          <p:cNvSpPr>
            <a:spLocks noGrp="1"/>
          </p:cNvSpPr>
          <p:nvPr>
            <p:ph type="dt" sz="half" idx="10"/>
          </p:nvPr>
        </p:nvSpPr>
        <p:spPr/>
        <p:txBody>
          <a:bodyPr/>
          <a:lstStyle/>
          <a:p>
            <a:fld id="{8B17F872-67CF-7E43-AF66-86ABAD4068AA}" type="datetimeFigureOut">
              <a:rPr lang="en-TR" smtClean="0"/>
              <a:t>12/12/2023</a:t>
            </a:fld>
            <a:endParaRPr lang="en-TR"/>
          </a:p>
        </p:txBody>
      </p:sp>
      <p:sp>
        <p:nvSpPr>
          <p:cNvPr id="3" name="Footer Placeholder 2">
            <a:extLst>
              <a:ext uri="{FF2B5EF4-FFF2-40B4-BE49-F238E27FC236}">
                <a16:creationId xmlns:a16="http://schemas.microsoft.com/office/drawing/2014/main" id="{341C2639-476C-CAB7-8358-FD739D155477}"/>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69F17F3D-2C4B-B643-B8CD-F52A44433BC4}"/>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148460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F732-6701-47C0-29F8-BB8C44A2E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9ADB49C4-B083-66CE-06F2-940309D619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FA9FB498-E5C1-F221-C82B-AD59A5B64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A0526-92EE-B1C8-66B3-42C4FC95D55A}"/>
              </a:ext>
            </a:extLst>
          </p:cNvPr>
          <p:cNvSpPr>
            <a:spLocks noGrp="1"/>
          </p:cNvSpPr>
          <p:nvPr>
            <p:ph type="dt" sz="half" idx="10"/>
          </p:nvPr>
        </p:nvSpPr>
        <p:spPr/>
        <p:txBody>
          <a:bodyPr/>
          <a:lstStyle/>
          <a:p>
            <a:fld id="{8B17F872-67CF-7E43-AF66-86ABAD4068AA}" type="datetimeFigureOut">
              <a:rPr lang="en-TR" smtClean="0"/>
              <a:t>12/12/2023</a:t>
            </a:fld>
            <a:endParaRPr lang="en-TR"/>
          </a:p>
        </p:txBody>
      </p:sp>
      <p:sp>
        <p:nvSpPr>
          <p:cNvPr id="6" name="Footer Placeholder 5">
            <a:extLst>
              <a:ext uri="{FF2B5EF4-FFF2-40B4-BE49-F238E27FC236}">
                <a16:creationId xmlns:a16="http://schemas.microsoft.com/office/drawing/2014/main" id="{B68C3E3E-ACD2-8F1F-ECFD-6A12E9D31F45}"/>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83EBFE0F-0CC6-B8F5-2972-9692781F31DF}"/>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4058740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E61141-86D7-66E6-FBE3-B310934552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ADABE2FF-3288-7468-2295-907F45F319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2B44E17F-034D-5E28-BC9F-48D04BF6EF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7F872-67CF-7E43-AF66-86ABAD4068AA}" type="datetimeFigureOut">
              <a:rPr lang="en-TR" smtClean="0"/>
              <a:t>12/12/2023</a:t>
            </a:fld>
            <a:endParaRPr lang="en-TR"/>
          </a:p>
        </p:txBody>
      </p:sp>
      <p:sp>
        <p:nvSpPr>
          <p:cNvPr id="5" name="Footer Placeholder 4">
            <a:extLst>
              <a:ext uri="{FF2B5EF4-FFF2-40B4-BE49-F238E27FC236}">
                <a16:creationId xmlns:a16="http://schemas.microsoft.com/office/drawing/2014/main" id="{BEDCC2C0-3C20-7D98-27C6-E359D7DB0D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R"/>
          </a:p>
        </p:txBody>
      </p:sp>
      <p:sp>
        <p:nvSpPr>
          <p:cNvPr id="6" name="Slide Number Placeholder 5">
            <a:extLst>
              <a:ext uri="{FF2B5EF4-FFF2-40B4-BE49-F238E27FC236}">
                <a16:creationId xmlns:a16="http://schemas.microsoft.com/office/drawing/2014/main" id="{E4FA8DAC-470B-634E-7A15-0B8B5739E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59C66-4626-414B-BCA8-AABC4EAE95C1}" type="slidenum">
              <a:rPr lang="en-TR" smtClean="0"/>
              <a:t>‹#›</a:t>
            </a:fld>
            <a:endParaRPr lang="en-TR"/>
          </a:p>
        </p:txBody>
      </p:sp>
    </p:spTree>
    <p:extLst>
      <p:ext uri="{BB962C8B-B14F-4D97-AF65-F5344CB8AC3E}">
        <p14:creationId xmlns:p14="http://schemas.microsoft.com/office/powerpoint/2010/main" val="1597254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jfi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1.png"/><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9.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sv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3.sv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3.sv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mailto:dkaragoz@unicef.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38501A-C45F-D36B-5959-D8323B54F879}"/>
              </a:ext>
            </a:extLst>
          </p:cNvPr>
          <p:cNvSpPr>
            <a:spLocks noGrp="1"/>
          </p:cNvSpPr>
          <p:nvPr>
            <p:ph type="ctrTitle"/>
          </p:nvPr>
        </p:nvSpPr>
        <p:spPr>
          <a:xfrm>
            <a:off x="685800" y="642936"/>
            <a:ext cx="5003800" cy="1535306"/>
          </a:xfrm>
        </p:spPr>
        <p:txBody>
          <a:bodyPr>
            <a:noAutofit/>
          </a:bodyPr>
          <a:lstStyle/>
          <a:p>
            <a:pPr algn="l">
              <a:lnSpc>
                <a:spcPct val="100000"/>
              </a:lnSpc>
            </a:pPr>
            <a:r>
              <a:rPr lang="en-US" sz="2400" b="1" dirty="0">
                <a:solidFill>
                  <a:srgbClr val="29AAE1"/>
                </a:solidFill>
                <a:latin typeface="Corbel" panose="020B0503020204020204" pitchFamily="34" charset="0"/>
                <a:cs typeface="Futura Medium" panose="020B0602020204020303" pitchFamily="34" charset="-79"/>
              </a:rPr>
              <a:t>TESK UNICEF ÇOCUK HAKLARI VE İŞ İLKELERİ PROGRAMI </a:t>
            </a:r>
            <a:endParaRPr lang="en-TR" sz="2400" b="1" dirty="0">
              <a:solidFill>
                <a:srgbClr val="29AAE1"/>
              </a:solidFill>
              <a:latin typeface="Corbel" panose="020B0503020204020204" pitchFamily="34" charset="0"/>
              <a:cs typeface="Futura Medium" panose="020B0602020204020303" pitchFamily="34" charset="-79"/>
            </a:endParaRPr>
          </a:p>
        </p:txBody>
      </p:sp>
      <p:sp>
        <p:nvSpPr>
          <p:cNvPr id="6" name="TextBox 5">
            <a:extLst>
              <a:ext uri="{FF2B5EF4-FFF2-40B4-BE49-F238E27FC236}">
                <a16:creationId xmlns:a16="http://schemas.microsoft.com/office/drawing/2014/main" id="{F04C815B-2722-974D-A31B-931114F56431}"/>
              </a:ext>
            </a:extLst>
          </p:cNvPr>
          <p:cNvSpPr txBox="1"/>
          <p:nvPr/>
        </p:nvSpPr>
        <p:spPr>
          <a:xfrm>
            <a:off x="-57150" y="2590151"/>
            <a:ext cx="8267700" cy="1107996"/>
          </a:xfrm>
          <a:prstGeom prst="rect">
            <a:avLst/>
          </a:prstGeom>
          <a:noFill/>
        </p:spPr>
        <p:txBody>
          <a:bodyPr wrap="square" rtlCol="0">
            <a:spAutoFit/>
          </a:bodyPr>
          <a:lstStyle/>
          <a:p>
            <a:pPr algn="ctr">
              <a:lnSpc>
                <a:spcPct val="150000"/>
              </a:lnSpc>
            </a:pPr>
            <a:r>
              <a:rPr lang="it-IT" sz="2800" b="1" dirty="0" smtClean="0">
                <a:solidFill>
                  <a:srgbClr val="1B325F"/>
                </a:solidFill>
                <a:effectLst>
                  <a:outerShdw blurRad="38100" dist="38100" dir="2700000" algn="tl">
                    <a:srgbClr val="000000">
                      <a:alpha val="43137"/>
                    </a:srgbClr>
                  </a:outerShdw>
                </a:effectLst>
              </a:rPr>
              <a:t>ÇOCUK HAKLARI VE İŞ İLKELERİ</a:t>
            </a:r>
            <a:endParaRPr lang="it-IT" sz="2400" b="1" dirty="0">
              <a:solidFill>
                <a:srgbClr val="1B325F"/>
              </a:solidFill>
              <a:effectLst>
                <a:outerShdw blurRad="38100" dist="38100" dir="2700000" algn="tl">
                  <a:srgbClr val="000000">
                    <a:alpha val="43137"/>
                  </a:srgbClr>
                </a:outerShdw>
              </a:effectLst>
            </a:endParaRPr>
          </a:p>
          <a:p>
            <a:pPr algn="ctr">
              <a:lnSpc>
                <a:spcPct val="150000"/>
              </a:lnSpc>
            </a:pPr>
            <a:r>
              <a:rPr lang="tr-TR" sz="1600" b="1" dirty="0">
                <a:solidFill>
                  <a:srgbClr val="1B325F"/>
                </a:solidFill>
              </a:rPr>
              <a:t>Melih AKIN</a:t>
            </a:r>
            <a:r>
              <a:rPr lang="it-IT" sz="1600" b="1" dirty="0">
                <a:solidFill>
                  <a:srgbClr val="1B325F"/>
                </a:solidFill>
              </a:rPr>
              <a:t>, </a:t>
            </a:r>
            <a:r>
              <a:rPr lang="tr-TR" sz="1600" b="1" dirty="0">
                <a:solidFill>
                  <a:srgbClr val="1B325F"/>
                </a:solidFill>
              </a:rPr>
              <a:t>UNICEF Sosyal Politikalar Sorumlusu</a:t>
            </a:r>
            <a:endParaRPr lang="en-TR" sz="1600" b="1" dirty="0">
              <a:solidFill>
                <a:srgbClr val="1B325F"/>
              </a:solidFill>
            </a:endParaRPr>
          </a:p>
        </p:txBody>
      </p:sp>
      <p:sp>
        <p:nvSpPr>
          <p:cNvPr id="7" name="TextBox 6">
            <a:extLst>
              <a:ext uri="{FF2B5EF4-FFF2-40B4-BE49-F238E27FC236}">
                <a16:creationId xmlns:a16="http://schemas.microsoft.com/office/drawing/2014/main" id="{F04C815B-2722-974D-A31B-931114F56431}"/>
              </a:ext>
            </a:extLst>
          </p:cNvPr>
          <p:cNvSpPr txBox="1"/>
          <p:nvPr/>
        </p:nvSpPr>
        <p:spPr>
          <a:xfrm>
            <a:off x="127000" y="4110056"/>
            <a:ext cx="7594600" cy="692497"/>
          </a:xfrm>
          <a:prstGeom prst="rect">
            <a:avLst/>
          </a:prstGeom>
          <a:noFill/>
        </p:spPr>
        <p:txBody>
          <a:bodyPr wrap="square" rtlCol="0">
            <a:spAutoFit/>
          </a:bodyPr>
          <a:lstStyle/>
          <a:p>
            <a:pPr algn="r">
              <a:lnSpc>
                <a:spcPct val="150000"/>
              </a:lnSpc>
            </a:pPr>
            <a:r>
              <a:rPr lang="tr-TR" sz="1400" b="1" dirty="0">
                <a:solidFill>
                  <a:srgbClr val="29AAE1"/>
                </a:solidFill>
                <a:latin typeface="Corbel" panose="020B0503020204020204" pitchFamily="34" charset="0"/>
                <a:ea typeface="+mj-ea"/>
                <a:cs typeface="Segoe UI" panose="020B0502040204020203" pitchFamily="34" charset="0"/>
              </a:rPr>
              <a:t>ÇOCUK HAKLARI VE İŞ İLKELERİNİN BENİMSENMESİ</a:t>
            </a:r>
            <a:r>
              <a:rPr lang="en-US" sz="1400" b="1" dirty="0">
                <a:solidFill>
                  <a:srgbClr val="29AAE1"/>
                </a:solidFill>
                <a:latin typeface="Corbel" panose="020B0503020204020204" pitchFamily="34" charset="0"/>
                <a:ea typeface="+mj-ea"/>
                <a:cs typeface="Segoe UI" panose="020B0502040204020203" pitchFamily="34" charset="0"/>
              </a:rPr>
              <a:t> </a:t>
            </a:r>
            <a:r>
              <a:rPr lang="tr-TR" sz="1400" b="1" dirty="0">
                <a:solidFill>
                  <a:srgbClr val="29AAE1"/>
                </a:solidFill>
                <a:latin typeface="Corbel" panose="020B0503020204020204" pitchFamily="34" charset="0"/>
                <a:ea typeface="+mj-ea"/>
                <a:cs typeface="Segoe UI" panose="020B0502040204020203" pitchFamily="34" charset="0"/>
              </a:rPr>
              <a:t>VE</a:t>
            </a:r>
            <a:r>
              <a:rPr lang="en-US" sz="1400" b="1" dirty="0">
                <a:solidFill>
                  <a:srgbClr val="29AAE1"/>
                </a:solidFill>
                <a:latin typeface="Corbel" panose="020B0503020204020204" pitchFamily="34" charset="0"/>
                <a:ea typeface="+mj-ea"/>
                <a:cs typeface="Segoe UI" panose="020B0502040204020203" pitchFamily="34" charset="0"/>
              </a:rPr>
              <a:t> </a:t>
            </a:r>
            <a:r>
              <a:rPr lang="tr-TR" sz="1400" b="1" dirty="0">
                <a:solidFill>
                  <a:srgbClr val="29AAE1"/>
                </a:solidFill>
                <a:latin typeface="Corbel" panose="020B0503020204020204" pitchFamily="34" charset="0"/>
                <a:ea typeface="+mj-ea"/>
                <a:cs typeface="Segoe UI" panose="020B0502040204020203" pitchFamily="34" charset="0"/>
              </a:rPr>
              <a:t>UYGULANMASI EĞİTİMİ</a:t>
            </a:r>
            <a:endParaRPr lang="en-US" sz="1400" b="1" dirty="0">
              <a:solidFill>
                <a:srgbClr val="29AAE1"/>
              </a:solidFill>
              <a:latin typeface="Corbel" panose="020B0503020204020204" pitchFamily="34" charset="0"/>
              <a:ea typeface="+mj-ea"/>
              <a:cs typeface="Segoe UI" panose="020B0502040204020203" pitchFamily="34" charset="0"/>
            </a:endParaRPr>
          </a:p>
          <a:p>
            <a:pPr algn="r">
              <a:lnSpc>
                <a:spcPct val="150000"/>
              </a:lnSpc>
            </a:pPr>
            <a:r>
              <a:rPr lang="en-US" sz="1200" b="1" dirty="0">
                <a:solidFill>
                  <a:srgbClr val="29AAE1"/>
                </a:solidFill>
                <a:latin typeface="Corbel" panose="020B0503020204020204" pitchFamily="34" charset="0"/>
                <a:ea typeface="+mj-ea"/>
                <a:cs typeface="Segoe UI" panose="020B0502040204020203" pitchFamily="34" charset="0"/>
              </a:rPr>
              <a:t>21-22 Kasım 2023, Bursa</a:t>
            </a:r>
          </a:p>
        </p:txBody>
      </p:sp>
    </p:spTree>
    <p:extLst>
      <p:ext uri="{BB962C8B-B14F-4D97-AF65-F5344CB8AC3E}">
        <p14:creationId xmlns:p14="http://schemas.microsoft.com/office/powerpoint/2010/main" val="3692154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AF5C51D-E974-C31A-FACE-351953962851}"/>
              </a:ext>
            </a:extLst>
          </p:cNvPr>
          <p:cNvSpPr/>
          <p:nvPr/>
        </p:nvSpPr>
        <p:spPr>
          <a:xfrm rot="16200000">
            <a:off x="5649239" y="-5302560"/>
            <a:ext cx="879086" cy="12192000"/>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TextBox 5">
            <a:extLst>
              <a:ext uri="{FF2B5EF4-FFF2-40B4-BE49-F238E27FC236}">
                <a16:creationId xmlns:a16="http://schemas.microsoft.com/office/drawing/2014/main" id="{C2CADC78-D709-5323-2D5F-72ADB9CBB062}"/>
              </a:ext>
            </a:extLst>
          </p:cNvPr>
          <p:cNvSpPr txBox="1"/>
          <p:nvPr/>
        </p:nvSpPr>
        <p:spPr>
          <a:xfrm>
            <a:off x="2030513" y="539464"/>
            <a:ext cx="6795247" cy="461665"/>
          </a:xfrm>
          <a:prstGeom prst="rect">
            <a:avLst/>
          </a:prstGeom>
          <a:noFill/>
        </p:spPr>
        <p:txBody>
          <a:bodyPr wrap="square">
            <a:spAutoFit/>
          </a:bodyPr>
          <a:lstStyle/>
          <a:p>
            <a:r>
              <a:rPr lang="tr-TR" sz="2400" b="1" dirty="0">
                <a:solidFill>
                  <a:schemeClr val="bg1"/>
                </a:solidFill>
                <a:latin typeface="DINPro-CondBlack" panose="02000506030000020004" pitchFamily="50" charset="-94"/>
              </a:rPr>
              <a:t>Çocuk İşçiliğiyle Mücadelede Bilinmesi Gerekenler</a:t>
            </a:r>
            <a:endParaRPr lang="tr-TR" sz="2400" dirty="0">
              <a:solidFill>
                <a:schemeClr val="bg1"/>
              </a:solidFill>
              <a:latin typeface="DINPro-CondBlack" panose="02000506030000020004" pitchFamily="50" charset="-94"/>
            </a:endParaRPr>
          </a:p>
        </p:txBody>
      </p:sp>
      <p:grpSp>
        <p:nvGrpSpPr>
          <p:cNvPr id="1038" name="Grup 1037">
            <a:extLst>
              <a:ext uri="{FF2B5EF4-FFF2-40B4-BE49-F238E27FC236}">
                <a16:creationId xmlns:a16="http://schemas.microsoft.com/office/drawing/2014/main" id="{149BA828-695D-EC42-1A37-C60825C9C4C5}"/>
              </a:ext>
            </a:extLst>
          </p:cNvPr>
          <p:cNvGrpSpPr/>
          <p:nvPr/>
        </p:nvGrpSpPr>
        <p:grpSpPr>
          <a:xfrm>
            <a:off x="2700761" y="2002870"/>
            <a:ext cx="1943468" cy="3700257"/>
            <a:chOff x="2700761" y="2002870"/>
            <a:chExt cx="1943468" cy="3700257"/>
          </a:xfrm>
        </p:grpSpPr>
        <p:sp>
          <p:nvSpPr>
            <p:cNvPr id="35" name="Rectangle 20">
              <a:extLst>
                <a:ext uri="{FF2B5EF4-FFF2-40B4-BE49-F238E27FC236}">
                  <a16:creationId xmlns:a16="http://schemas.microsoft.com/office/drawing/2014/main" id="{E44D7591-85C6-279D-761F-8331106B3D8D}"/>
                </a:ext>
              </a:extLst>
            </p:cNvPr>
            <p:cNvSpPr/>
            <p:nvPr/>
          </p:nvSpPr>
          <p:spPr>
            <a:xfrm>
              <a:off x="2754838" y="2287469"/>
              <a:ext cx="1871843" cy="3415658"/>
            </a:xfrm>
            <a:prstGeom prst="roundRect">
              <a:avLst/>
            </a:prstGeom>
            <a:solidFill>
              <a:schemeClr val="accent2">
                <a:lumMod val="60000"/>
                <a:lumOff val="40000"/>
                <a:alpha val="1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TextBox 9">
              <a:extLst>
                <a:ext uri="{FF2B5EF4-FFF2-40B4-BE49-F238E27FC236}">
                  <a16:creationId xmlns:a16="http://schemas.microsoft.com/office/drawing/2014/main" id="{970748A0-8136-CE50-1B94-3E75369908A1}"/>
                </a:ext>
              </a:extLst>
            </p:cNvPr>
            <p:cNvSpPr txBox="1"/>
            <p:nvPr/>
          </p:nvSpPr>
          <p:spPr>
            <a:xfrm>
              <a:off x="2772386" y="3429000"/>
              <a:ext cx="1871843"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200" i="0" u="none" strike="noStrike" kern="1200" cap="none" spc="0" normalizeH="0" baseline="0" noProof="0" dirty="0">
                  <a:ln>
                    <a:noFill/>
                  </a:ln>
                  <a:solidFill>
                    <a:prstClr val="black"/>
                  </a:solidFill>
                  <a:effectLst/>
                  <a:uLnTx/>
                  <a:uFillTx/>
                  <a:latin typeface="DINPro-CondRegular" panose="02000506040000020004" pitchFamily="50" charset="-94"/>
                </a:rPr>
                <a:t>15 yaşından küçük çocuklar </a:t>
              </a:r>
              <a:r>
                <a:rPr kumimoji="0" lang="tr-TR" sz="1200" b="1" i="0" u="none" strike="noStrike" kern="1200" cap="none" spc="0" normalizeH="0" baseline="0" noProof="0" dirty="0">
                  <a:ln>
                    <a:noFill/>
                  </a:ln>
                  <a:solidFill>
                    <a:srgbClr val="C00000"/>
                  </a:solidFill>
                  <a:effectLst/>
                  <a:uLnTx/>
                  <a:uFillTx/>
                  <a:latin typeface="DINPro-CondRegular" panose="02000506040000020004" pitchFamily="50" charset="-94"/>
                </a:rPr>
                <a:t>çalıştırılamaz.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200" i="0" u="none" strike="noStrike" kern="1200" cap="none" spc="0" normalizeH="0" baseline="0" noProof="0" dirty="0">
                  <a:ln>
                    <a:noFill/>
                  </a:ln>
                  <a:solidFill>
                    <a:prstClr val="black"/>
                  </a:solidFill>
                  <a:effectLst/>
                  <a:uLnTx/>
                  <a:uFillTx/>
                  <a:latin typeface="DINPro-CondRegular" panose="02000506040000020004" pitchFamily="50" charset="-94"/>
                </a:rPr>
                <a:t>Türkiye’de 18 yaşını doldurmayanlar </a:t>
              </a:r>
              <a:r>
                <a:rPr kumimoji="0" lang="tr-TR" sz="1200" b="1" i="0" u="none" strike="noStrike" kern="1200" cap="none" spc="0" normalizeH="0" baseline="0" noProof="0" dirty="0">
                  <a:ln>
                    <a:noFill/>
                  </a:ln>
                  <a:solidFill>
                    <a:srgbClr val="C00000"/>
                  </a:solidFill>
                  <a:effectLst/>
                  <a:uLnTx/>
                  <a:uFillTx/>
                  <a:latin typeface="DINPro-CondRegular" panose="02000506040000020004" pitchFamily="50" charset="-94"/>
                </a:rPr>
                <a:t>tehlikeli işlerde çalıştırılamaz. </a:t>
              </a:r>
              <a:endParaRPr kumimoji="0" lang="en-US" sz="1200" b="1" i="0" u="none" strike="noStrike" kern="1200" cap="none" spc="0" normalizeH="0" baseline="0" noProof="0" dirty="0">
                <a:ln>
                  <a:noFill/>
                </a:ln>
                <a:solidFill>
                  <a:srgbClr val="C00000"/>
                </a:solidFill>
                <a:effectLst/>
                <a:uLnTx/>
                <a:uFillTx/>
                <a:latin typeface="DINPro-CondRegular" panose="02000506040000020004" pitchFamily="50" charset="-94"/>
              </a:endParaRPr>
            </a:p>
          </p:txBody>
        </p:sp>
        <p:sp>
          <p:nvSpPr>
            <p:cNvPr id="43" name="Serbest Form: Şekil 42">
              <a:extLst>
                <a:ext uri="{FF2B5EF4-FFF2-40B4-BE49-F238E27FC236}">
                  <a16:creationId xmlns:a16="http://schemas.microsoft.com/office/drawing/2014/main" id="{2693767E-CECB-A90F-D1A8-2CFBBD1CA249}"/>
                </a:ext>
              </a:extLst>
            </p:cNvPr>
            <p:cNvSpPr/>
            <p:nvPr/>
          </p:nvSpPr>
          <p:spPr>
            <a:xfrm>
              <a:off x="2754955" y="2002870"/>
              <a:ext cx="1871846" cy="642935"/>
            </a:xfrm>
            <a:custGeom>
              <a:avLst/>
              <a:gdLst>
                <a:gd name="connsiteX0" fmla="*/ 1232713 w 1334923"/>
                <a:gd name="connsiteY0" fmla="*/ 0 h 712341"/>
                <a:gd name="connsiteX1" fmla="*/ 1334924 w 1334923"/>
                <a:gd name="connsiteY1" fmla="*/ 96086 h 712341"/>
                <a:gd name="connsiteX2" fmla="*/ 1334924 w 1334923"/>
                <a:gd name="connsiteY2" fmla="*/ 616256 h 712341"/>
                <a:gd name="connsiteX3" fmla="*/ 1232713 w 1334923"/>
                <a:gd name="connsiteY3" fmla="*/ 712341 h 712341"/>
                <a:gd name="connsiteX4" fmla="*/ 102211 w 1334923"/>
                <a:gd name="connsiteY4" fmla="*/ 712341 h 712341"/>
                <a:gd name="connsiteX5" fmla="*/ 0 w 1334923"/>
                <a:gd name="connsiteY5" fmla="*/ 616256 h 712341"/>
                <a:gd name="connsiteX6" fmla="*/ 0 w 1334923"/>
                <a:gd name="connsiteY6" fmla="*/ 96086 h 712341"/>
                <a:gd name="connsiteX7" fmla="*/ 102211 w 1334923"/>
                <a:gd name="connsiteY7" fmla="*/ 0 h 71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923" h="712341">
                  <a:moveTo>
                    <a:pt x="1232713" y="0"/>
                  </a:moveTo>
                  <a:cubicBezTo>
                    <a:pt x="1289162" y="0"/>
                    <a:pt x="1334924" y="43019"/>
                    <a:pt x="1334924" y="96086"/>
                  </a:cubicBezTo>
                  <a:lnTo>
                    <a:pt x="1334924" y="616256"/>
                  </a:lnTo>
                  <a:cubicBezTo>
                    <a:pt x="1334924" y="669322"/>
                    <a:pt x="1289162" y="712341"/>
                    <a:pt x="1232713" y="712341"/>
                  </a:cubicBezTo>
                  <a:lnTo>
                    <a:pt x="102211" y="712341"/>
                  </a:lnTo>
                  <a:cubicBezTo>
                    <a:pt x="45761" y="712341"/>
                    <a:pt x="0" y="669322"/>
                    <a:pt x="0" y="616256"/>
                  </a:cubicBezTo>
                  <a:lnTo>
                    <a:pt x="0" y="96086"/>
                  </a:lnTo>
                  <a:cubicBezTo>
                    <a:pt x="0" y="43019"/>
                    <a:pt x="45761" y="0"/>
                    <a:pt x="102211" y="0"/>
                  </a:cubicBezTo>
                  <a:close/>
                </a:path>
              </a:pathLst>
            </a:custGeom>
            <a:solidFill>
              <a:srgbClr val="C00000"/>
            </a:solidFill>
            <a:ln w="91197" cap="flat">
              <a:noFill/>
              <a:prstDash val="solid"/>
              <a:miter/>
            </a:ln>
            <a:effectLst>
              <a:outerShdw blurRad="50800" dist="38100" dir="8100000" algn="tr" rotWithShape="0">
                <a:prstClr val="black">
                  <a:alpha val="40000"/>
                </a:prstClr>
              </a:outerShdw>
            </a:effectLst>
          </p:spPr>
          <p:txBody>
            <a:bodyPr rtlCol="0" anchor="ctr"/>
            <a:lstStyle/>
            <a:p>
              <a:endParaRPr lang="tr-TR"/>
            </a:p>
          </p:txBody>
        </p:sp>
        <p:sp>
          <p:nvSpPr>
            <p:cNvPr id="28" name="Metin kutusu 27">
              <a:extLst>
                <a:ext uri="{FF2B5EF4-FFF2-40B4-BE49-F238E27FC236}">
                  <a16:creationId xmlns:a16="http://schemas.microsoft.com/office/drawing/2014/main" id="{F85FD0C6-D7E0-0D12-8E72-74B4CA40820E}"/>
                </a:ext>
              </a:extLst>
            </p:cNvPr>
            <p:cNvSpPr txBox="1"/>
            <p:nvPr/>
          </p:nvSpPr>
          <p:spPr>
            <a:xfrm>
              <a:off x="3164965" y="2006255"/>
              <a:ext cx="1341585"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100" spc="0" baseline="0">
                  <a:ln/>
                  <a:solidFill>
                    <a:srgbClr val="FFFFFF"/>
                  </a:solidFill>
                  <a:latin typeface="DINPro-Medium" panose="02000503030000020004" pitchFamily="50" charset="0"/>
                  <a:cs typeface="Arial"/>
                  <a:rtl val="0"/>
                </a:defRPr>
              </a:lvl1pPr>
            </a:lstStyle>
            <a:p>
              <a:r>
                <a:rPr lang="tr-TR" sz="900" dirty="0">
                  <a:sym typeface="Arial"/>
                </a:rPr>
                <a:t>Çocuk ve Genç İşçilerin Çalıştırılması</a:t>
              </a:r>
            </a:p>
            <a:p>
              <a:r>
                <a:rPr lang="tr-TR" sz="900" dirty="0">
                  <a:sym typeface="Arial"/>
                </a:rPr>
                <a:t>Usul ve Esasları</a:t>
              </a:r>
            </a:p>
            <a:p>
              <a:r>
                <a:rPr lang="tr-TR" sz="900" dirty="0">
                  <a:sym typeface="Arial"/>
                </a:rPr>
                <a:t>Hakkında Yönetmelik</a:t>
              </a:r>
            </a:p>
            <a:p>
              <a:endParaRPr lang="tr-TR" sz="900" dirty="0">
                <a:sym typeface="Arial"/>
              </a:endParaRPr>
            </a:p>
          </p:txBody>
        </p:sp>
        <p:pic>
          <p:nvPicPr>
            <p:cNvPr id="52" name="Grafik 51" descr="İnşaat işçisi düz dolguyla">
              <a:extLst>
                <a:ext uri="{FF2B5EF4-FFF2-40B4-BE49-F238E27FC236}">
                  <a16:creationId xmlns:a16="http://schemas.microsoft.com/office/drawing/2014/main" id="{0D4EDB31-BCDB-654A-7887-8B09E0F26C7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2700761" y="2029745"/>
              <a:ext cx="612675" cy="612675"/>
            </a:xfrm>
            <a:prstGeom prst="rect">
              <a:avLst/>
            </a:prstGeom>
          </p:spPr>
        </p:pic>
      </p:grpSp>
      <p:grpSp>
        <p:nvGrpSpPr>
          <p:cNvPr id="1040" name="Grup 1039">
            <a:extLst>
              <a:ext uri="{FF2B5EF4-FFF2-40B4-BE49-F238E27FC236}">
                <a16:creationId xmlns:a16="http://schemas.microsoft.com/office/drawing/2014/main" id="{8413BF5A-7EFE-B35C-A6DE-2A860FD440F5}"/>
              </a:ext>
            </a:extLst>
          </p:cNvPr>
          <p:cNvGrpSpPr/>
          <p:nvPr/>
        </p:nvGrpSpPr>
        <p:grpSpPr>
          <a:xfrm>
            <a:off x="7370537" y="2002870"/>
            <a:ext cx="1931799" cy="3700257"/>
            <a:chOff x="7370537" y="2002870"/>
            <a:chExt cx="1931799" cy="3700257"/>
          </a:xfrm>
        </p:grpSpPr>
        <p:sp>
          <p:nvSpPr>
            <p:cNvPr id="53" name="Rectangle 20">
              <a:extLst>
                <a:ext uri="{FF2B5EF4-FFF2-40B4-BE49-F238E27FC236}">
                  <a16:creationId xmlns:a16="http://schemas.microsoft.com/office/drawing/2014/main" id="{C846DF13-5485-FA73-DCA3-CE7F5288CC19}"/>
                </a:ext>
              </a:extLst>
            </p:cNvPr>
            <p:cNvSpPr/>
            <p:nvPr/>
          </p:nvSpPr>
          <p:spPr>
            <a:xfrm>
              <a:off x="7406188" y="2287469"/>
              <a:ext cx="1871843" cy="3415658"/>
            </a:xfrm>
            <a:prstGeom prst="roundRect">
              <a:avLst/>
            </a:prstGeom>
            <a:solidFill>
              <a:schemeClr val="accent2">
                <a:lumMod val="60000"/>
                <a:lumOff val="40000"/>
                <a:alpha val="1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4" name="TextBox 9">
              <a:extLst>
                <a:ext uri="{FF2B5EF4-FFF2-40B4-BE49-F238E27FC236}">
                  <a16:creationId xmlns:a16="http://schemas.microsoft.com/office/drawing/2014/main" id="{065DF726-01FA-FB1D-11FA-4A718EF5A1B8}"/>
                </a:ext>
              </a:extLst>
            </p:cNvPr>
            <p:cNvSpPr txBox="1"/>
            <p:nvPr/>
          </p:nvSpPr>
          <p:spPr>
            <a:xfrm>
              <a:off x="7430493" y="2927019"/>
              <a:ext cx="1871843" cy="2292935"/>
            </a:xfrm>
            <a:prstGeom prst="rect">
              <a:avLst/>
            </a:prstGeom>
            <a:noFill/>
          </p:spPr>
          <p:txBody>
            <a:bodyPr wrap="square">
              <a:spAutoFit/>
            </a:bodyPr>
            <a:lstStyle/>
            <a:p>
              <a:pPr algn="ctr"/>
              <a:r>
                <a:rPr lang="tr-TR" sz="1300" dirty="0">
                  <a:latin typeface="DINPro-CondRegular" panose="02000506040000020004" pitchFamily="50" charset="-94"/>
                </a:rPr>
                <a:t>Türkiye’de 14 yaşını tamamlamış ve okula gitmeyen çocuklar </a:t>
              </a:r>
              <a:r>
                <a:rPr lang="tr-TR" sz="1300" b="1" dirty="0">
                  <a:solidFill>
                    <a:srgbClr val="C00000"/>
                  </a:solidFill>
                  <a:latin typeface="DINPro-CondRegular" panose="02000506040000020004" pitchFamily="50" charset="-94"/>
                </a:rPr>
                <a:t>günde 7 ve haftada 35 saatten fazla</a:t>
              </a:r>
              <a:r>
                <a:rPr lang="tr-TR" sz="1300" dirty="0">
                  <a:latin typeface="DINPro-CondRegular" panose="02000506040000020004" pitchFamily="50" charset="-94"/>
                </a:rPr>
                <a:t>; 15 yaşını tamamlamış ve okula gitmeyen </a:t>
              </a:r>
              <a:r>
                <a:rPr lang="tr-TR" sz="1300" dirty="0">
                  <a:solidFill>
                    <a:srgbClr val="C00000"/>
                  </a:solidFill>
                  <a:latin typeface="DINPro-CondRegular" panose="02000506040000020004" pitchFamily="50" charset="-94"/>
                </a:rPr>
                <a:t>çocuklar </a:t>
              </a:r>
              <a:r>
                <a:rPr lang="tr-TR" sz="1300" b="1" dirty="0">
                  <a:solidFill>
                    <a:srgbClr val="C00000"/>
                  </a:solidFill>
                  <a:latin typeface="DINPro-CondRegular" panose="02000506040000020004" pitchFamily="50" charset="-94"/>
                </a:rPr>
                <a:t>günde 8 ve haftada 40 saatten fazla </a:t>
              </a:r>
              <a:r>
                <a:rPr lang="tr-TR" sz="1300" dirty="0">
                  <a:latin typeface="DINPro-CondRegular" panose="02000506040000020004" pitchFamily="50" charset="-94"/>
                </a:rPr>
                <a:t>çalıştırılamazlar. Okula devam eden çocuklar eğitim saatleri dışında olmak üzere </a:t>
              </a:r>
              <a:r>
                <a:rPr lang="tr-TR" sz="1300" b="1" dirty="0">
                  <a:solidFill>
                    <a:srgbClr val="C00000"/>
                  </a:solidFill>
                  <a:latin typeface="DINPro-CondRegular" panose="02000506040000020004" pitchFamily="50" charset="-94"/>
                </a:rPr>
                <a:t>günde 2 saat ve haftada 10 saatten fazla çalıştırılamazlar. </a:t>
              </a:r>
              <a:endParaRPr lang="en-US" sz="1300" b="1" dirty="0">
                <a:solidFill>
                  <a:srgbClr val="C00000"/>
                </a:solidFill>
                <a:latin typeface="DINPro-CondRegular" panose="02000506040000020004" pitchFamily="50" charset="-94"/>
              </a:endParaRPr>
            </a:p>
          </p:txBody>
        </p:sp>
        <p:sp>
          <p:nvSpPr>
            <p:cNvPr id="55" name="Serbest Form: Şekil 54">
              <a:extLst>
                <a:ext uri="{FF2B5EF4-FFF2-40B4-BE49-F238E27FC236}">
                  <a16:creationId xmlns:a16="http://schemas.microsoft.com/office/drawing/2014/main" id="{4CC1D1E8-E6CA-946C-FA45-3ED8D63BFC1C}"/>
                </a:ext>
              </a:extLst>
            </p:cNvPr>
            <p:cNvSpPr/>
            <p:nvPr/>
          </p:nvSpPr>
          <p:spPr>
            <a:xfrm>
              <a:off x="7406305" y="2002870"/>
              <a:ext cx="1871846" cy="642935"/>
            </a:xfrm>
            <a:custGeom>
              <a:avLst/>
              <a:gdLst>
                <a:gd name="connsiteX0" fmla="*/ 1232713 w 1334923"/>
                <a:gd name="connsiteY0" fmla="*/ 0 h 712341"/>
                <a:gd name="connsiteX1" fmla="*/ 1334924 w 1334923"/>
                <a:gd name="connsiteY1" fmla="*/ 96086 h 712341"/>
                <a:gd name="connsiteX2" fmla="*/ 1334924 w 1334923"/>
                <a:gd name="connsiteY2" fmla="*/ 616256 h 712341"/>
                <a:gd name="connsiteX3" fmla="*/ 1232713 w 1334923"/>
                <a:gd name="connsiteY3" fmla="*/ 712341 h 712341"/>
                <a:gd name="connsiteX4" fmla="*/ 102211 w 1334923"/>
                <a:gd name="connsiteY4" fmla="*/ 712341 h 712341"/>
                <a:gd name="connsiteX5" fmla="*/ 0 w 1334923"/>
                <a:gd name="connsiteY5" fmla="*/ 616256 h 712341"/>
                <a:gd name="connsiteX6" fmla="*/ 0 w 1334923"/>
                <a:gd name="connsiteY6" fmla="*/ 96086 h 712341"/>
                <a:gd name="connsiteX7" fmla="*/ 102211 w 1334923"/>
                <a:gd name="connsiteY7" fmla="*/ 0 h 71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923" h="712341">
                  <a:moveTo>
                    <a:pt x="1232713" y="0"/>
                  </a:moveTo>
                  <a:cubicBezTo>
                    <a:pt x="1289162" y="0"/>
                    <a:pt x="1334924" y="43019"/>
                    <a:pt x="1334924" y="96086"/>
                  </a:cubicBezTo>
                  <a:lnTo>
                    <a:pt x="1334924" y="616256"/>
                  </a:lnTo>
                  <a:cubicBezTo>
                    <a:pt x="1334924" y="669322"/>
                    <a:pt x="1289162" y="712341"/>
                    <a:pt x="1232713" y="712341"/>
                  </a:cubicBezTo>
                  <a:lnTo>
                    <a:pt x="102211" y="712341"/>
                  </a:lnTo>
                  <a:cubicBezTo>
                    <a:pt x="45761" y="712341"/>
                    <a:pt x="0" y="669322"/>
                    <a:pt x="0" y="616256"/>
                  </a:cubicBezTo>
                  <a:lnTo>
                    <a:pt x="0" y="96086"/>
                  </a:lnTo>
                  <a:cubicBezTo>
                    <a:pt x="0" y="43019"/>
                    <a:pt x="45761" y="0"/>
                    <a:pt x="102211" y="0"/>
                  </a:cubicBezTo>
                  <a:close/>
                </a:path>
              </a:pathLst>
            </a:custGeom>
            <a:solidFill>
              <a:srgbClr val="C00000"/>
            </a:solidFill>
            <a:ln w="91197" cap="flat">
              <a:noFill/>
              <a:prstDash val="solid"/>
              <a:miter/>
            </a:ln>
            <a:effectLst>
              <a:outerShdw blurRad="50800" dist="38100" dir="8100000" algn="tr" rotWithShape="0">
                <a:prstClr val="black">
                  <a:alpha val="40000"/>
                </a:prstClr>
              </a:outerShdw>
            </a:effectLst>
          </p:spPr>
          <p:txBody>
            <a:bodyPr rtlCol="0" anchor="ctr"/>
            <a:lstStyle/>
            <a:p>
              <a:endParaRPr lang="tr-TR"/>
            </a:p>
          </p:txBody>
        </p:sp>
        <p:pic>
          <p:nvPicPr>
            <p:cNvPr id="56" name="Grafik 55" descr="Çocuklar düz dolguyla">
              <a:extLst>
                <a:ext uri="{FF2B5EF4-FFF2-40B4-BE49-F238E27FC236}">
                  <a16:creationId xmlns:a16="http://schemas.microsoft.com/office/drawing/2014/main" id="{6CAD2E0F-D232-333C-D1E2-7B4822AC8EA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a:xfrm>
              <a:off x="7370537" y="2038077"/>
              <a:ext cx="612675" cy="612675"/>
            </a:xfrm>
            <a:prstGeom prst="rect">
              <a:avLst/>
            </a:prstGeom>
          </p:spPr>
        </p:pic>
        <p:sp>
          <p:nvSpPr>
            <p:cNvPr id="57" name="Metin kutusu 56">
              <a:extLst>
                <a:ext uri="{FF2B5EF4-FFF2-40B4-BE49-F238E27FC236}">
                  <a16:creationId xmlns:a16="http://schemas.microsoft.com/office/drawing/2014/main" id="{967B134A-B323-F040-B8BC-E5EEDD72C424}"/>
                </a:ext>
              </a:extLst>
            </p:cNvPr>
            <p:cNvSpPr txBox="1"/>
            <p:nvPr/>
          </p:nvSpPr>
          <p:spPr>
            <a:xfrm>
              <a:off x="7878628" y="2006255"/>
              <a:ext cx="1341585"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100" spc="0" baseline="0">
                  <a:ln/>
                  <a:solidFill>
                    <a:srgbClr val="FFFFFF"/>
                  </a:solidFill>
                  <a:latin typeface="DINPro-Medium" panose="02000503030000020004" pitchFamily="50" charset="0"/>
                  <a:cs typeface="Arial"/>
                  <a:rtl val="0"/>
                </a:defRPr>
              </a:lvl1pPr>
            </a:lstStyle>
            <a:p>
              <a:r>
                <a:rPr lang="tr-TR" sz="900" dirty="0">
                  <a:sym typeface="Arial"/>
                </a:rPr>
                <a:t>Çocuk ve Genç İşçilerin Çalıştırılması</a:t>
              </a:r>
            </a:p>
            <a:p>
              <a:r>
                <a:rPr lang="tr-TR" sz="900" dirty="0">
                  <a:sym typeface="Arial"/>
                </a:rPr>
                <a:t>Usul ve Esasları</a:t>
              </a:r>
            </a:p>
            <a:p>
              <a:r>
                <a:rPr lang="tr-TR" sz="900" dirty="0">
                  <a:sym typeface="Arial"/>
                </a:rPr>
                <a:t>Hakkında Yönetmelik</a:t>
              </a:r>
            </a:p>
            <a:p>
              <a:endParaRPr lang="tr-TR" sz="900" dirty="0">
                <a:sym typeface="Arial"/>
              </a:endParaRPr>
            </a:p>
          </p:txBody>
        </p:sp>
      </p:grpSp>
      <p:grpSp>
        <p:nvGrpSpPr>
          <p:cNvPr id="1041" name="Grup 1040">
            <a:extLst>
              <a:ext uri="{FF2B5EF4-FFF2-40B4-BE49-F238E27FC236}">
                <a16:creationId xmlns:a16="http://schemas.microsoft.com/office/drawing/2014/main" id="{5CB4CE06-CB7D-B962-88CE-3669FC4C9183}"/>
              </a:ext>
            </a:extLst>
          </p:cNvPr>
          <p:cNvGrpSpPr/>
          <p:nvPr/>
        </p:nvGrpSpPr>
        <p:grpSpPr>
          <a:xfrm>
            <a:off x="9766164" y="1999485"/>
            <a:ext cx="1896148" cy="3700257"/>
            <a:chOff x="9766164" y="1999485"/>
            <a:chExt cx="1896148" cy="3700257"/>
          </a:xfrm>
        </p:grpSpPr>
        <p:sp>
          <p:nvSpPr>
            <p:cNvPr id="58" name="Rectangle 20">
              <a:extLst>
                <a:ext uri="{FF2B5EF4-FFF2-40B4-BE49-F238E27FC236}">
                  <a16:creationId xmlns:a16="http://schemas.microsoft.com/office/drawing/2014/main" id="{A868C9E9-EA22-A363-139D-10D307B1D0CE}"/>
                </a:ext>
              </a:extLst>
            </p:cNvPr>
            <p:cNvSpPr/>
            <p:nvPr/>
          </p:nvSpPr>
          <p:spPr>
            <a:xfrm>
              <a:off x="9766284" y="2284084"/>
              <a:ext cx="1871843" cy="3415658"/>
            </a:xfrm>
            <a:prstGeom prst="roundRect">
              <a:avLst/>
            </a:prstGeom>
            <a:solidFill>
              <a:schemeClr val="accent2">
                <a:lumMod val="60000"/>
                <a:lumOff val="40000"/>
                <a:alpha val="1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TextBox 9">
              <a:extLst>
                <a:ext uri="{FF2B5EF4-FFF2-40B4-BE49-F238E27FC236}">
                  <a16:creationId xmlns:a16="http://schemas.microsoft.com/office/drawing/2014/main" id="{FE3E1466-DA9D-1D6D-25C6-A14D4ACAA889}"/>
                </a:ext>
              </a:extLst>
            </p:cNvPr>
            <p:cNvSpPr txBox="1"/>
            <p:nvPr/>
          </p:nvSpPr>
          <p:spPr>
            <a:xfrm>
              <a:off x="9790469" y="3168990"/>
              <a:ext cx="1871843" cy="1692771"/>
            </a:xfrm>
            <a:prstGeom prst="rect">
              <a:avLst/>
            </a:prstGeom>
            <a:noFill/>
          </p:spPr>
          <p:txBody>
            <a:bodyPr wrap="square">
              <a:spAutoFit/>
            </a:bodyPr>
            <a:lstStyle/>
            <a:p>
              <a:pPr algn="ctr"/>
              <a:r>
                <a:rPr lang="tr-TR" sz="1300" dirty="0">
                  <a:latin typeface="DINPro-CondRegular" panose="02000506040000020004" pitchFamily="50" charset="-94"/>
                </a:rPr>
                <a:t>Doğası veya koşulları çocukların sağlığını, güvenliğini veya ahlaki gelişimlerini tehlikeye atan işlerde çocukların çalıştırılması </a:t>
              </a:r>
              <a:r>
                <a:rPr lang="tr-TR" sz="1300" b="1" dirty="0">
                  <a:solidFill>
                    <a:srgbClr val="C00000"/>
                  </a:solidFill>
                  <a:latin typeface="DINPro-CondRegular" panose="02000506040000020004" pitchFamily="50" charset="-94"/>
                </a:rPr>
                <a:t>çocuk işçiliğinin en kötü biçimidir. </a:t>
              </a:r>
              <a:r>
                <a:rPr lang="tr-TR" sz="1300" dirty="0">
                  <a:latin typeface="DINPro-CondRegular" panose="02000506040000020004" pitchFamily="50" charset="-94"/>
                </a:rPr>
                <a:t>Ülkeler en önce çocuk işçiliğinin en kötü biçimlerinin ortadan kaldırılması için çalışır.</a:t>
              </a:r>
              <a:endParaRPr lang="en-US" sz="1300" dirty="0">
                <a:latin typeface="DINPro-CondRegular" panose="02000506040000020004" pitchFamily="50" charset="-94"/>
              </a:endParaRPr>
            </a:p>
          </p:txBody>
        </p:sp>
        <p:sp>
          <p:nvSpPr>
            <p:cNvPr id="60" name="Serbest Form: Şekil 59">
              <a:extLst>
                <a:ext uri="{FF2B5EF4-FFF2-40B4-BE49-F238E27FC236}">
                  <a16:creationId xmlns:a16="http://schemas.microsoft.com/office/drawing/2014/main" id="{3DC00539-327E-C2EC-831C-F27285EC9691}"/>
                </a:ext>
              </a:extLst>
            </p:cNvPr>
            <p:cNvSpPr/>
            <p:nvPr/>
          </p:nvSpPr>
          <p:spPr>
            <a:xfrm>
              <a:off x="9766401" y="1999485"/>
              <a:ext cx="1871846" cy="642935"/>
            </a:xfrm>
            <a:custGeom>
              <a:avLst/>
              <a:gdLst>
                <a:gd name="connsiteX0" fmla="*/ 1232713 w 1334923"/>
                <a:gd name="connsiteY0" fmla="*/ 0 h 712341"/>
                <a:gd name="connsiteX1" fmla="*/ 1334924 w 1334923"/>
                <a:gd name="connsiteY1" fmla="*/ 96086 h 712341"/>
                <a:gd name="connsiteX2" fmla="*/ 1334924 w 1334923"/>
                <a:gd name="connsiteY2" fmla="*/ 616256 h 712341"/>
                <a:gd name="connsiteX3" fmla="*/ 1232713 w 1334923"/>
                <a:gd name="connsiteY3" fmla="*/ 712341 h 712341"/>
                <a:gd name="connsiteX4" fmla="*/ 102211 w 1334923"/>
                <a:gd name="connsiteY4" fmla="*/ 712341 h 712341"/>
                <a:gd name="connsiteX5" fmla="*/ 0 w 1334923"/>
                <a:gd name="connsiteY5" fmla="*/ 616256 h 712341"/>
                <a:gd name="connsiteX6" fmla="*/ 0 w 1334923"/>
                <a:gd name="connsiteY6" fmla="*/ 96086 h 712341"/>
                <a:gd name="connsiteX7" fmla="*/ 102211 w 1334923"/>
                <a:gd name="connsiteY7" fmla="*/ 0 h 71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923" h="712341">
                  <a:moveTo>
                    <a:pt x="1232713" y="0"/>
                  </a:moveTo>
                  <a:cubicBezTo>
                    <a:pt x="1289162" y="0"/>
                    <a:pt x="1334924" y="43019"/>
                    <a:pt x="1334924" y="96086"/>
                  </a:cubicBezTo>
                  <a:lnTo>
                    <a:pt x="1334924" y="616256"/>
                  </a:lnTo>
                  <a:cubicBezTo>
                    <a:pt x="1334924" y="669322"/>
                    <a:pt x="1289162" y="712341"/>
                    <a:pt x="1232713" y="712341"/>
                  </a:cubicBezTo>
                  <a:lnTo>
                    <a:pt x="102211" y="712341"/>
                  </a:lnTo>
                  <a:cubicBezTo>
                    <a:pt x="45761" y="712341"/>
                    <a:pt x="0" y="669322"/>
                    <a:pt x="0" y="616256"/>
                  </a:cubicBezTo>
                  <a:lnTo>
                    <a:pt x="0" y="96086"/>
                  </a:lnTo>
                  <a:cubicBezTo>
                    <a:pt x="0" y="43019"/>
                    <a:pt x="45761" y="0"/>
                    <a:pt x="102211" y="0"/>
                  </a:cubicBezTo>
                  <a:close/>
                </a:path>
              </a:pathLst>
            </a:custGeom>
            <a:solidFill>
              <a:srgbClr val="C00000"/>
            </a:solidFill>
            <a:ln w="91197" cap="flat">
              <a:noFill/>
              <a:prstDash val="solid"/>
              <a:miter/>
            </a:ln>
            <a:effectLst>
              <a:outerShdw blurRad="50800" dist="38100" dir="8100000" algn="tr" rotWithShape="0">
                <a:prstClr val="black">
                  <a:alpha val="40000"/>
                </a:prstClr>
              </a:outerShdw>
            </a:effectLst>
          </p:spPr>
          <p:txBody>
            <a:bodyPr rtlCol="0" anchor="ctr"/>
            <a:lstStyle/>
            <a:p>
              <a:endParaRPr lang="tr-TR"/>
            </a:p>
          </p:txBody>
        </p:sp>
        <p:pic>
          <p:nvPicPr>
            <p:cNvPr id="61" name="Grafik 60" descr="Şerefe düz dolguyla">
              <a:extLst>
                <a:ext uri="{FF2B5EF4-FFF2-40B4-BE49-F238E27FC236}">
                  <a16:creationId xmlns:a16="http://schemas.microsoft.com/office/drawing/2014/main" id="{4F255759-06D5-38E5-9173-1CB3AB43423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p:blipFill>
          <p:spPr>
            <a:xfrm>
              <a:off x="9766164" y="2009740"/>
              <a:ext cx="612675" cy="612675"/>
            </a:xfrm>
            <a:prstGeom prst="rect">
              <a:avLst/>
            </a:prstGeom>
          </p:spPr>
        </p:pic>
        <p:sp>
          <p:nvSpPr>
            <p:cNvPr id="62" name="Metin kutusu 61">
              <a:extLst>
                <a:ext uri="{FF2B5EF4-FFF2-40B4-BE49-F238E27FC236}">
                  <a16:creationId xmlns:a16="http://schemas.microsoft.com/office/drawing/2014/main" id="{0FA3A76A-7053-66FD-DB0B-2341920C91DB}"/>
                </a:ext>
              </a:extLst>
            </p:cNvPr>
            <p:cNvSpPr txBox="1"/>
            <p:nvPr/>
          </p:nvSpPr>
          <p:spPr>
            <a:xfrm>
              <a:off x="10296541" y="2053631"/>
              <a:ext cx="1341585"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100" spc="0" baseline="0">
                  <a:ln/>
                  <a:solidFill>
                    <a:srgbClr val="FFFFFF"/>
                  </a:solidFill>
                  <a:latin typeface="DINPro-Medium" panose="02000503030000020004" pitchFamily="50" charset="0"/>
                  <a:cs typeface="Arial"/>
                  <a:rtl val="0"/>
                </a:defRPr>
              </a:lvl1pPr>
            </a:lstStyle>
            <a:p>
              <a:r>
                <a:rPr lang="tr-TR" sz="900" dirty="0">
                  <a:sym typeface="Arial"/>
                </a:rPr>
                <a:t>182 Sayılı </a:t>
              </a:r>
            </a:p>
            <a:p>
              <a:r>
                <a:rPr lang="tr-TR" sz="900" dirty="0">
                  <a:sym typeface="Arial"/>
                </a:rPr>
                <a:t>Uluslararası Çalışma Örgütü Sözleşmesi </a:t>
              </a:r>
            </a:p>
          </p:txBody>
        </p:sp>
      </p:grpSp>
      <p:grpSp>
        <p:nvGrpSpPr>
          <p:cNvPr id="1039" name="Grup 1038">
            <a:extLst>
              <a:ext uri="{FF2B5EF4-FFF2-40B4-BE49-F238E27FC236}">
                <a16:creationId xmlns:a16="http://schemas.microsoft.com/office/drawing/2014/main" id="{13A52EA4-36F4-BDA7-707D-274EACCFDD67}"/>
              </a:ext>
            </a:extLst>
          </p:cNvPr>
          <p:cNvGrpSpPr/>
          <p:nvPr/>
        </p:nvGrpSpPr>
        <p:grpSpPr>
          <a:xfrm>
            <a:off x="5106119" y="2013758"/>
            <a:ext cx="1895573" cy="3709447"/>
            <a:chOff x="5106119" y="2013758"/>
            <a:chExt cx="1895573" cy="3709447"/>
          </a:xfrm>
        </p:grpSpPr>
        <p:sp>
          <p:nvSpPr>
            <p:cNvPr id="48" name="Rectangle 20">
              <a:extLst>
                <a:ext uri="{FF2B5EF4-FFF2-40B4-BE49-F238E27FC236}">
                  <a16:creationId xmlns:a16="http://schemas.microsoft.com/office/drawing/2014/main" id="{4618000C-2772-7195-1898-D48E329102A8}"/>
                </a:ext>
              </a:extLst>
            </p:cNvPr>
            <p:cNvSpPr/>
            <p:nvPr/>
          </p:nvSpPr>
          <p:spPr>
            <a:xfrm>
              <a:off x="5129729" y="2307547"/>
              <a:ext cx="1871843" cy="3415658"/>
            </a:xfrm>
            <a:prstGeom prst="roundRect">
              <a:avLst/>
            </a:prstGeom>
            <a:solidFill>
              <a:schemeClr val="accent2">
                <a:lumMod val="60000"/>
                <a:lumOff val="40000"/>
                <a:alpha val="1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extBox 9">
              <a:extLst>
                <a:ext uri="{FF2B5EF4-FFF2-40B4-BE49-F238E27FC236}">
                  <a16:creationId xmlns:a16="http://schemas.microsoft.com/office/drawing/2014/main" id="{E41950CC-4E24-2686-E16B-BDC94833B46A}"/>
                </a:ext>
              </a:extLst>
            </p:cNvPr>
            <p:cNvSpPr txBox="1"/>
            <p:nvPr/>
          </p:nvSpPr>
          <p:spPr>
            <a:xfrm>
              <a:off x="5129729" y="3145527"/>
              <a:ext cx="1871843" cy="1692771"/>
            </a:xfrm>
            <a:prstGeom prst="rect">
              <a:avLst/>
            </a:prstGeom>
            <a:noFill/>
          </p:spPr>
          <p:txBody>
            <a:bodyPr wrap="square">
              <a:spAutoFit/>
            </a:bodyPr>
            <a:lstStyle/>
            <a:p>
              <a:pPr algn="ctr"/>
              <a:r>
                <a:rPr lang="tr-TR" sz="1300" dirty="0">
                  <a:latin typeface="DINPro-CondRegular" panose="02000506040000020004" pitchFamily="50" charset="-94"/>
                </a:rPr>
                <a:t>Kendisine zarar veren, gelişimini veya eğitimini engelleyen işlerde çalışmak durumunda kalan çocuklara </a:t>
              </a:r>
              <a:r>
                <a:rPr lang="tr-TR" sz="1300" b="1" dirty="0">
                  <a:solidFill>
                    <a:srgbClr val="C00000"/>
                  </a:solidFill>
                  <a:latin typeface="DINPro-CondRegular" panose="02000506040000020004" pitchFamily="50" charset="-94"/>
                </a:rPr>
                <a:t>çocuk işçi </a:t>
              </a:r>
              <a:r>
                <a:rPr lang="tr-TR" sz="1300" dirty="0">
                  <a:latin typeface="DINPro-CondRegular" panose="02000506040000020004" pitchFamily="50" charset="-94"/>
                </a:rPr>
                <a:t>denir.</a:t>
              </a:r>
            </a:p>
            <a:p>
              <a:pPr algn="ctr"/>
              <a:r>
                <a:rPr lang="tr-TR" sz="1300" dirty="0">
                  <a:latin typeface="DINPro-CondRegular" panose="02000506040000020004" pitchFamily="50" charset="-94"/>
                </a:rPr>
                <a:t>Çocukların ekonomik sömürüden, eğitimi, sağlığı ve gelişimi açısından zararlı işlerden korunması gerekir.</a:t>
              </a:r>
            </a:p>
          </p:txBody>
        </p:sp>
        <p:sp>
          <p:nvSpPr>
            <p:cNvPr id="50" name="Serbest Form: Şekil 49">
              <a:extLst>
                <a:ext uri="{FF2B5EF4-FFF2-40B4-BE49-F238E27FC236}">
                  <a16:creationId xmlns:a16="http://schemas.microsoft.com/office/drawing/2014/main" id="{2627BA2B-8D39-6CDF-0477-F3E52A6DD2C1}"/>
                </a:ext>
              </a:extLst>
            </p:cNvPr>
            <p:cNvSpPr/>
            <p:nvPr/>
          </p:nvSpPr>
          <p:spPr>
            <a:xfrm>
              <a:off x="5129846" y="2022948"/>
              <a:ext cx="1871846" cy="642935"/>
            </a:xfrm>
            <a:custGeom>
              <a:avLst/>
              <a:gdLst>
                <a:gd name="connsiteX0" fmla="*/ 1232713 w 1334923"/>
                <a:gd name="connsiteY0" fmla="*/ 0 h 712341"/>
                <a:gd name="connsiteX1" fmla="*/ 1334924 w 1334923"/>
                <a:gd name="connsiteY1" fmla="*/ 96086 h 712341"/>
                <a:gd name="connsiteX2" fmla="*/ 1334924 w 1334923"/>
                <a:gd name="connsiteY2" fmla="*/ 616256 h 712341"/>
                <a:gd name="connsiteX3" fmla="*/ 1232713 w 1334923"/>
                <a:gd name="connsiteY3" fmla="*/ 712341 h 712341"/>
                <a:gd name="connsiteX4" fmla="*/ 102211 w 1334923"/>
                <a:gd name="connsiteY4" fmla="*/ 712341 h 712341"/>
                <a:gd name="connsiteX5" fmla="*/ 0 w 1334923"/>
                <a:gd name="connsiteY5" fmla="*/ 616256 h 712341"/>
                <a:gd name="connsiteX6" fmla="*/ 0 w 1334923"/>
                <a:gd name="connsiteY6" fmla="*/ 96086 h 712341"/>
                <a:gd name="connsiteX7" fmla="*/ 102211 w 1334923"/>
                <a:gd name="connsiteY7" fmla="*/ 0 h 71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923" h="712341">
                  <a:moveTo>
                    <a:pt x="1232713" y="0"/>
                  </a:moveTo>
                  <a:cubicBezTo>
                    <a:pt x="1289162" y="0"/>
                    <a:pt x="1334924" y="43019"/>
                    <a:pt x="1334924" y="96086"/>
                  </a:cubicBezTo>
                  <a:lnTo>
                    <a:pt x="1334924" y="616256"/>
                  </a:lnTo>
                  <a:cubicBezTo>
                    <a:pt x="1334924" y="669322"/>
                    <a:pt x="1289162" y="712341"/>
                    <a:pt x="1232713" y="712341"/>
                  </a:cubicBezTo>
                  <a:lnTo>
                    <a:pt x="102211" y="712341"/>
                  </a:lnTo>
                  <a:cubicBezTo>
                    <a:pt x="45761" y="712341"/>
                    <a:pt x="0" y="669322"/>
                    <a:pt x="0" y="616256"/>
                  </a:cubicBezTo>
                  <a:lnTo>
                    <a:pt x="0" y="96086"/>
                  </a:lnTo>
                  <a:cubicBezTo>
                    <a:pt x="0" y="43019"/>
                    <a:pt x="45761" y="0"/>
                    <a:pt x="102211" y="0"/>
                  </a:cubicBezTo>
                  <a:close/>
                </a:path>
              </a:pathLst>
            </a:custGeom>
            <a:solidFill>
              <a:srgbClr val="C00000"/>
            </a:solidFill>
            <a:ln w="91197" cap="flat">
              <a:noFill/>
              <a:prstDash val="solid"/>
              <a:miter/>
            </a:ln>
            <a:effectLst>
              <a:outerShdw blurRad="50800" dist="38100" dir="8100000" algn="tr" rotWithShape="0">
                <a:prstClr val="black">
                  <a:alpha val="40000"/>
                </a:prstClr>
              </a:outerShdw>
            </a:effectLst>
          </p:spPr>
          <p:txBody>
            <a:bodyPr rtlCol="0" anchor="ctr"/>
            <a:lstStyle/>
            <a:p>
              <a:endParaRPr lang="tr-TR"/>
            </a:p>
          </p:txBody>
        </p:sp>
        <p:sp>
          <p:nvSpPr>
            <p:cNvPr id="51" name="Metin kutusu 50">
              <a:extLst>
                <a:ext uri="{FF2B5EF4-FFF2-40B4-BE49-F238E27FC236}">
                  <a16:creationId xmlns:a16="http://schemas.microsoft.com/office/drawing/2014/main" id="{0437E000-D65C-3CD5-9E81-C72EFF7FBAAA}"/>
                </a:ext>
              </a:extLst>
            </p:cNvPr>
            <p:cNvSpPr txBox="1"/>
            <p:nvPr/>
          </p:nvSpPr>
          <p:spPr>
            <a:xfrm>
              <a:off x="5549023" y="2045641"/>
              <a:ext cx="1443024" cy="600164"/>
            </a:xfrm>
            <a:prstGeom prst="rect">
              <a:avLst/>
            </a:prstGeom>
            <a:noFill/>
          </p:spPr>
          <p:txBody>
            <a:bodyPr wrap="none" rtlCol="0">
              <a:spAutoFit/>
            </a:bodyPr>
            <a:lstStyle/>
            <a:p>
              <a:pPr algn="ctr"/>
              <a:r>
                <a:rPr lang="tr-TR" sz="1100" spc="0" baseline="0" dirty="0">
                  <a:ln/>
                  <a:solidFill>
                    <a:srgbClr val="FFFFFF"/>
                  </a:solidFill>
                  <a:latin typeface="DINPro-Medium" panose="02000503030000020004" pitchFamily="50" charset="0"/>
                  <a:cs typeface="Arial"/>
                  <a:sym typeface="Arial"/>
                  <a:rtl val="0"/>
                </a:rPr>
                <a:t>Birleşmiş Milletler </a:t>
              </a:r>
            </a:p>
            <a:p>
              <a:pPr algn="ctr"/>
              <a:r>
                <a:rPr lang="tr-TR" sz="1100" spc="0" baseline="0" dirty="0">
                  <a:ln/>
                  <a:solidFill>
                    <a:srgbClr val="FFFFFF"/>
                  </a:solidFill>
                  <a:latin typeface="DINPro-Medium" panose="02000503030000020004" pitchFamily="50" charset="0"/>
                  <a:cs typeface="Arial"/>
                  <a:sym typeface="Arial"/>
                  <a:rtl val="0"/>
                </a:rPr>
                <a:t>Çocuk Hakları </a:t>
              </a:r>
            </a:p>
            <a:p>
              <a:pPr algn="ctr"/>
              <a:r>
                <a:rPr lang="tr-TR" sz="1100" spc="0" baseline="0" dirty="0">
                  <a:ln/>
                  <a:solidFill>
                    <a:srgbClr val="FFFFFF"/>
                  </a:solidFill>
                  <a:latin typeface="DINPro-Medium" panose="02000503030000020004" pitchFamily="50" charset="0"/>
                  <a:cs typeface="Arial"/>
                  <a:sym typeface="Arial"/>
                  <a:rtl val="0"/>
                </a:rPr>
                <a:t>Sözleşmesi</a:t>
              </a:r>
            </a:p>
          </p:txBody>
        </p:sp>
        <p:pic>
          <p:nvPicPr>
            <p:cNvPr id="47" name="Grafik 46" descr="Elinde balon olan çocuk düz dolguyla">
              <a:extLst>
                <a:ext uri="{FF2B5EF4-FFF2-40B4-BE49-F238E27FC236}">
                  <a16:creationId xmlns:a16="http://schemas.microsoft.com/office/drawing/2014/main" id="{258B4E45-B87A-3C6B-829C-74C5EFC9B2D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p:blipFill>
          <p:spPr>
            <a:xfrm>
              <a:off x="5106119" y="2013758"/>
              <a:ext cx="612675" cy="612675"/>
            </a:xfrm>
            <a:prstGeom prst="rect">
              <a:avLst/>
            </a:prstGeom>
          </p:spPr>
        </p:pic>
      </p:grpSp>
      <p:grpSp>
        <p:nvGrpSpPr>
          <p:cNvPr id="1037" name="Grup 1036">
            <a:extLst>
              <a:ext uri="{FF2B5EF4-FFF2-40B4-BE49-F238E27FC236}">
                <a16:creationId xmlns:a16="http://schemas.microsoft.com/office/drawing/2014/main" id="{69524929-CF07-2726-0003-03E343A6A8D7}"/>
              </a:ext>
            </a:extLst>
          </p:cNvPr>
          <p:cNvGrpSpPr/>
          <p:nvPr/>
        </p:nvGrpSpPr>
        <p:grpSpPr>
          <a:xfrm>
            <a:off x="407748" y="2002870"/>
            <a:ext cx="1879258" cy="3700257"/>
            <a:chOff x="407748" y="2002870"/>
            <a:chExt cx="1879258" cy="3700257"/>
          </a:xfrm>
        </p:grpSpPr>
        <p:sp>
          <p:nvSpPr>
            <p:cNvPr id="21" name="Rectangle 20">
              <a:extLst>
                <a:ext uri="{FF2B5EF4-FFF2-40B4-BE49-F238E27FC236}">
                  <a16:creationId xmlns:a16="http://schemas.microsoft.com/office/drawing/2014/main" id="{1CA1D1C4-D235-B655-81BB-D0E7CDB1963F}"/>
                </a:ext>
              </a:extLst>
            </p:cNvPr>
            <p:cNvSpPr/>
            <p:nvPr/>
          </p:nvSpPr>
          <p:spPr>
            <a:xfrm>
              <a:off x="415043" y="2287469"/>
              <a:ext cx="1871843" cy="3415658"/>
            </a:xfrm>
            <a:prstGeom prst="roundRect">
              <a:avLst/>
            </a:prstGeom>
            <a:solidFill>
              <a:schemeClr val="accent2">
                <a:lumMod val="60000"/>
                <a:lumOff val="40000"/>
                <a:alpha val="1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TextBox 9">
              <a:extLst>
                <a:ext uri="{FF2B5EF4-FFF2-40B4-BE49-F238E27FC236}">
                  <a16:creationId xmlns:a16="http://schemas.microsoft.com/office/drawing/2014/main" id="{08B1C571-8E40-2BAA-CA9B-5F05A4B925B9}"/>
                </a:ext>
              </a:extLst>
            </p:cNvPr>
            <p:cNvSpPr txBox="1"/>
            <p:nvPr/>
          </p:nvSpPr>
          <p:spPr>
            <a:xfrm>
              <a:off x="415043" y="3562301"/>
              <a:ext cx="1871843" cy="523220"/>
            </a:xfrm>
            <a:prstGeom prst="rect">
              <a:avLst/>
            </a:prstGeom>
            <a:noFill/>
          </p:spPr>
          <p:txBody>
            <a:bodyPr wrap="square">
              <a:spAutoFit/>
            </a:bodyPr>
            <a:lstStyle/>
            <a:p>
              <a:pPr algn="ctr"/>
              <a:r>
                <a:rPr lang="tr-TR" sz="1400" dirty="0">
                  <a:latin typeface="DINPro-CondRegular" panose="02000506040000020004" pitchFamily="50" charset="-94"/>
                </a:rPr>
                <a:t>18 yaş altındaki herkes çocuktur.</a:t>
              </a:r>
              <a:endParaRPr lang="en-US" sz="1400" dirty="0">
                <a:latin typeface="DINPro-CondRegular" panose="02000506040000020004" pitchFamily="50" charset="-94"/>
              </a:endParaRPr>
            </a:p>
          </p:txBody>
        </p:sp>
        <p:sp>
          <p:nvSpPr>
            <p:cNvPr id="20" name="Serbest Form: Şekil 19">
              <a:extLst>
                <a:ext uri="{FF2B5EF4-FFF2-40B4-BE49-F238E27FC236}">
                  <a16:creationId xmlns:a16="http://schemas.microsoft.com/office/drawing/2014/main" id="{62CDBB20-4C83-6AAC-4C70-EABE7DE60CBB}"/>
                </a:ext>
              </a:extLst>
            </p:cNvPr>
            <p:cNvSpPr/>
            <p:nvPr/>
          </p:nvSpPr>
          <p:spPr>
            <a:xfrm>
              <a:off x="415160" y="2002870"/>
              <a:ext cx="1871846" cy="642935"/>
            </a:xfrm>
            <a:custGeom>
              <a:avLst/>
              <a:gdLst>
                <a:gd name="connsiteX0" fmla="*/ 1232713 w 1334923"/>
                <a:gd name="connsiteY0" fmla="*/ 0 h 712341"/>
                <a:gd name="connsiteX1" fmla="*/ 1334924 w 1334923"/>
                <a:gd name="connsiteY1" fmla="*/ 96086 h 712341"/>
                <a:gd name="connsiteX2" fmla="*/ 1334924 w 1334923"/>
                <a:gd name="connsiteY2" fmla="*/ 616256 h 712341"/>
                <a:gd name="connsiteX3" fmla="*/ 1232713 w 1334923"/>
                <a:gd name="connsiteY3" fmla="*/ 712341 h 712341"/>
                <a:gd name="connsiteX4" fmla="*/ 102211 w 1334923"/>
                <a:gd name="connsiteY4" fmla="*/ 712341 h 712341"/>
                <a:gd name="connsiteX5" fmla="*/ 0 w 1334923"/>
                <a:gd name="connsiteY5" fmla="*/ 616256 h 712341"/>
                <a:gd name="connsiteX6" fmla="*/ 0 w 1334923"/>
                <a:gd name="connsiteY6" fmla="*/ 96086 h 712341"/>
                <a:gd name="connsiteX7" fmla="*/ 102211 w 1334923"/>
                <a:gd name="connsiteY7" fmla="*/ 0 h 71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923" h="712341">
                  <a:moveTo>
                    <a:pt x="1232713" y="0"/>
                  </a:moveTo>
                  <a:cubicBezTo>
                    <a:pt x="1289162" y="0"/>
                    <a:pt x="1334924" y="43019"/>
                    <a:pt x="1334924" y="96086"/>
                  </a:cubicBezTo>
                  <a:lnTo>
                    <a:pt x="1334924" y="616256"/>
                  </a:lnTo>
                  <a:cubicBezTo>
                    <a:pt x="1334924" y="669322"/>
                    <a:pt x="1289162" y="712341"/>
                    <a:pt x="1232713" y="712341"/>
                  </a:cubicBezTo>
                  <a:lnTo>
                    <a:pt x="102211" y="712341"/>
                  </a:lnTo>
                  <a:cubicBezTo>
                    <a:pt x="45761" y="712341"/>
                    <a:pt x="0" y="669322"/>
                    <a:pt x="0" y="616256"/>
                  </a:cubicBezTo>
                  <a:lnTo>
                    <a:pt x="0" y="96086"/>
                  </a:lnTo>
                  <a:cubicBezTo>
                    <a:pt x="0" y="43019"/>
                    <a:pt x="45761" y="0"/>
                    <a:pt x="102211" y="0"/>
                  </a:cubicBezTo>
                  <a:close/>
                </a:path>
              </a:pathLst>
            </a:custGeom>
            <a:solidFill>
              <a:srgbClr val="C00000"/>
            </a:solidFill>
            <a:ln w="91197" cap="flat">
              <a:noFill/>
              <a:prstDash val="solid"/>
              <a:miter/>
            </a:ln>
            <a:effectLst>
              <a:outerShdw blurRad="50800" dist="38100" dir="8100000" algn="tr" rotWithShape="0">
                <a:prstClr val="black">
                  <a:alpha val="40000"/>
                </a:prstClr>
              </a:outerShdw>
            </a:effectLst>
          </p:spPr>
          <p:txBody>
            <a:bodyPr rtlCol="0" anchor="ctr"/>
            <a:lstStyle/>
            <a:p>
              <a:endParaRPr lang="tr-TR"/>
            </a:p>
          </p:txBody>
        </p:sp>
        <p:sp>
          <p:nvSpPr>
            <p:cNvPr id="22" name="Metin kutusu 21">
              <a:extLst>
                <a:ext uri="{FF2B5EF4-FFF2-40B4-BE49-F238E27FC236}">
                  <a16:creationId xmlns:a16="http://schemas.microsoft.com/office/drawing/2014/main" id="{2A0112DC-3BE2-568C-CF03-68F2DD5C7DEC}"/>
                </a:ext>
              </a:extLst>
            </p:cNvPr>
            <p:cNvSpPr txBox="1"/>
            <p:nvPr/>
          </p:nvSpPr>
          <p:spPr>
            <a:xfrm>
              <a:off x="834337" y="2025563"/>
              <a:ext cx="1443024" cy="600164"/>
            </a:xfrm>
            <a:prstGeom prst="rect">
              <a:avLst/>
            </a:prstGeom>
            <a:noFill/>
          </p:spPr>
          <p:txBody>
            <a:bodyPr wrap="none" rtlCol="0">
              <a:spAutoFit/>
            </a:bodyPr>
            <a:lstStyle/>
            <a:p>
              <a:pPr algn="ctr"/>
              <a:r>
                <a:rPr lang="tr-TR" sz="1100" spc="0" baseline="0" dirty="0">
                  <a:ln/>
                  <a:solidFill>
                    <a:srgbClr val="FFFFFF"/>
                  </a:solidFill>
                  <a:latin typeface="DINPro-Medium" panose="02000503030000020004" pitchFamily="50" charset="0"/>
                  <a:cs typeface="Arial"/>
                  <a:sym typeface="Arial"/>
                  <a:rtl val="0"/>
                </a:rPr>
                <a:t>Birleşmiş Milletler </a:t>
              </a:r>
            </a:p>
            <a:p>
              <a:pPr algn="ctr"/>
              <a:r>
                <a:rPr lang="tr-TR" sz="1100" spc="0" baseline="0" dirty="0">
                  <a:ln/>
                  <a:solidFill>
                    <a:srgbClr val="FFFFFF"/>
                  </a:solidFill>
                  <a:latin typeface="DINPro-Medium" panose="02000503030000020004" pitchFamily="50" charset="0"/>
                  <a:cs typeface="Arial"/>
                  <a:sym typeface="Arial"/>
                  <a:rtl val="0"/>
                </a:rPr>
                <a:t>Çocuk Hakları </a:t>
              </a:r>
            </a:p>
            <a:p>
              <a:pPr algn="ctr"/>
              <a:r>
                <a:rPr lang="tr-TR" sz="1100" spc="0" baseline="0" dirty="0">
                  <a:ln/>
                  <a:solidFill>
                    <a:srgbClr val="FFFFFF"/>
                  </a:solidFill>
                  <a:latin typeface="DINPro-Medium" panose="02000503030000020004" pitchFamily="50" charset="0"/>
                  <a:cs typeface="Arial"/>
                  <a:sym typeface="Arial"/>
                  <a:rtl val="0"/>
                </a:rPr>
                <a:t>Sözleşmesi</a:t>
              </a:r>
            </a:p>
          </p:txBody>
        </p:sp>
        <p:pic>
          <p:nvPicPr>
            <p:cNvPr id="1029" name="Grafik 1028" descr="Grup düz dolguyla">
              <a:extLst>
                <a:ext uri="{FF2B5EF4-FFF2-40B4-BE49-F238E27FC236}">
                  <a16:creationId xmlns:a16="http://schemas.microsoft.com/office/drawing/2014/main" id="{0B18AA15-5A12-6FE2-F9F9-889DE09BB6C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p:blipFill>
          <p:spPr>
            <a:xfrm>
              <a:off x="407748" y="2029745"/>
              <a:ext cx="612675" cy="612675"/>
            </a:xfrm>
            <a:prstGeom prst="rect">
              <a:avLst/>
            </a:prstGeom>
          </p:spPr>
        </p:pic>
      </p:grpSp>
      <p:cxnSp>
        <p:nvCxnSpPr>
          <p:cNvPr id="1031" name="Bağlayıcı: Eğri 1030">
            <a:extLst>
              <a:ext uri="{FF2B5EF4-FFF2-40B4-BE49-F238E27FC236}">
                <a16:creationId xmlns:a16="http://schemas.microsoft.com/office/drawing/2014/main" id="{65746BC8-77C1-379A-9963-25F26B2CF7EA}"/>
              </a:ext>
            </a:extLst>
          </p:cNvPr>
          <p:cNvCxnSpPr>
            <a:stCxn id="22" idx="0"/>
            <a:endCxn id="28" idx="0"/>
          </p:cNvCxnSpPr>
          <p:nvPr/>
        </p:nvCxnSpPr>
        <p:spPr>
          <a:xfrm rot="5400000" flipH="1" flipV="1">
            <a:off x="2686149" y="875955"/>
            <a:ext cx="19308" cy="2279909"/>
          </a:xfrm>
          <a:prstGeom prst="curvedConnector3">
            <a:avLst>
              <a:gd name="adj1" fmla="val 256189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33" name="Bağlayıcı: Eğri 1032">
            <a:extLst>
              <a:ext uri="{FF2B5EF4-FFF2-40B4-BE49-F238E27FC236}">
                <a16:creationId xmlns:a16="http://schemas.microsoft.com/office/drawing/2014/main" id="{98C41B54-5CFE-EAEA-4C53-E76C8230D482}"/>
              </a:ext>
            </a:extLst>
          </p:cNvPr>
          <p:cNvCxnSpPr>
            <a:cxnSpLocks/>
            <a:stCxn id="35" idx="2"/>
            <a:endCxn id="48" idx="2"/>
          </p:cNvCxnSpPr>
          <p:nvPr/>
        </p:nvCxnSpPr>
        <p:spPr>
          <a:xfrm rot="16200000" flipH="1">
            <a:off x="4868166" y="4525720"/>
            <a:ext cx="20078" cy="2374891"/>
          </a:xfrm>
          <a:prstGeom prst="curvedConnector3">
            <a:avLst>
              <a:gd name="adj1" fmla="val 1961455"/>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42" name="Bağlayıcı: Eğri 1041">
            <a:extLst>
              <a:ext uri="{FF2B5EF4-FFF2-40B4-BE49-F238E27FC236}">
                <a16:creationId xmlns:a16="http://schemas.microsoft.com/office/drawing/2014/main" id="{4D3C9D15-F6C7-DA55-FCB0-928080A175C8}"/>
              </a:ext>
            </a:extLst>
          </p:cNvPr>
          <p:cNvCxnSpPr>
            <a:cxnSpLocks/>
          </p:cNvCxnSpPr>
          <p:nvPr/>
        </p:nvCxnSpPr>
        <p:spPr>
          <a:xfrm rot="5400000" flipH="1" flipV="1">
            <a:off x="7326557" y="901172"/>
            <a:ext cx="39386" cy="2278886"/>
          </a:xfrm>
          <a:prstGeom prst="curvedConnector3">
            <a:avLst>
              <a:gd name="adj1" fmla="val 1085774"/>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46" name="Bağlayıcı: Eğri 1045">
            <a:extLst>
              <a:ext uri="{FF2B5EF4-FFF2-40B4-BE49-F238E27FC236}">
                <a16:creationId xmlns:a16="http://schemas.microsoft.com/office/drawing/2014/main" id="{F750605E-84BC-A1E8-5A9E-6EB9374F8685}"/>
              </a:ext>
            </a:extLst>
          </p:cNvPr>
          <p:cNvCxnSpPr>
            <a:cxnSpLocks/>
          </p:cNvCxnSpPr>
          <p:nvPr/>
        </p:nvCxnSpPr>
        <p:spPr>
          <a:xfrm rot="16200000" flipH="1">
            <a:off x="9559685" y="4456747"/>
            <a:ext cx="20078" cy="2374891"/>
          </a:xfrm>
          <a:prstGeom prst="curvedConnector3">
            <a:avLst>
              <a:gd name="adj1" fmla="val 1961455"/>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375585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wipe(left)">
                                      <p:cBhvr>
                                        <p:cTn id="7" dur="500"/>
                                        <p:tgtEl>
                                          <p:spTgt spid="1031"/>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031"/>
                                        </p:tgtEl>
                                      </p:cBhvr>
                                    </p:animEffect>
                                    <p:set>
                                      <p:cBhvr>
                                        <p:cTn id="11" dur="1" fill="hold">
                                          <p:stCondLst>
                                            <p:cond delay="499"/>
                                          </p:stCondLst>
                                        </p:cTn>
                                        <p:tgtEl>
                                          <p:spTgt spid="1031"/>
                                        </p:tgtEl>
                                        <p:attrNameLst>
                                          <p:attrName>style.visibility</p:attrName>
                                        </p:attrNameLst>
                                      </p:cBhvr>
                                      <p:to>
                                        <p:strVal val="hidden"/>
                                      </p:to>
                                    </p:set>
                                  </p:childTnLst>
                                </p:cTn>
                              </p:par>
                              <p:par>
                                <p:cTn id="12" presetID="22" presetClass="entr" presetSubtype="1" fill="hold" nodeType="withEffect">
                                  <p:stCondLst>
                                    <p:cond delay="0"/>
                                  </p:stCondLst>
                                  <p:childTnLst>
                                    <p:set>
                                      <p:cBhvr>
                                        <p:cTn id="13" dur="1" fill="hold">
                                          <p:stCondLst>
                                            <p:cond delay="0"/>
                                          </p:stCondLst>
                                        </p:cTn>
                                        <p:tgtEl>
                                          <p:spTgt spid="1038"/>
                                        </p:tgtEl>
                                        <p:attrNameLst>
                                          <p:attrName>style.visibility</p:attrName>
                                        </p:attrNameLst>
                                      </p:cBhvr>
                                      <p:to>
                                        <p:strVal val="visible"/>
                                      </p:to>
                                    </p:set>
                                    <p:animEffect transition="in" filter="wipe(up)">
                                      <p:cBhvr>
                                        <p:cTn id="14" dur="500"/>
                                        <p:tgtEl>
                                          <p:spTgt spid="1038"/>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33"/>
                                        </p:tgtEl>
                                        <p:attrNameLst>
                                          <p:attrName>style.visibility</p:attrName>
                                        </p:attrNameLst>
                                      </p:cBhvr>
                                      <p:to>
                                        <p:strVal val="visible"/>
                                      </p:to>
                                    </p:set>
                                    <p:animEffect transition="in" filter="wipe(left)">
                                      <p:cBhvr>
                                        <p:cTn id="18" dur="500"/>
                                        <p:tgtEl>
                                          <p:spTgt spid="1033"/>
                                        </p:tgtEl>
                                      </p:cBhvr>
                                    </p:animEffect>
                                  </p:childTnLst>
                                </p:cTn>
                              </p:par>
                            </p:childTnLst>
                          </p:cTn>
                        </p:par>
                        <p:par>
                          <p:cTn id="19" fill="hold">
                            <p:stCondLst>
                              <p:cond delay="1500"/>
                            </p:stCondLst>
                            <p:childTnLst>
                              <p:par>
                                <p:cTn id="20" presetID="10" presetClass="exit" presetSubtype="0" fill="hold" nodeType="afterEffect">
                                  <p:stCondLst>
                                    <p:cond delay="0"/>
                                  </p:stCondLst>
                                  <p:childTnLst>
                                    <p:animEffect transition="out" filter="fade">
                                      <p:cBhvr>
                                        <p:cTn id="21" dur="500"/>
                                        <p:tgtEl>
                                          <p:spTgt spid="1033"/>
                                        </p:tgtEl>
                                      </p:cBhvr>
                                    </p:animEffect>
                                    <p:set>
                                      <p:cBhvr>
                                        <p:cTn id="22" dur="1" fill="hold">
                                          <p:stCondLst>
                                            <p:cond delay="499"/>
                                          </p:stCondLst>
                                        </p:cTn>
                                        <p:tgtEl>
                                          <p:spTgt spid="1033"/>
                                        </p:tgtEl>
                                        <p:attrNameLst>
                                          <p:attrName>style.visibility</p:attrName>
                                        </p:attrNameLst>
                                      </p:cBhvr>
                                      <p:to>
                                        <p:strVal val="hidden"/>
                                      </p:to>
                                    </p:set>
                                  </p:childTnLst>
                                </p:cTn>
                              </p:par>
                              <p:par>
                                <p:cTn id="23" presetID="22" presetClass="entr" presetSubtype="4" fill="hold" nodeType="withEffect">
                                  <p:stCondLst>
                                    <p:cond delay="0"/>
                                  </p:stCondLst>
                                  <p:childTnLst>
                                    <p:set>
                                      <p:cBhvr>
                                        <p:cTn id="24" dur="1" fill="hold">
                                          <p:stCondLst>
                                            <p:cond delay="0"/>
                                          </p:stCondLst>
                                        </p:cTn>
                                        <p:tgtEl>
                                          <p:spTgt spid="1039"/>
                                        </p:tgtEl>
                                        <p:attrNameLst>
                                          <p:attrName>style.visibility</p:attrName>
                                        </p:attrNameLst>
                                      </p:cBhvr>
                                      <p:to>
                                        <p:strVal val="visible"/>
                                      </p:to>
                                    </p:set>
                                    <p:animEffect transition="in" filter="wipe(down)">
                                      <p:cBhvr>
                                        <p:cTn id="25" dur="500"/>
                                        <p:tgtEl>
                                          <p:spTgt spid="1039"/>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042"/>
                                        </p:tgtEl>
                                        <p:attrNameLst>
                                          <p:attrName>style.visibility</p:attrName>
                                        </p:attrNameLst>
                                      </p:cBhvr>
                                      <p:to>
                                        <p:strVal val="visible"/>
                                      </p:to>
                                    </p:set>
                                    <p:animEffect transition="in" filter="wipe(left)">
                                      <p:cBhvr>
                                        <p:cTn id="29" dur="500"/>
                                        <p:tgtEl>
                                          <p:spTgt spid="1042"/>
                                        </p:tgtEl>
                                      </p:cBhvr>
                                    </p:animEffect>
                                  </p:childTnLst>
                                </p:cTn>
                              </p:par>
                            </p:childTnLst>
                          </p:cTn>
                        </p:par>
                        <p:par>
                          <p:cTn id="30" fill="hold">
                            <p:stCondLst>
                              <p:cond delay="2500"/>
                            </p:stCondLst>
                            <p:childTnLst>
                              <p:par>
                                <p:cTn id="31" presetID="10" presetClass="exit" presetSubtype="0" fill="hold" nodeType="afterEffect">
                                  <p:stCondLst>
                                    <p:cond delay="0"/>
                                  </p:stCondLst>
                                  <p:childTnLst>
                                    <p:animEffect transition="out" filter="fade">
                                      <p:cBhvr>
                                        <p:cTn id="32" dur="500"/>
                                        <p:tgtEl>
                                          <p:spTgt spid="1042"/>
                                        </p:tgtEl>
                                      </p:cBhvr>
                                    </p:animEffect>
                                    <p:set>
                                      <p:cBhvr>
                                        <p:cTn id="33" dur="1" fill="hold">
                                          <p:stCondLst>
                                            <p:cond delay="499"/>
                                          </p:stCondLst>
                                        </p:cTn>
                                        <p:tgtEl>
                                          <p:spTgt spid="1042"/>
                                        </p:tgtEl>
                                        <p:attrNameLst>
                                          <p:attrName>style.visibility</p:attrName>
                                        </p:attrNameLst>
                                      </p:cBhvr>
                                      <p:to>
                                        <p:strVal val="hidden"/>
                                      </p:to>
                                    </p:set>
                                  </p:childTnLst>
                                </p:cTn>
                              </p:par>
                              <p:par>
                                <p:cTn id="34" presetID="22" presetClass="entr" presetSubtype="1" fill="hold" nodeType="withEffect">
                                  <p:stCondLst>
                                    <p:cond delay="0"/>
                                  </p:stCondLst>
                                  <p:childTnLst>
                                    <p:set>
                                      <p:cBhvr>
                                        <p:cTn id="35" dur="1" fill="hold">
                                          <p:stCondLst>
                                            <p:cond delay="0"/>
                                          </p:stCondLst>
                                        </p:cTn>
                                        <p:tgtEl>
                                          <p:spTgt spid="1040"/>
                                        </p:tgtEl>
                                        <p:attrNameLst>
                                          <p:attrName>style.visibility</p:attrName>
                                        </p:attrNameLst>
                                      </p:cBhvr>
                                      <p:to>
                                        <p:strVal val="visible"/>
                                      </p:to>
                                    </p:set>
                                    <p:animEffect transition="in" filter="wipe(up)">
                                      <p:cBhvr>
                                        <p:cTn id="36" dur="500"/>
                                        <p:tgtEl>
                                          <p:spTgt spid="1040"/>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1046"/>
                                        </p:tgtEl>
                                        <p:attrNameLst>
                                          <p:attrName>style.visibility</p:attrName>
                                        </p:attrNameLst>
                                      </p:cBhvr>
                                      <p:to>
                                        <p:strVal val="visible"/>
                                      </p:to>
                                    </p:set>
                                    <p:animEffect transition="in" filter="wipe(left)">
                                      <p:cBhvr>
                                        <p:cTn id="40" dur="500"/>
                                        <p:tgtEl>
                                          <p:spTgt spid="1046"/>
                                        </p:tgtEl>
                                      </p:cBhvr>
                                    </p:animEffect>
                                  </p:childTnLst>
                                </p:cTn>
                              </p:par>
                            </p:childTnLst>
                          </p:cTn>
                        </p:par>
                        <p:par>
                          <p:cTn id="41" fill="hold">
                            <p:stCondLst>
                              <p:cond delay="3500"/>
                            </p:stCondLst>
                            <p:childTnLst>
                              <p:par>
                                <p:cTn id="42" presetID="10" presetClass="exit" presetSubtype="0" fill="hold" nodeType="afterEffect">
                                  <p:stCondLst>
                                    <p:cond delay="0"/>
                                  </p:stCondLst>
                                  <p:childTnLst>
                                    <p:animEffect transition="out" filter="fade">
                                      <p:cBhvr>
                                        <p:cTn id="43" dur="500"/>
                                        <p:tgtEl>
                                          <p:spTgt spid="1046"/>
                                        </p:tgtEl>
                                      </p:cBhvr>
                                    </p:animEffect>
                                    <p:set>
                                      <p:cBhvr>
                                        <p:cTn id="44" dur="1" fill="hold">
                                          <p:stCondLst>
                                            <p:cond delay="499"/>
                                          </p:stCondLst>
                                        </p:cTn>
                                        <p:tgtEl>
                                          <p:spTgt spid="1046"/>
                                        </p:tgtEl>
                                        <p:attrNameLst>
                                          <p:attrName>style.visibility</p:attrName>
                                        </p:attrNameLst>
                                      </p:cBhvr>
                                      <p:to>
                                        <p:strVal val="hidden"/>
                                      </p:to>
                                    </p:set>
                                  </p:childTnLst>
                                </p:cTn>
                              </p:par>
                              <p:par>
                                <p:cTn id="45" presetID="22" presetClass="entr" presetSubtype="4" fill="hold" nodeType="withEffect">
                                  <p:stCondLst>
                                    <p:cond delay="0"/>
                                  </p:stCondLst>
                                  <p:childTnLst>
                                    <p:set>
                                      <p:cBhvr>
                                        <p:cTn id="46" dur="1" fill="hold">
                                          <p:stCondLst>
                                            <p:cond delay="0"/>
                                          </p:stCondLst>
                                        </p:cTn>
                                        <p:tgtEl>
                                          <p:spTgt spid="1041"/>
                                        </p:tgtEl>
                                        <p:attrNameLst>
                                          <p:attrName>style.visibility</p:attrName>
                                        </p:attrNameLst>
                                      </p:cBhvr>
                                      <p:to>
                                        <p:strVal val="visible"/>
                                      </p:to>
                                    </p:set>
                                    <p:animEffect transition="in" filter="wipe(down)">
                                      <p:cBhvr>
                                        <p:cTn id="47" dur="500"/>
                                        <p:tgtEl>
                                          <p:spTgt spid="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B091FC-5FAD-47E0-8E8D-8357CD14DA14}"/>
              </a:ext>
            </a:extLst>
          </p:cNvPr>
          <p:cNvPicPr>
            <a:picLocks noChangeAspect="1"/>
          </p:cNvPicPr>
          <p:nvPr/>
        </p:nvPicPr>
        <p:blipFill rotWithShape="1">
          <a:blip r:embed="rId3">
            <a:extLst>
              <a:ext uri="{28A0092B-C50C-407E-A947-70E740481C1C}">
                <a14:useLocalDpi xmlns:a14="http://schemas.microsoft.com/office/drawing/2010/main" val="0"/>
              </a:ext>
            </a:extLst>
          </a:blip>
          <a:srcRect t="4502" b="11244"/>
          <a:stretch/>
        </p:blipFill>
        <p:spPr>
          <a:xfrm>
            <a:off x="20" y="0"/>
            <a:ext cx="12191980" cy="6856718"/>
          </a:xfrm>
          <a:prstGeom prst="rect">
            <a:avLst/>
          </a:prstGeom>
        </p:spPr>
      </p:pic>
      <p:sp>
        <p:nvSpPr>
          <p:cNvPr id="7" name="Rectangle 6">
            <a:extLst>
              <a:ext uri="{FF2B5EF4-FFF2-40B4-BE49-F238E27FC236}">
                <a16:creationId xmlns:a16="http://schemas.microsoft.com/office/drawing/2014/main" id="{F7F0F951-D90B-4630-AB15-E2EFF292AA52}"/>
              </a:ext>
            </a:extLst>
          </p:cNvPr>
          <p:cNvSpPr/>
          <p:nvPr/>
        </p:nvSpPr>
        <p:spPr>
          <a:xfrm rot="16200000">
            <a:off x="11003476" y="5785654"/>
            <a:ext cx="191386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rPr>
              <a:t>©UNICEF/Turkey/2020/RICH</a:t>
            </a:r>
          </a:p>
        </p:txBody>
      </p:sp>
      <p:sp>
        <p:nvSpPr>
          <p:cNvPr id="10" name="Title 1">
            <a:extLst>
              <a:ext uri="{FF2B5EF4-FFF2-40B4-BE49-F238E27FC236}">
                <a16:creationId xmlns:a16="http://schemas.microsoft.com/office/drawing/2014/main" id="{5CEF8853-3057-4960-AA3F-33E69F40FE8C}"/>
              </a:ext>
            </a:extLst>
          </p:cNvPr>
          <p:cNvSpPr txBox="1">
            <a:spLocks/>
          </p:cNvSpPr>
          <p:nvPr/>
        </p:nvSpPr>
        <p:spPr>
          <a:xfrm>
            <a:off x="2069432" y="-1282"/>
            <a:ext cx="8325852" cy="2780051"/>
          </a:xfrm>
          <a:prstGeom prst="rect">
            <a:avLst/>
          </a:prstGeom>
        </p:spPr>
        <p:txBody>
          <a:bodyPr vert="horz" lIns="91440" tIns="27432" rIns="91440" bIns="45720" rtlCol="0" anchor="b">
            <a:normAutofit/>
          </a:bodyPr>
          <a:lstStyle>
            <a:lvl1pPr algn="l" defTabSz="914400" rtl="0" eaLnBrk="1" latinLnBrk="0" hangingPunct="1">
              <a:lnSpc>
                <a:spcPct val="85000"/>
              </a:lnSpc>
              <a:spcBef>
                <a:spcPct val="0"/>
              </a:spcBef>
              <a:buNone/>
              <a:defRPr sz="7200" b="1" kern="1200" spc="-50" baseline="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tr-TR" sz="4000" b="0" i="0" u="none" strike="noStrike" kern="1200" cap="none" spc="-5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Aharoni" panose="02010803020104030203" pitchFamily="2" charset="-79"/>
              </a:rPr>
              <a:t>Çocuk Hakları ve İş İlkeleri </a:t>
            </a: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tr-TR" sz="4000" b="0" i="0" u="none" strike="noStrike" kern="1200" cap="none" spc="-5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endParaRP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tr-TR" sz="4400" b="0" i="0" u="none" strike="noStrike" kern="1200" cap="none" spc="-5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rPr>
              <a:t/>
            </a:r>
            <a:br>
              <a:rPr kumimoji="0" lang="tr-TR" sz="4400" b="0" i="0" u="none" strike="noStrike" kern="1200" cap="none" spc="-5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rPr>
            </a:br>
            <a:endParaRPr kumimoji="0" lang="en-US" sz="4000" b="1" i="0" u="none" strike="noStrike" kern="1200" cap="none" spc="-50" normalizeH="0" baseline="0" noProof="0" dirty="0">
              <a:ln>
                <a:noFill/>
              </a:ln>
              <a:solidFill>
                <a:prstClr val="white"/>
              </a:solidFill>
              <a:effectLst/>
              <a:uLnTx/>
              <a:uFillTx/>
              <a:latin typeface="Arial Nova" panose="020B0504020202020204" pitchFamily="34" charset="0"/>
              <a:ea typeface="+mj-ea"/>
              <a:cs typeface="Aharoni" panose="02010803020104030203" pitchFamily="2" charset="-79"/>
            </a:endParaRPr>
          </a:p>
        </p:txBody>
      </p:sp>
    </p:spTree>
    <p:extLst>
      <p:ext uri="{BB962C8B-B14F-4D97-AF65-F5344CB8AC3E}">
        <p14:creationId xmlns:p14="http://schemas.microsoft.com/office/powerpoint/2010/main" val="3034919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a:extLst>
              <a:ext uri="{FF2B5EF4-FFF2-40B4-BE49-F238E27FC236}">
                <a16:creationId xmlns:a16="http://schemas.microsoft.com/office/drawing/2014/main" id="{67606442-C29F-4529-9E8C-D99A6F7560D7}"/>
              </a:ext>
            </a:extLst>
          </p:cNvPr>
          <p:cNvSpPr>
            <a:spLocks noGrp="1" noChangeArrowheads="1"/>
          </p:cNvSpPr>
          <p:nvPr>
            <p:ph type="sldNum" sz="quarter" idx="10"/>
          </p:nvPr>
        </p:nvSpPr>
        <p:spPr>
          <a:noFill/>
        </p:spPr>
        <p:txBody>
          <a:bodyPr/>
          <a:lstStyle>
            <a:lvl1pPr eaLnBrk="0" hangingPunct="0">
              <a:defRPr sz="2800">
                <a:solidFill>
                  <a:schemeClr val="bg1"/>
                </a:solidFill>
                <a:latin typeface="Arial" panose="020B0604020202020204" pitchFamily="34" charset="0"/>
                <a:ea typeface="ＭＳ Ｐゴシック" panose="020B0600070205080204" pitchFamily="34" charset="-128"/>
              </a:defRPr>
            </a:lvl1pPr>
            <a:lvl2pPr eaLnBrk="0" hangingPunct="0">
              <a:defRPr sz="2800">
                <a:solidFill>
                  <a:schemeClr val="bg1"/>
                </a:solidFill>
                <a:latin typeface="Arial" panose="020B0604020202020204" pitchFamily="34" charset="0"/>
                <a:ea typeface="ＭＳ Ｐゴシック" panose="020B0600070205080204" pitchFamily="34" charset="-128"/>
              </a:defRPr>
            </a:lvl2pPr>
            <a:lvl3pPr eaLnBrk="0" hangingPunct="0">
              <a:defRPr sz="2800">
                <a:solidFill>
                  <a:schemeClr val="bg1"/>
                </a:solidFill>
                <a:latin typeface="Arial" panose="020B0604020202020204" pitchFamily="34" charset="0"/>
                <a:ea typeface="ＭＳ Ｐゴシック" panose="020B0600070205080204" pitchFamily="34" charset="-128"/>
              </a:defRPr>
            </a:lvl3pPr>
            <a:lvl4pPr eaLnBrk="0" hangingPunct="0">
              <a:defRPr sz="2800">
                <a:solidFill>
                  <a:schemeClr val="bg1"/>
                </a:solidFill>
                <a:latin typeface="Arial" panose="020B0604020202020204" pitchFamily="34" charset="0"/>
                <a:ea typeface="ＭＳ Ｐゴシック" panose="020B0600070205080204" pitchFamily="34" charset="-128"/>
              </a:defRPr>
            </a:lvl4pPr>
            <a:lvl5pPr eaLnBrk="0" hangingPunct="0">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ＭＳ Ｐゴシック" panose="020B0600070205080204" pitchFamily="34" charset="-128"/>
              </a:defRPr>
            </a:lvl9pPr>
          </a:lstStyle>
          <a:p>
            <a:fld id="{9228E961-7387-434A-898D-1B7E7E3C4F94}" type="slidenum">
              <a:rPr lang="en-GB" altLang="en-US" sz="1600">
                <a:solidFill>
                  <a:schemeClr val="tx1"/>
                </a:solidFill>
              </a:rPr>
              <a:pPr/>
              <a:t>12</a:t>
            </a:fld>
            <a:endParaRPr lang="en-GB" altLang="en-US" sz="1600">
              <a:solidFill>
                <a:schemeClr val="tx1"/>
              </a:solidFill>
            </a:endParaRPr>
          </a:p>
        </p:txBody>
      </p:sp>
      <p:sp>
        <p:nvSpPr>
          <p:cNvPr id="23555" name="Text Box 1">
            <a:extLst>
              <a:ext uri="{FF2B5EF4-FFF2-40B4-BE49-F238E27FC236}">
                <a16:creationId xmlns:a16="http://schemas.microsoft.com/office/drawing/2014/main" id="{3900B2FA-B5D5-4D7B-9385-0ECB21E0A7A8}"/>
              </a:ext>
            </a:extLst>
          </p:cNvPr>
          <p:cNvSpPr txBox="1">
            <a:spLocks noChangeArrowheads="1"/>
          </p:cNvSpPr>
          <p:nvPr/>
        </p:nvSpPr>
        <p:spPr bwMode="auto">
          <a:xfrm>
            <a:off x="1828801" y="188913"/>
            <a:ext cx="8588375"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9pPr>
          </a:lstStyle>
          <a:p>
            <a:pPr algn="ctr" eaLnBrk="1" hangingPunct="1">
              <a:buSzPct val="100000"/>
            </a:pPr>
            <a:r>
              <a:rPr lang="tr-TR" altLang="en-US" b="1" dirty="0">
                <a:solidFill>
                  <a:srgbClr val="00B0F0"/>
                </a:solidFill>
              </a:rPr>
              <a:t>BM – Devletler – Şirketler Arasındaki İlişki</a:t>
            </a:r>
            <a:r>
              <a:rPr lang="en-US" altLang="en-US" b="1" dirty="0">
                <a:solidFill>
                  <a:srgbClr val="00B0F0"/>
                </a:solidFill>
              </a:rPr>
              <a:t>?</a:t>
            </a:r>
          </a:p>
        </p:txBody>
      </p:sp>
      <p:sp>
        <p:nvSpPr>
          <p:cNvPr id="23556" name="Rectangle 2">
            <a:extLst>
              <a:ext uri="{FF2B5EF4-FFF2-40B4-BE49-F238E27FC236}">
                <a16:creationId xmlns:a16="http://schemas.microsoft.com/office/drawing/2014/main" id="{B934C640-0244-4A48-8C1E-72DF6F4A8723}"/>
              </a:ext>
            </a:extLst>
          </p:cNvPr>
          <p:cNvSpPr>
            <a:spLocks noChangeArrowheads="1"/>
          </p:cNvSpPr>
          <p:nvPr/>
        </p:nvSpPr>
        <p:spPr bwMode="auto">
          <a:xfrm>
            <a:off x="1992314" y="2133601"/>
            <a:ext cx="3113087" cy="1008063"/>
          </a:xfrm>
          <a:prstGeom prst="rect">
            <a:avLst/>
          </a:prstGeom>
          <a:solidFill>
            <a:srgbClr val="00B0F0"/>
          </a:solidFill>
          <a:ln>
            <a:noFill/>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9pPr>
          </a:lstStyle>
          <a:p>
            <a:pPr algn="ctr" eaLnBrk="1" hangingPunct="1">
              <a:buSzPct val="100000"/>
            </a:pPr>
            <a:r>
              <a:rPr lang="tr-TR" altLang="en-US" sz="2400" b="1" dirty="0">
                <a:solidFill>
                  <a:schemeClr val="tx1"/>
                </a:solidFill>
                <a:cs typeface="Arial" panose="020B0604020202020204" pitchFamily="34" charset="0"/>
              </a:rPr>
              <a:t>ILO Standartları – </a:t>
            </a:r>
          </a:p>
          <a:p>
            <a:pPr algn="ctr" eaLnBrk="1" hangingPunct="1">
              <a:buSzPct val="100000"/>
            </a:pPr>
            <a:r>
              <a:rPr lang="tr-TR" altLang="en-US" sz="2400" b="1" dirty="0">
                <a:solidFill>
                  <a:schemeClr val="tx1"/>
                </a:solidFill>
                <a:cs typeface="Arial" panose="020B0604020202020204" pitchFamily="34" charset="0"/>
              </a:rPr>
              <a:t>BMÇHS</a:t>
            </a:r>
            <a:endParaRPr lang="en-US" altLang="en-US" sz="2400" b="1" dirty="0">
              <a:solidFill>
                <a:schemeClr val="tx1"/>
              </a:solidFill>
              <a:cs typeface="Arial" panose="020B0604020202020204" pitchFamily="34" charset="0"/>
            </a:endParaRPr>
          </a:p>
        </p:txBody>
      </p:sp>
      <p:sp>
        <p:nvSpPr>
          <p:cNvPr id="23557" name="Rectangle 3">
            <a:extLst>
              <a:ext uri="{FF2B5EF4-FFF2-40B4-BE49-F238E27FC236}">
                <a16:creationId xmlns:a16="http://schemas.microsoft.com/office/drawing/2014/main" id="{E7304F49-DB3C-4758-95EB-DEDE4232B6D1}"/>
              </a:ext>
            </a:extLst>
          </p:cNvPr>
          <p:cNvSpPr>
            <a:spLocks noChangeArrowheads="1"/>
          </p:cNvSpPr>
          <p:nvPr/>
        </p:nvSpPr>
        <p:spPr bwMode="auto">
          <a:xfrm>
            <a:off x="7464426" y="2165350"/>
            <a:ext cx="2754313" cy="1035050"/>
          </a:xfrm>
          <a:prstGeom prst="rect">
            <a:avLst/>
          </a:prstGeom>
          <a:solidFill>
            <a:srgbClr val="00B0F0"/>
          </a:solidFill>
          <a:ln>
            <a:noFill/>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9pPr>
          </a:lstStyle>
          <a:p>
            <a:pPr algn="ctr" eaLnBrk="1" hangingPunct="1">
              <a:buSzPct val="100000"/>
            </a:pPr>
            <a:r>
              <a:rPr lang="tr-TR" altLang="en-US" sz="2400" b="1" dirty="0">
                <a:solidFill>
                  <a:schemeClr val="tx1"/>
                </a:solidFill>
                <a:cs typeface="Arial" panose="020B0604020202020204" pitchFamily="34" charset="0"/>
              </a:rPr>
              <a:t>Ulusal Düzeyde </a:t>
            </a:r>
          </a:p>
          <a:p>
            <a:pPr algn="ctr" eaLnBrk="1" hangingPunct="1">
              <a:buSzPct val="100000"/>
            </a:pPr>
            <a:r>
              <a:rPr lang="tr-TR" altLang="en-US" sz="2400" b="1" dirty="0">
                <a:solidFill>
                  <a:schemeClr val="tx1"/>
                </a:solidFill>
                <a:cs typeface="Arial" panose="020B0604020202020204" pitchFamily="34" charset="0"/>
              </a:rPr>
              <a:t>Hükümetler</a:t>
            </a:r>
            <a:endParaRPr lang="en-US" altLang="en-US" sz="2400" b="1" dirty="0">
              <a:solidFill>
                <a:schemeClr val="tx1"/>
              </a:solidFill>
              <a:cs typeface="Arial" panose="020B0604020202020204" pitchFamily="34" charset="0"/>
            </a:endParaRPr>
          </a:p>
        </p:txBody>
      </p:sp>
      <p:sp>
        <p:nvSpPr>
          <p:cNvPr id="23558" name="Line 4">
            <a:extLst>
              <a:ext uri="{FF2B5EF4-FFF2-40B4-BE49-F238E27FC236}">
                <a16:creationId xmlns:a16="http://schemas.microsoft.com/office/drawing/2014/main" id="{1EC7AFF6-7F63-46D2-B11E-F60A4D2CA2D0}"/>
              </a:ext>
            </a:extLst>
          </p:cNvPr>
          <p:cNvSpPr>
            <a:spLocks noChangeShapeType="1"/>
          </p:cNvSpPr>
          <p:nvPr/>
        </p:nvSpPr>
        <p:spPr bwMode="auto">
          <a:xfrm>
            <a:off x="5181600" y="2590800"/>
            <a:ext cx="2209800" cy="1588"/>
          </a:xfrm>
          <a:prstGeom prst="line">
            <a:avLst/>
          </a:prstGeom>
          <a:noFill/>
          <a:ln w="44280">
            <a:solidFill>
              <a:schemeClr val="bg2"/>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9" name="Rectangle 5">
            <a:extLst>
              <a:ext uri="{FF2B5EF4-FFF2-40B4-BE49-F238E27FC236}">
                <a16:creationId xmlns:a16="http://schemas.microsoft.com/office/drawing/2014/main" id="{5D8868F3-1DB3-4EA4-8B6F-F18376D992A2}"/>
              </a:ext>
            </a:extLst>
          </p:cNvPr>
          <p:cNvSpPr>
            <a:spLocks noChangeArrowheads="1"/>
          </p:cNvSpPr>
          <p:nvPr/>
        </p:nvSpPr>
        <p:spPr bwMode="auto">
          <a:xfrm>
            <a:off x="5276850" y="1752601"/>
            <a:ext cx="20383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9pPr>
          </a:lstStyle>
          <a:p>
            <a:pPr algn="ctr" eaLnBrk="1" hangingPunct="1">
              <a:buSzPct val="100000"/>
            </a:pPr>
            <a:r>
              <a:rPr lang="tr-TR" altLang="en-US" sz="2000" b="1" i="1" dirty="0">
                <a:solidFill>
                  <a:schemeClr val="tx1"/>
                </a:solidFill>
                <a:cs typeface="Arial" panose="020B0604020202020204" pitchFamily="34" charset="0"/>
              </a:rPr>
              <a:t>Onaylanmış </a:t>
            </a:r>
          </a:p>
          <a:p>
            <a:pPr algn="ctr" eaLnBrk="1" hangingPunct="1">
              <a:buSzPct val="100000"/>
            </a:pPr>
            <a:r>
              <a:rPr lang="tr-TR" altLang="en-US" sz="2000" b="1" i="1" dirty="0">
                <a:solidFill>
                  <a:schemeClr val="tx1"/>
                </a:solidFill>
                <a:cs typeface="Arial" panose="020B0604020202020204" pitchFamily="34" charset="0"/>
              </a:rPr>
              <a:t>Sözleşmeler </a:t>
            </a:r>
            <a:endParaRPr lang="en-US" altLang="en-US" sz="2000" b="1" i="1" dirty="0">
              <a:solidFill>
                <a:schemeClr val="tx1"/>
              </a:solidFill>
              <a:cs typeface="Arial" panose="020B0604020202020204" pitchFamily="34" charset="0"/>
            </a:endParaRPr>
          </a:p>
        </p:txBody>
      </p:sp>
      <p:sp>
        <p:nvSpPr>
          <p:cNvPr id="23560" name="Rectangle 6">
            <a:extLst>
              <a:ext uri="{FF2B5EF4-FFF2-40B4-BE49-F238E27FC236}">
                <a16:creationId xmlns:a16="http://schemas.microsoft.com/office/drawing/2014/main" id="{312327C1-14C2-4B31-9DD6-DD16EF4B4943}"/>
              </a:ext>
            </a:extLst>
          </p:cNvPr>
          <p:cNvSpPr>
            <a:spLocks noChangeArrowheads="1"/>
          </p:cNvSpPr>
          <p:nvPr/>
        </p:nvSpPr>
        <p:spPr bwMode="auto">
          <a:xfrm>
            <a:off x="7472364" y="4868864"/>
            <a:ext cx="2586037" cy="814387"/>
          </a:xfrm>
          <a:prstGeom prst="rect">
            <a:avLst/>
          </a:prstGeom>
          <a:solidFill>
            <a:srgbClr val="00B0F0"/>
          </a:solidFill>
          <a:ln>
            <a:noFill/>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9pPr>
          </a:lstStyle>
          <a:p>
            <a:pPr algn="ctr" eaLnBrk="1" hangingPunct="1">
              <a:buSzPct val="100000"/>
            </a:pPr>
            <a:r>
              <a:rPr lang="tr-TR" altLang="en-US" sz="3200" b="1" dirty="0">
                <a:solidFill>
                  <a:schemeClr val="tx1"/>
                </a:solidFill>
                <a:cs typeface="Arial" panose="020B0604020202020204" pitchFamily="34" charset="0"/>
              </a:rPr>
              <a:t>Şirketleri</a:t>
            </a:r>
            <a:endParaRPr lang="en-US" altLang="en-US" sz="3200" b="1" dirty="0">
              <a:solidFill>
                <a:schemeClr val="tx1"/>
              </a:solidFill>
              <a:cs typeface="Arial" panose="020B0604020202020204" pitchFamily="34" charset="0"/>
            </a:endParaRPr>
          </a:p>
        </p:txBody>
      </p:sp>
      <p:sp>
        <p:nvSpPr>
          <p:cNvPr id="23561" name="Line 7">
            <a:extLst>
              <a:ext uri="{FF2B5EF4-FFF2-40B4-BE49-F238E27FC236}">
                <a16:creationId xmlns:a16="http://schemas.microsoft.com/office/drawing/2014/main" id="{AA05E5D5-6FD4-43F9-B300-85B083C2E1B2}"/>
              </a:ext>
            </a:extLst>
          </p:cNvPr>
          <p:cNvSpPr>
            <a:spLocks noChangeShapeType="1"/>
          </p:cNvSpPr>
          <p:nvPr/>
        </p:nvSpPr>
        <p:spPr bwMode="auto">
          <a:xfrm>
            <a:off x="8328025" y="3357564"/>
            <a:ext cx="1588" cy="1366837"/>
          </a:xfrm>
          <a:prstGeom prst="line">
            <a:avLst/>
          </a:prstGeom>
          <a:noFill/>
          <a:ln w="44280">
            <a:solidFill>
              <a:schemeClr val="bg2"/>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2" name="Line 8">
            <a:extLst>
              <a:ext uri="{FF2B5EF4-FFF2-40B4-BE49-F238E27FC236}">
                <a16:creationId xmlns:a16="http://schemas.microsoft.com/office/drawing/2014/main" id="{A322B17C-4BBE-441E-ADD0-00C0940F7D2C}"/>
              </a:ext>
            </a:extLst>
          </p:cNvPr>
          <p:cNvSpPr>
            <a:spLocks noChangeShapeType="1"/>
          </p:cNvSpPr>
          <p:nvPr/>
        </p:nvSpPr>
        <p:spPr bwMode="auto">
          <a:xfrm>
            <a:off x="5232401" y="2781300"/>
            <a:ext cx="2347913" cy="1866900"/>
          </a:xfrm>
          <a:prstGeom prst="line">
            <a:avLst/>
          </a:prstGeom>
          <a:noFill/>
          <a:ln w="31680">
            <a:solidFill>
              <a:schemeClr val="bg2"/>
            </a:solidFill>
            <a:prstDash val="dashDot"/>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3" name="Rectangle 9">
            <a:extLst>
              <a:ext uri="{FF2B5EF4-FFF2-40B4-BE49-F238E27FC236}">
                <a16:creationId xmlns:a16="http://schemas.microsoft.com/office/drawing/2014/main" id="{E688FA64-14E1-4EFC-B772-7EC52489CC88}"/>
              </a:ext>
            </a:extLst>
          </p:cNvPr>
          <p:cNvSpPr>
            <a:spLocks noChangeArrowheads="1"/>
          </p:cNvSpPr>
          <p:nvPr/>
        </p:nvSpPr>
        <p:spPr bwMode="auto">
          <a:xfrm>
            <a:off x="8543926" y="3500438"/>
            <a:ext cx="1558925" cy="71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9pPr>
          </a:lstStyle>
          <a:p>
            <a:pPr eaLnBrk="1" hangingPunct="1">
              <a:buSzPct val="100000"/>
            </a:pPr>
            <a:r>
              <a:rPr lang="tr-TR" altLang="en-US" sz="2000" b="1" i="1" dirty="0">
                <a:solidFill>
                  <a:schemeClr val="tx1"/>
                </a:solidFill>
                <a:cs typeface="Arial" panose="020B0604020202020204" pitchFamily="34" charset="0"/>
              </a:rPr>
              <a:t>Ulusal mevzuat</a:t>
            </a:r>
            <a:endParaRPr lang="en-US" altLang="en-US" sz="2000" b="1" i="1" dirty="0">
              <a:solidFill>
                <a:schemeClr val="tx1"/>
              </a:solidFill>
              <a:cs typeface="Arial" panose="020B0604020202020204" pitchFamily="34" charset="0"/>
            </a:endParaRPr>
          </a:p>
        </p:txBody>
      </p:sp>
      <p:sp>
        <p:nvSpPr>
          <p:cNvPr id="23564" name="Rectangle 10">
            <a:extLst>
              <a:ext uri="{FF2B5EF4-FFF2-40B4-BE49-F238E27FC236}">
                <a16:creationId xmlns:a16="http://schemas.microsoft.com/office/drawing/2014/main" id="{3823B24F-103E-4C6B-A2CF-DB9A73FFE998}"/>
              </a:ext>
            </a:extLst>
          </p:cNvPr>
          <p:cNvSpPr>
            <a:spLocks noChangeArrowheads="1"/>
          </p:cNvSpPr>
          <p:nvPr/>
        </p:nvSpPr>
        <p:spPr bwMode="auto">
          <a:xfrm>
            <a:off x="5159375" y="4076700"/>
            <a:ext cx="2057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Arial" panose="020B0604020202020204" pitchFamily="34" charset="0"/>
                <a:ea typeface="ＭＳ Ｐゴシック" panose="020B0600070205080204" pitchFamily="34" charset="-128"/>
              </a:defRPr>
            </a:lvl9pPr>
          </a:lstStyle>
          <a:p>
            <a:pPr algn="ctr" eaLnBrk="1" hangingPunct="1">
              <a:buSzPct val="100000"/>
            </a:pPr>
            <a:r>
              <a:rPr lang="tr-TR" altLang="en-US" sz="1800" b="1" i="1" dirty="0">
                <a:solidFill>
                  <a:schemeClr val="tx1"/>
                </a:solidFill>
                <a:cs typeface="Arial" panose="020B0604020202020204" pitchFamily="34" charset="0"/>
              </a:rPr>
              <a:t>Bağlayıcı Olmayan </a:t>
            </a:r>
          </a:p>
          <a:p>
            <a:pPr algn="ctr" eaLnBrk="1" hangingPunct="1">
              <a:buSzPct val="100000"/>
            </a:pPr>
            <a:r>
              <a:rPr lang="tr-TR" altLang="en-US" sz="1800" b="1" i="1" dirty="0">
                <a:solidFill>
                  <a:schemeClr val="tx1"/>
                </a:solidFill>
                <a:cs typeface="Arial" panose="020B0604020202020204" pitchFamily="34" charset="0"/>
              </a:rPr>
              <a:t>İlkeler</a:t>
            </a:r>
            <a:endParaRPr lang="en-US" altLang="en-US" sz="1800" b="1" i="1" dirty="0">
              <a:solidFill>
                <a:schemeClr val="tx1"/>
              </a:solidFill>
              <a:cs typeface="Arial" panose="020B0604020202020204" pitchFamily="34" charset="0"/>
            </a:endParaRPr>
          </a:p>
        </p:txBody>
      </p:sp>
      <p:pic>
        <p:nvPicPr>
          <p:cNvPr id="23565" name="Picture 11">
            <a:extLst>
              <a:ext uri="{FF2B5EF4-FFF2-40B4-BE49-F238E27FC236}">
                <a16:creationId xmlns:a16="http://schemas.microsoft.com/office/drawing/2014/main" id="{884AB626-149D-4117-8390-C7AC67029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3573463"/>
            <a:ext cx="3024188"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Picture 2" descr="A child holding a football ball&#10;&#10;Description automatically generated with low confidence">
            <a:extLst>
              <a:ext uri="{FF2B5EF4-FFF2-40B4-BE49-F238E27FC236}">
                <a16:creationId xmlns:a16="http://schemas.microsoft.com/office/drawing/2014/main" id="{8B54F8E6-CDC2-4E0E-981E-1AFCB5BB1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49" y="3579018"/>
            <a:ext cx="1752600" cy="1752600"/>
          </a:xfrm>
          <a:prstGeom prst="rect">
            <a:avLst/>
          </a:prstGeom>
        </p:spPr>
      </p:pic>
      <p:pic>
        <p:nvPicPr>
          <p:cNvPr id="2" name="Picture 1" descr="A red and white logo&#10;&#10;Description automatically generated">
            <a:extLst>
              <a:ext uri="{FF2B5EF4-FFF2-40B4-BE49-F238E27FC236}">
                <a16:creationId xmlns:a16="http://schemas.microsoft.com/office/drawing/2014/main" id="{9D50B38D-7332-90EB-407D-FCBF5A79A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409" y="357659"/>
            <a:ext cx="895853" cy="895853"/>
          </a:xfrm>
          <a:prstGeom prst="rect">
            <a:avLst/>
          </a:prstGeom>
        </p:spPr>
      </p:pic>
      <p:pic>
        <p:nvPicPr>
          <p:cNvPr id="4" name="Picture 3">
            <a:extLst>
              <a:ext uri="{FF2B5EF4-FFF2-40B4-BE49-F238E27FC236}">
                <a16:creationId xmlns:a16="http://schemas.microsoft.com/office/drawing/2014/main" id="{CAFE0902-D677-67C0-F37E-24260EA494A1}"/>
              </a:ext>
            </a:extLst>
          </p:cNvPr>
          <p:cNvPicPr>
            <a:picLocks noChangeAspect="1"/>
          </p:cNvPicPr>
          <p:nvPr/>
        </p:nvPicPr>
        <p:blipFill>
          <a:blip r:embed="rId6"/>
          <a:stretch>
            <a:fillRect/>
          </a:stretch>
        </p:blipFill>
        <p:spPr>
          <a:xfrm>
            <a:off x="10218739" y="373096"/>
            <a:ext cx="1243692" cy="688908"/>
          </a:xfrm>
          <a:prstGeom prst="rect">
            <a:avLst/>
          </a:prstGeom>
        </p:spPr>
      </p:pic>
    </p:spTree>
    <p:extLst>
      <p:ext uri="{BB962C8B-B14F-4D97-AF65-F5344CB8AC3E}">
        <p14:creationId xmlns:p14="http://schemas.microsoft.com/office/powerpoint/2010/main" val="2165967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BA710-2C23-4177-B896-D59EF9355DA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Çocuk Hakları ve İş İlkeleri</a:t>
            </a:r>
            <a:br>
              <a:rPr lang="en-US" sz="5400"/>
            </a:br>
            <a:endParaRPr lang="en-US" sz="5400"/>
          </a:p>
        </p:txBody>
      </p:sp>
      <p:pic>
        <p:nvPicPr>
          <p:cNvPr id="4" name="Content Placeholder 3">
            <a:extLst>
              <a:ext uri="{FF2B5EF4-FFF2-40B4-BE49-F238E27FC236}">
                <a16:creationId xmlns:a16="http://schemas.microsoft.com/office/drawing/2014/main" id="{772B0E02-E85D-4E2A-90FF-6BA6F3141A73}"/>
              </a:ext>
            </a:extLst>
          </p:cNvPr>
          <p:cNvPicPr>
            <a:picLocks noChangeAspect="1"/>
          </p:cNvPicPr>
          <p:nvPr/>
        </p:nvPicPr>
        <p:blipFill rotWithShape="1">
          <a:blip r:embed="rId3"/>
          <a:srcRect t="1798" r="1" b="1"/>
          <a:stretch/>
        </p:blipFill>
        <p:spPr>
          <a:xfrm>
            <a:off x="4876800" y="155120"/>
            <a:ext cx="6188177" cy="616947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735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B865F-1F57-4C8A-8E6B-3D41083A3885}"/>
              </a:ext>
            </a:extLst>
          </p:cNvPr>
          <p:cNvSpPr>
            <a:spLocks noGrp="1"/>
          </p:cNvSpPr>
          <p:nvPr>
            <p:ph type="title"/>
          </p:nvPr>
        </p:nvSpPr>
        <p:spPr/>
        <p:txBody>
          <a:bodyPr/>
          <a:lstStyle/>
          <a:p>
            <a:r>
              <a:rPr lang="tr-TR" dirty="0"/>
              <a:t/>
            </a:r>
            <a:br>
              <a:rPr lang="tr-TR" dirty="0"/>
            </a:br>
            <a:endParaRPr lang="en-US" dirty="0"/>
          </a:p>
        </p:txBody>
      </p:sp>
      <p:graphicFrame>
        <p:nvGraphicFramePr>
          <p:cNvPr id="5" name="Content Placeholder 2">
            <a:extLst>
              <a:ext uri="{FF2B5EF4-FFF2-40B4-BE49-F238E27FC236}">
                <a16:creationId xmlns:a16="http://schemas.microsoft.com/office/drawing/2014/main" id="{112381CE-D0E1-5236-FF2A-D62899A8643E}"/>
              </a:ext>
            </a:extLst>
          </p:cNvPr>
          <p:cNvGraphicFramePr>
            <a:graphicFrameLocks noGrp="1"/>
          </p:cNvGraphicFramePr>
          <p:nvPr>
            <p:ph idx="1"/>
            <p:extLst/>
          </p:nvPr>
        </p:nvGraphicFramePr>
        <p:xfrm>
          <a:off x="838200" y="45916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8053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2D1B-654E-4933-B095-D62980E87265}"/>
              </a:ext>
            </a:extLst>
          </p:cNvPr>
          <p:cNvSpPr>
            <a:spLocks noGrp="1"/>
          </p:cNvSpPr>
          <p:nvPr>
            <p:ph type="title"/>
          </p:nvPr>
        </p:nvSpPr>
        <p:spPr>
          <a:xfrm>
            <a:off x="667282" y="1643564"/>
            <a:ext cx="10515600" cy="581555"/>
          </a:xfrm>
        </p:spPr>
        <p:txBody>
          <a:bodyPr>
            <a:noAutofit/>
          </a:bodyPr>
          <a:lstStyle/>
          <a:p>
            <a:pPr algn="ctr"/>
            <a:r>
              <a:rPr lang="tr-TR" sz="2400" b="1" dirty="0">
                <a:solidFill>
                  <a:srgbClr val="00B0F0"/>
                </a:solidFill>
                <a:latin typeface="Calibri  "/>
              </a:rPr>
              <a:t>BU ÇOCUKLAR ÇALIŞABİLİR Mİ? </a:t>
            </a:r>
            <a:endParaRPr lang="en-US" sz="2400" b="1" dirty="0">
              <a:solidFill>
                <a:srgbClr val="00B0F0"/>
              </a:solidFill>
              <a:latin typeface="Calibri  "/>
            </a:endParaRPr>
          </a:p>
        </p:txBody>
      </p:sp>
      <p:sp>
        <p:nvSpPr>
          <p:cNvPr id="3" name="Content Placeholder 2">
            <a:extLst>
              <a:ext uri="{FF2B5EF4-FFF2-40B4-BE49-F238E27FC236}">
                <a16:creationId xmlns:a16="http://schemas.microsoft.com/office/drawing/2014/main" id="{6166CC73-7CEB-4550-9C5E-AD3CA8D88F2C}"/>
              </a:ext>
            </a:extLst>
          </p:cNvPr>
          <p:cNvSpPr>
            <a:spLocks noGrp="1"/>
          </p:cNvSpPr>
          <p:nvPr>
            <p:ph sz="half" idx="1"/>
          </p:nvPr>
        </p:nvSpPr>
        <p:spPr>
          <a:xfrm>
            <a:off x="685802" y="2855494"/>
            <a:ext cx="10515599" cy="3567001"/>
          </a:xfrm>
        </p:spPr>
        <p:txBody>
          <a:bodyPr>
            <a:normAutofit/>
          </a:bodyPr>
          <a:lstStyle/>
          <a:p>
            <a:pPr marL="0" indent="0">
              <a:buNone/>
            </a:pPr>
            <a:r>
              <a:rPr lang="tr-TR" sz="2400" dirty="0"/>
              <a:t>Soru 1: Hafta sonları terzide 6 saat çalışan 15 yaşında bir çocuk</a:t>
            </a:r>
          </a:p>
          <a:p>
            <a:pPr marL="0" indent="0">
              <a:buNone/>
            </a:pPr>
            <a:r>
              <a:rPr lang="tr-TR" sz="2400" dirty="0"/>
              <a:t>Soruu 2: Tekstil atölyesinde günde 8 saat çalışan 16 yaşında bir çocuk</a:t>
            </a:r>
          </a:p>
          <a:p>
            <a:pPr marL="0" indent="0">
              <a:buNone/>
            </a:pPr>
            <a:r>
              <a:rPr lang="tr-TR" sz="2400" dirty="0"/>
              <a:t>Soru 3: Bir AVM’de gece bekçilik yapan 18 yaşına girmesine 2 ay kalmış bir çocuk</a:t>
            </a:r>
          </a:p>
          <a:p>
            <a:pPr marL="0" indent="0">
              <a:buNone/>
            </a:pPr>
            <a:r>
              <a:rPr lang="tr-TR" sz="2400" dirty="0"/>
              <a:t>Soru 4: Youtube da influencer olan 14 yaşındaki bir çocuk </a:t>
            </a:r>
          </a:p>
          <a:p>
            <a:pPr marL="0" indent="0">
              <a:buNone/>
            </a:pPr>
            <a:endParaRPr lang="en-US" sz="2400" dirty="0"/>
          </a:p>
        </p:txBody>
      </p:sp>
      <p:pic>
        <p:nvPicPr>
          <p:cNvPr id="6" name="Picture 5">
            <a:extLst>
              <a:ext uri="{FF2B5EF4-FFF2-40B4-BE49-F238E27FC236}">
                <a16:creationId xmlns:a16="http://schemas.microsoft.com/office/drawing/2014/main" id="{9C6996F1-31B1-40EB-8BB5-956837E382EB}"/>
              </a:ext>
            </a:extLst>
          </p:cNvPr>
          <p:cNvPicPr>
            <a:picLocks noChangeAspect="1"/>
          </p:cNvPicPr>
          <p:nvPr/>
        </p:nvPicPr>
        <p:blipFill>
          <a:blip r:embed="rId3"/>
          <a:stretch>
            <a:fillRect/>
          </a:stretch>
        </p:blipFill>
        <p:spPr>
          <a:xfrm>
            <a:off x="9939189" y="307568"/>
            <a:ext cx="1243692" cy="688908"/>
          </a:xfrm>
          <a:prstGeom prst="rect">
            <a:avLst/>
          </a:prstGeom>
        </p:spPr>
      </p:pic>
    </p:spTree>
    <p:extLst>
      <p:ext uri="{BB962C8B-B14F-4D97-AF65-F5344CB8AC3E}">
        <p14:creationId xmlns:p14="http://schemas.microsoft.com/office/powerpoint/2010/main" val="3084825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2D1B-654E-4933-B095-D62980E87265}"/>
              </a:ext>
            </a:extLst>
          </p:cNvPr>
          <p:cNvSpPr>
            <a:spLocks noGrp="1"/>
          </p:cNvSpPr>
          <p:nvPr>
            <p:ph type="title"/>
          </p:nvPr>
        </p:nvSpPr>
        <p:spPr>
          <a:xfrm>
            <a:off x="839788" y="996476"/>
            <a:ext cx="10515600" cy="694214"/>
          </a:xfrm>
        </p:spPr>
        <p:txBody>
          <a:bodyPr>
            <a:noAutofit/>
          </a:bodyPr>
          <a:lstStyle/>
          <a:p>
            <a:r>
              <a:rPr lang="tr-TR" sz="2400" b="1" dirty="0">
                <a:solidFill>
                  <a:srgbClr val="00B0F0"/>
                </a:solidFill>
                <a:latin typeface="Calibri  "/>
              </a:rPr>
              <a:t/>
            </a:r>
            <a:br>
              <a:rPr lang="tr-TR" sz="2400" b="1" dirty="0">
                <a:solidFill>
                  <a:srgbClr val="00B0F0"/>
                </a:solidFill>
                <a:latin typeface="Calibri  "/>
              </a:rPr>
            </a:br>
            <a:r>
              <a:rPr lang="tr-TR" sz="2400" b="1" dirty="0">
                <a:solidFill>
                  <a:srgbClr val="00B0F0"/>
                </a:solidFill>
                <a:latin typeface="Calibri  "/>
              </a:rPr>
              <a:t>Türkiye’de Çocuklar Hangi Şartlarda Bir İşyerinde </a:t>
            </a:r>
            <a:r>
              <a:rPr lang="tr-TR" sz="2400" b="1" dirty="0" smtClean="0">
                <a:solidFill>
                  <a:srgbClr val="00B0F0"/>
                </a:solidFill>
                <a:latin typeface="Calibri  "/>
              </a:rPr>
              <a:t>Bulunabilirler</a:t>
            </a:r>
            <a:r>
              <a:rPr lang="en-US" sz="2400" b="1" dirty="0" smtClean="0">
                <a:solidFill>
                  <a:srgbClr val="00B0F0"/>
                </a:solidFill>
                <a:latin typeface="Calibri  "/>
              </a:rPr>
              <a:t>?</a:t>
            </a:r>
            <a:r>
              <a:rPr lang="tr-TR" sz="2400" b="1" dirty="0" smtClean="0">
                <a:solidFill>
                  <a:srgbClr val="00B0F0"/>
                </a:solidFill>
                <a:latin typeface="Calibri  "/>
              </a:rPr>
              <a:t> </a:t>
            </a:r>
            <a:endParaRPr lang="en-US" sz="2400" b="1" dirty="0">
              <a:solidFill>
                <a:srgbClr val="00B0F0"/>
              </a:solidFill>
              <a:latin typeface="Calibri  "/>
            </a:endParaRPr>
          </a:p>
        </p:txBody>
      </p:sp>
      <p:sp>
        <p:nvSpPr>
          <p:cNvPr id="8" name="Text Placeholder 7">
            <a:extLst>
              <a:ext uri="{FF2B5EF4-FFF2-40B4-BE49-F238E27FC236}">
                <a16:creationId xmlns:a16="http://schemas.microsoft.com/office/drawing/2014/main" id="{E02DC7AE-2465-18C9-F9DA-A702784448B9}"/>
              </a:ext>
            </a:extLst>
          </p:cNvPr>
          <p:cNvSpPr>
            <a:spLocks noGrp="1"/>
          </p:cNvSpPr>
          <p:nvPr>
            <p:ph type="body" idx="1"/>
          </p:nvPr>
        </p:nvSpPr>
        <p:spPr>
          <a:xfrm>
            <a:off x="839789" y="1874769"/>
            <a:ext cx="5157787" cy="630305"/>
          </a:xfrm>
        </p:spPr>
        <p:txBody>
          <a:bodyPr>
            <a:normAutofit/>
          </a:bodyPr>
          <a:lstStyle/>
          <a:p>
            <a:r>
              <a:rPr lang="tr-TR" dirty="0"/>
              <a:t>Çocuk / Genç İşci – 4857 sy İşkanunu</a:t>
            </a:r>
            <a:endParaRPr lang="en-US" dirty="0"/>
          </a:p>
        </p:txBody>
      </p:sp>
      <p:sp>
        <p:nvSpPr>
          <p:cNvPr id="9" name="Content Placeholder 8">
            <a:extLst>
              <a:ext uri="{FF2B5EF4-FFF2-40B4-BE49-F238E27FC236}">
                <a16:creationId xmlns:a16="http://schemas.microsoft.com/office/drawing/2014/main" id="{952329B1-F7F0-4F74-212F-AC711953A0B2}"/>
              </a:ext>
            </a:extLst>
          </p:cNvPr>
          <p:cNvSpPr>
            <a:spLocks noGrp="1"/>
          </p:cNvSpPr>
          <p:nvPr>
            <p:ph sz="half" idx="2"/>
          </p:nvPr>
        </p:nvSpPr>
        <p:spPr/>
        <p:txBody>
          <a:bodyPr/>
          <a:lstStyle/>
          <a:p>
            <a:pPr marL="0" indent="0">
              <a:buNone/>
            </a:pPr>
            <a:r>
              <a:rPr lang="tr-TR" dirty="0"/>
              <a:t>Çocuk / Genç İşçi </a:t>
            </a:r>
          </a:p>
          <a:p>
            <a:pPr marL="0" indent="0">
              <a:buNone/>
            </a:pPr>
            <a:endParaRPr lang="tr-TR" dirty="0"/>
          </a:p>
          <a:p>
            <a:pPr marL="0" indent="0">
              <a:buNone/>
            </a:pPr>
            <a:r>
              <a:rPr lang="tr-TR" dirty="0"/>
              <a:t>1.) ...</a:t>
            </a:r>
          </a:p>
          <a:p>
            <a:pPr marL="0" indent="0">
              <a:buNone/>
            </a:pPr>
            <a:r>
              <a:rPr lang="tr-TR" dirty="0"/>
              <a:t>2.) ...</a:t>
            </a:r>
            <a:endParaRPr lang="en-US" dirty="0"/>
          </a:p>
        </p:txBody>
      </p:sp>
      <p:sp>
        <p:nvSpPr>
          <p:cNvPr id="10" name="Text Placeholder 9">
            <a:extLst>
              <a:ext uri="{FF2B5EF4-FFF2-40B4-BE49-F238E27FC236}">
                <a16:creationId xmlns:a16="http://schemas.microsoft.com/office/drawing/2014/main" id="{17A88DD1-6407-F528-E948-FAE3AE2B61B3}"/>
              </a:ext>
            </a:extLst>
          </p:cNvPr>
          <p:cNvSpPr>
            <a:spLocks noGrp="1"/>
          </p:cNvSpPr>
          <p:nvPr>
            <p:ph type="body" sz="quarter" idx="3"/>
          </p:nvPr>
        </p:nvSpPr>
        <p:spPr>
          <a:xfrm>
            <a:off x="6172201" y="1874769"/>
            <a:ext cx="5183188" cy="630306"/>
          </a:xfrm>
        </p:spPr>
        <p:txBody>
          <a:bodyPr>
            <a:normAutofit fontScale="92500"/>
          </a:bodyPr>
          <a:lstStyle/>
          <a:p>
            <a:r>
              <a:rPr lang="tr-TR" dirty="0"/>
              <a:t>Öğrenci – 3308 sy Mesleki Eğitim Kanunu</a:t>
            </a:r>
            <a:endParaRPr lang="en-US" dirty="0"/>
          </a:p>
        </p:txBody>
      </p:sp>
      <p:sp>
        <p:nvSpPr>
          <p:cNvPr id="11" name="Content Placeholder 10">
            <a:extLst>
              <a:ext uri="{FF2B5EF4-FFF2-40B4-BE49-F238E27FC236}">
                <a16:creationId xmlns:a16="http://schemas.microsoft.com/office/drawing/2014/main" id="{7ECCBF17-52C7-585E-981C-197E52E21052}"/>
              </a:ext>
            </a:extLst>
          </p:cNvPr>
          <p:cNvSpPr>
            <a:spLocks noGrp="1"/>
          </p:cNvSpPr>
          <p:nvPr>
            <p:ph sz="quarter" idx="4"/>
          </p:nvPr>
        </p:nvSpPr>
        <p:spPr/>
        <p:txBody>
          <a:bodyPr/>
          <a:lstStyle/>
          <a:p>
            <a:r>
              <a:rPr lang="tr-TR" dirty="0"/>
              <a:t>Çırak / Stajer</a:t>
            </a:r>
          </a:p>
          <a:p>
            <a:endParaRPr lang="tr-TR" dirty="0"/>
          </a:p>
          <a:p>
            <a:pPr marL="0" indent="0">
              <a:buNone/>
            </a:pPr>
            <a:r>
              <a:rPr lang="tr-TR" dirty="0"/>
              <a:t>1.) ...</a:t>
            </a:r>
          </a:p>
          <a:p>
            <a:pPr marL="0" indent="0">
              <a:buNone/>
            </a:pPr>
            <a:r>
              <a:rPr lang="tr-TR" dirty="0"/>
              <a:t>2.) ...</a:t>
            </a:r>
            <a:endParaRPr lang="en-US" dirty="0"/>
          </a:p>
        </p:txBody>
      </p:sp>
      <p:pic>
        <p:nvPicPr>
          <p:cNvPr id="6" name="Picture 5">
            <a:extLst>
              <a:ext uri="{FF2B5EF4-FFF2-40B4-BE49-F238E27FC236}">
                <a16:creationId xmlns:a16="http://schemas.microsoft.com/office/drawing/2014/main" id="{9C6996F1-31B1-40EB-8BB5-956837E382EB}"/>
              </a:ext>
            </a:extLst>
          </p:cNvPr>
          <p:cNvPicPr>
            <a:picLocks noChangeAspect="1"/>
          </p:cNvPicPr>
          <p:nvPr/>
        </p:nvPicPr>
        <p:blipFill>
          <a:blip r:embed="rId3"/>
          <a:stretch>
            <a:fillRect/>
          </a:stretch>
        </p:blipFill>
        <p:spPr>
          <a:xfrm>
            <a:off x="9939189" y="307568"/>
            <a:ext cx="1243692" cy="688908"/>
          </a:xfrm>
          <a:prstGeom prst="rect">
            <a:avLst/>
          </a:prstGeom>
        </p:spPr>
      </p:pic>
      <p:pic>
        <p:nvPicPr>
          <p:cNvPr id="4" name="Picture 3" descr="A red and white logo&#10;&#10;Description automatically generated">
            <a:extLst>
              <a:ext uri="{FF2B5EF4-FFF2-40B4-BE49-F238E27FC236}">
                <a16:creationId xmlns:a16="http://schemas.microsoft.com/office/drawing/2014/main" id="{345779CB-A3FE-DA28-E319-D870DFE2B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21" y="290009"/>
            <a:ext cx="895853" cy="895853"/>
          </a:xfrm>
          <a:prstGeom prst="rect">
            <a:avLst/>
          </a:prstGeom>
        </p:spPr>
      </p:pic>
    </p:spTree>
    <p:extLst>
      <p:ext uri="{BB962C8B-B14F-4D97-AF65-F5344CB8AC3E}">
        <p14:creationId xmlns:p14="http://schemas.microsoft.com/office/powerpoint/2010/main" val="1872710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308630B-079F-447D-84D2-88877BE7582E}"/>
              </a:ext>
            </a:extLst>
          </p:cNvPr>
          <p:cNvGraphicFramePr/>
          <p:nvPr/>
        </p:nvGraphicFramePr>
        <p:xfrm>
          <a:off x="3405097" y="847227"/>
          <a:ext cx="4739188" cy="373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Arrow Connector 10">
            <a:extLst>
              <a:ext uri="{FF2B5EF4-FFF2-40B4-BE49-F238E27FC236}">
                <a16:creationId xmlns:a16="http://schemas.microsoft.com/office/drawing/2014/main" id="{C99C347B-92EC-4549-82A8-5DBB862445AD}"/>
              </a:ext>
            </a:extLst>
          </p:cNvPr>
          <p:cNvCxnSpPr>
            <a:cxnSpLocks/>
          </p:cNvCxnSpPr>
          <p:nvPr/>
        </p:nvCxnSpPr>
        <p:spPr>
          <a:xfrm flipH="1" flipV="1">
            <a:off x="2709260" y="3714550"/>
            <a:ext cx="2089150" cy="0"/>
          </a:xfrm>
          <a:prstGeom prst="straightConnector1">
            <a:avLst/>
          </a:prstGeom>
          <a:ln w="19050">
            <a:headEnd w="lg" len="lg"/>
            <a:tailEnd type="triangle" w="lg" len="lg"/>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5C882424-6FA4-4560-8D18-5B56F4077C90}"/>
              </a:ext>
            </a:extLst>
          </p:cNvPr>
          <p:cNvSpPr txBox="1"/>
          <p:nvPr/>
        </p:nvSpPr>
        <p:spPr>
          <a:xfrm>
            <a:off x="548017" y="3391384"/>
            <a:ext cx="1978362"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4472C4">
                    <a:lumMod val="75000"/>
                  </a:srgbClr>
                </a:solidFill>
                <a:effectLst/>
                <a:uLnTx/>
                <a:uFillTx/>
                <a:latin typeface="Candara" panose="020E0502030303020204" pitchFamily="34" charset="0"/>
                <a:ea typeface="+mn-ea"/>
                <a:cs typeface="+mn-cs"/>
              </a:rPr>
              <a:t>Acilen ortadan kaldırılmalı</a:t>
            </a:r>
            <a:endParaRPr kumimoji="0" lang="en-US" sz="1800" b="1" i="0" u="none" strike="noStrike" kern="1200" cap="none" spc="0" normalizeH="0" baseline="0" noProof="0" dirty="0">
              <a:ln>
                <a:noFill/>
              </a:ln>
              <a:solidFill>
                <a:srgbClr val="4472C4">
                  <a:lumMod val="75000"/>
                </a:srgbClr>
              </a:solidFill>
              <a:effectLst/>
              <a:uLnTx/>
              <a:uFillTx/>
              <a:latin typeface="Candara" panose="020E0502030303020204" pitchFamily="34" charset="0"/>
              <a:ea typeface="+mn-ea"/>
              <a:cs typeface="+mn-cs"/>
            </a:endParaRPr>
          </a:p>
        </p:txBody>
      </p:sp>
      <p:cxnSp>
        <p:nvCxnSpPr>
          <p:cNvPr id="19" name="Straight Arrow Connector 18">
            <a:extLst>
              <a:ext uri="{FF2B5EF4-FFF2-40B4-BE49-F238E27FC236}">
                <a16:creationId xmlns:a16="http://schemas.microsoft.com/office/drawing/2014/main" id="{ABDE82EB-B036-4E19-B5CD-DA92699955B5}"/>
              </a:ext>
            </a:extLst>
          </p:cNvPr>
          <p:cNvCxnSpPr>
            <a:cxnSpLocks/>
          </p:cNvCxnSpPr>
          <p:nvPr/>
        </p:nvCxnSpPr>
        <p:spPr>
          <a:xfrm>
            <a:off x="6774644" y="2279926"/>
            <a:ext cx="1816209" cy="0"/>
          </a:xfrm>
          <a:prstGeom prst="straightConnector1">
            <a:avLst/>
          </a:prstGeom>
          <a:ln w="22225">
            <a:solidFill>
              <a:schemeClr val="accent1">
                <a:lumMod val="7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B1F6F96-1356-4627-8C90-A27EE91AE3EA}"/>
              </a:ext>
            </a:extLst>
          </p:cNvPr>
          <p:cNvSpPr txBox="1"/>
          <p:nvPr/>
        </p:nvSpPr>
        <p:spPr>
          <a:xfrm>
            <a:off x="8830302" y="2018316"/>
            <a:ext cx="1619006"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18AB3">
                    <a:lumMod val="50000"/>
                  </a:srgbClr>
                </a:solidFill>
                <a:effectLst/>
                <a:uLnTx/>
                <a:uFillTx/>
                <a:latin typeface="Candara" panose="020E0502030303020204" pitchFamily="34" charset="0"/>
                <a:ea typeface="+mn-ea"/>
                <a:cs typeface="+mn-cs"/>
              </a:rPr>
              <a:t>Ortadan kaldırılmalı</a:t>
            </a:r>
            <a:endParaRPr kumimoji="0" lang="en-US" sz="1400" b="1" i="0" u="none" strike="noStrike" kern="1200" cap="none" spc="0" normalizeH="0" baseline="0" noProof="0" dirty="0">
              <a:ln>
                <a:noFill/>
              </a:ln>
              <a:solidFill>
                <a:srgbClr val="418AB3">
                  <a:lumMod val="50000"/>
                </a:srgbClr>
              </a:solidFill>
              <a:effectLst/>
              <a:uLnTx/>
              <a:uFillTx/>
              <a:latin typeface="Candara" panose="020E0502030303020204" pitchFamily="34" charset="0"/>
              <a:ea typeface="+mn-ea"/>
              <a:cs typeface="+mn-cs"/>
            </a:endParaRPr>
          </a:p>
        </p:txBody>
      </p:sp>
      <p:cxnSp>
        <p:nvCxnSpPr>
          <p:cNvPr id="21" name="Straight Arrow Connector 20">
            <a:extLst>
              <a:ext uri="{FF2B5EF4-FFF2-40B4-BE49-F238E27FC236}">
                <a16:creationId xmlns:a16="http://schemas.microsoft.com/office/drawing/2014/main" id="{8F19CBD1-D0FC-492C-AEE5-A2C45929BD58}"/>
              </a:ext>
            </a:extLst>
          </p:cNvPr>
          <p:cNvCxnSpPr/>
          <p:nvPr/>
        </p:nvCxnSpPr>
        <p:spPr>
          <a:xfrm>
            <a:off x="6724788" y="1298662"/>
            <a:ext cx="1209675" cy="0"/>
          </a:xfrm>
          <a:prstGeom prst="straightConnector1">
            <a:avLst/>
          </a:prstGeom>
          <a:ln w="22225">
            <a:solidFill>
              <a:schemeClr val="accent1">
                <a:lumMod val="7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35D466F-ED15-4998-A748-520F5C7DCE01}"/>
              </a:ext>
            </a:extLst>
          </p:cNvPr>
          <p:cNvSpPr txBox="1"/>
          <p:nvPr/>
        </p:nvSpPr>
        <p:spPr>
          <a:xfrm>
            <a:off x="8140717" y="975497"/>
            <a:ext cx="2308591"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418AB3">
                    <a:lumMod val="50000"/>
                  </a:srgbClr>
                </a:solidFill>
                <a:effectLst/>
                <a:uLnTx/>
                <a:uFillTx/>
                <a:latin typeface="Candara" panose="020E0502030303020204" pitchFamily="34" charset="0"/>
                <a:ea typeface="+mn-ea"/>
                <a:cs typeface="+mn-cs"/>
              </a:rPr>
              <a:t>Ortadan kaldırılması her durumda gerekli olmayan faaliyetler</a:t>
            </a:r>
            <a:endParaRPr kumimoji="0" lang="en-US" sz="1200" b="1" i="0" u="none" strike="noStrike" kern="1200" cap="none" spc="0" normalizeH="0" baseline="0" noProof="0" dirty="0">
              <a:ln>
                <a:noFill/>
              </a:ln>
              <a:solidFill>
                <a:srgbClr val="418AB3">
                  <a:lumMod val="50000"/>
                </a:srgbClr>
              </a:solidFill>
              <a:effectLst/>
              <a:uLnTx/>
              <a:uFillTx/>
              <a:latin typeface="Candara" panose="020E0502030303020204" pitchFamily="34" charset="0"/>
              <a:ea typeface="+mn-ea"/>
              <a:cs typeface="+mn-cs"/>
            </a:endParaRPr>
          </a:p>
        </p:txBody>
      </p:sp>
      <p:cxnSp>
        <p:nvCxnSpPr>
          <p:cNvPr id="10" name="Straight Arrow Connector 9">
            <a:extLst>
              <a:ext uri="{FF2B5EF4-FFF2-40B4-BE49-F238E27FC236}">
                <a16:creationId xmlns:a16="http://schemas.microsoft.com/office/drawing/2014/main" id="{E8CE48BC-6B47-4943-899D-AA8E977C6F94}"/>
              </a:ext>
            </a:extLst>
          </p:cNvPr>
          <p:cNvCxnSpPr>
            <a:cxnSpLocks/>
          </p:cNvCxnSpPr>
          <p:nvPr/>
        </p:nvCxnSpPr>
        <p:spPr>
          <a:xfrm>
            <a:off x="6871385" y="3714549"/>
            <a:ext cx="1816209" cy="0"/>
          </a:xfrm>
          <a:prstGeom prst="straightConnector1">
            <a:avLst/>
          </a:prstGeom>
          <a:ln w="22225">
            <a:solidFill>
              <a:schemeClr val="accent2">
                <a:lumMod val="7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D9DF931-6E23-47C6-8A81-F8F26DA983F9}"/>
              </a:ext>
            </a:extLst>
          </p:cNvPr>
          <p:cNvSpPr txBox="1"/>
          <p:nvPr/>
        </p:nvSpPr>
        <p:spPr>
          <a:xfrm>
            <a:off x="8982842" y="3498453"/>
            <a:ext cx="1619006" cy="116955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ED7D31">
                    <a:lumMod val="75000"/>
                  </a:srgbClr>
                </a:solidFill>
                <a:effectLst/>
                <a:uLnTx/>
                <a:uFillTx/>
                <a:latin typeface="Candara" panose="020E0502030303020204" pitchFamily="34" charset="0"/>
                <a:ea typeface="+mn-ea"/>
                <a:cs typeface="+mn-cs"/>
              </a:rPr>
              <a:t>Doğası gereği çocuğa zararlı ve İnsan ticareti ile en bağlantılı olabilecek küme</a:t>
            </a:r>
            <a:endParaRPr kumimoji="0" lang="en-US" sz="1400" b="1" i="0" u="none" strike="noStrike" kern="1200" cap="none" spc="0" normalizeH="0" baseline="0" noProof="0" dirty="0">
              <a:ln>
                <a:noFill/>
              </a:ln>
              <a:solidFill>
                <a:srgbClr val="ED7D31">
                  <a:lumMod val="75000"/>
                </a:srgbClr>
              </a:solidFill>
              <a:effectLst/>
              <a:uLnTx/>
              <a:uFillTx/>
              <a:latin typeface="Candara" panose="020E0502030303020204" pitchFamily="34" charset="0"/>
              <a:ea typeface="+mn-ea"/>
              <a:cs typeface="+mn-cs"/>
            </a:endParaRPr>
          </a:p>
        </p:txBody>
      </p:sp>
      <p:pic>
        <p:nvPicPr>
          <p:cNvPr id="2" name="Picture 1">
            <a:extLst>
              <a:ext uri="{FF2B5EF4-FFF2-40B4-BE49-F238E27FC236}">
                <a16:creationId xmlns:a16="http://schemas.microsoft.com/office/drawing/2014/main" id="{39339EFF-403E-B4B8-3271-0AACBF3FA2D9}"/>
              </a:ext>
            </a:extLst>
          </p:cNvPr>
          <p:cNvPicPr>
            <a:picLocks noChangeAspect="1"/>
          </p:cNvPicPr>
          <p:nvPr/>
        </p:nvPicPr>
        <p:blipFill>
          <a:blip r:embed="rId8"/>
          <a:stretch>
            <a:fillRect/>
          </a:stretch>
        </p:blipFill>
        <p:spPr>
          <a:xfrm>
            <a:off x="10022652" y="304017"/>
            <a:ext cx="1243692" cy="688908"/>
          </a:xfrm>
          <a:prstGeom prst="rect">
            <a:avLst/>
          </a:prstGeom>
        </p:spPr>
      </p:pic>
    </p:spTree>
    <p:extLst>
      <p:ext uri="{BB962C8B-B14F-4D97-AF65-F5344CB8AC3E}">
        <p14:creationId xmlns:p14="http://schemas.microsoft.com/office/powerpoint/2010/main" val="314568400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6FE6D-CB51-44AD-84F4-ED0B46F5992E}"/>
              </a:ext>
            </a:extLst>
          </p:cNvPr>
          <p:cNvPicPr>
            <a:picLocks noChangeAspect="1"/>
          </p:cNvPicPr>
          <p:nvPr/>
        </p:nvPicPr>
        <p:blipFill>
          <a:blip r:embed="rId3"/>
          <a:stretch>
            <a:fillRect/>
          </a:stretch>
        </p:blipFill>
        <p:spPr>
          <a:xfrm>
            <a:off x="818437" y="810251"/>
            <a:ext cx="6253058" cy="5236935"/>
          </a:xfrm>
          <a:prstGeom prst="rect">
            <a:avLst/>
          </a:prstGeom>
        </p:spPr>
      </p:pic>
      <p:pic>
        <p:nvPicPr>
          <p:cNvPr id="4" name="Picture 3">
            <a:extLst>
              <a:ext uri="{FF2B5EF4-FFF2-40B4-BE49-F238E27FC236}">
                <a16:creationId xmlns:a16="http://schemas.microsoft.com/office/drawing/2014/main" id="{1589D1B1-F4AD-49CE-BB18-6F06F11DECEB}"/>
              </a:ext>
            </a:extLst>
          </p:cNvPr>
          <p:cNvPicPr>
            <a:picLocks noChangeAspect="1"/>
          </p:cNvPicPr>
          <p:nvPr/>
        </p:nvPicPr>
        <p:blipFill>
          <a:blip r:embed="rId4"/>
          <a:stretch>
            <a:fillRect/>
          </a:stretch>
        </p:blipFill>
        <p:spPr>
          <a:xfrm>
            <a:off x="7883059" y="1164225"/>
            <a:ext cx="3502643" cy="2139586"/>
          </a:xfrm>
          <a:prstGeom prst="rect">
            <a:avLst/>
          </a:prstGeom>
        </p:spPr>
      </p:pic>
      <p:pic>
        <p:nvPicPr>
          <p:cNvPr id="5" name="Picture 4">
            <a:extLst>
              <a:ext uri="{FF2B5EF4-FFF2-40B4-BE49-F238E27FC236}">
                <a16:creationId xmlns:a16="http://schemas.microsoft.com/office/drawing/2014/main" id="{169A36E5-1389-4AAD-9D17-14E5FB8F7A40}"/>
              </a:ext>
            </a:extLst>
          </p:cNvPr>
          <p:cNvPicPr>
            <a:picLocks noChangeAspect="1"/>
          </p:cNvPicPr>
          <p:nvPr/>
        </p:nvPicPr>
        <p:blipFill>
          <a:blip r:embed="rId5"/>
          <a:stretch>
            <a:fillRect/>
          </a:stretch>
        </p:blipFill>
        <p:spPr>
          <a:xfrm>
            <a:off x="7912825" y="4446259"/>
            <a:ext cx="3443111" cy="1608667"/>
          </a:xfrm>
          <a:prstGeom prst="rect">
            <a:avLst/>
          </a:prstGeom>
        </p:spPr>
      </p:pic>
    </p:spTree>
    <p:extLst>
      <p:ext uri="{BB962C8B-B14F-4D97-AF65-F5344CB8AC3E}">
        <p14:creationId xmlns:p14="http://schemas.microsoft.com/office/powerpoint/2010/main" val="462336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AD4DCAB9-91EC-4CDF-B87E-EDEC6063C2BD}"/>
              </a:ext>
            </a:extLst>
          </p:cNvPr>
          <p:cNvSpPr>
            <a:spLocks noGrp="1" noChangeArrowheads="1"/>
          </p:cNvSpPr>
          <p:nvPr>
            <p:ph type="title"/>
          </p:nvPr>
        </p:nvSpPr>
        <p:spPr>
          <a:xfrm>
            <a:off x="488217" y="43596"/>
            <a:ext cx="10515600" cy="1325563"/>
          </a:xfrm>
        </p:spPr>
        <p:txBody>
          <a:bodyPr>
            <a:normAutofit/>
          </a:bodyPr>
          <a:lstStyle/>
          <a:p>
            <a:pPr algn="ctr"/>
            <a:r>
              <a:rPr lang="tr-TR" altLang="en-US" sz="2400" b="1" kern="0" spc="8" dirty="0">
                <a:solidFill>
                  <a:srgbClr val="00B0F0"/>
                </a:solidFill>
                <a:latin typeface="Arial" panose="020B0604020202020204" pitchFamily="34" charset="0"/>
                <a:ea typeface="ＭＳ Ｐゴシック" panose="020B0600070205080204" pitchFamily="34" charset="-128"/>
                <a:cs typeface="Arial" panose="020B0604020202020204" pitchFamily="34" charset="0"/>
              </a:rPr>
              <a:t>Türkiye’de çocuk işçiliği</a:t>
            </a:r>
            <a:endParaRPr lang="en-US" altLang="en-US" sz="2400" b="1" kern="0" spc="8" dirty="0">
              <a:solidFill>
                <a:srgbClr val="00B0F0"/>
              </a:solidFill>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5" name="Diagram 4">
            <a:extLst>
              <a:ext uri="{FF2B5EF4-FFF2-40B4-BE49-F238E27FC236}">
                <a16:creationId xmlns:a16="http://schemas.microsoft.com/office/drawing/2014/main" id="{A3229125-3A4C-45F4-B624-72CDA19EB7DE}"/>
              </a:ext>
            </a:extLst>
          </p:cNvPr>
          <p:cNvGraphicFramePr/>
          <p:nvPr/>
        </p:nvGraphicFramePr>
        <p:xfrm>
          <a:off x="1971582" y="1369159"/>
          <a:ext cx="9144000" cy="4951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AFC90F3E-ECC7-A476-E787-C38FE5F7871B}"/>
              </a:ext>
            </a:extLst>
          </p:cNvPr>
          <p:cNvPicPr>
            <a:picLocks noChangeAspect="1"/>
          </p:cNvPicPr>
          <p:nvPr/>
        </p:nvPicPr>
        <p:blipFill>
          <a:blip r:embed="rId8"/>
          <a:stretch>
            <a:fillRect/>
          </a:stretch>
        </p:blipFill>
        <p:spPr>
          <a:xfrm>
            <a:off x="10022652" y="304017"/>
            <a:ext cx="1243692" cy="688908"/>
          </a:xfrm>
          <a:prstGeom prst="rect">
            <a:avLst/>
          </a:prstGeom>
        </p:spPr>
      </p:pic>
    </p:spTree>
    <p:extLst>
      <p:ext uri="{BB962C8B-B14F-4D97-AF65-F5344CB8AC3E}">
        <p14:creationId xmlns:p14="http://schemas.microsoft.com/office/powerpoint/2010/main" val="4003571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8721-CC3E-BC35-D9C2-528DACADEA01}"/>
              </a:ext>
            </a:extLst>
          </p:cNvPr>
          <p:cNvSpPr>
            <a:spLocks noGrp="1"/>
          </p:cNvSpPr>
          <p:nvPr>
            <p:ph type="title"/>
          </p:nvPr>
        </p:nvSpPr>
        <p:spPr>
          <a:xfrm>
            <a:off x="990600" y="346075"/>
            <a:ext cx="10515600" cy="1325563"/>
          </a:xfrm>
        </p:spPr>
        <p:txBody>
          <a:bodyPr/>
          <a:lstStyle/>
          <a:p>
            <a:r>
              <a:rPr lang="en-US" sz="2800" b="1" dirty="0" err="1" smtClean="0">
                <a:solidFill>
                  <a:srgbClr val="00B0F0"/>
                </a:solidFill>
                <a:latin typeface="Calibri  "/>
              </a:rPr>
              <a:t>Sunum</a:t>
            </a:r>
            <a:r>
              <a:rPr lang="en-US" dirty="0"/>
              <a:t> </a:t>
            </a:r>
            <a:r>
              <a:rPr lang="en-US" sz="2800" b="1" dirty="0" err="1" smtClean="0">
                <a:solidFill>
                  <a:srgbClr val="00B0F0"/>
                </a:solidFill>
                <a:latin typeface="Calibri  "/>
              </a:rPr>
              <a:t>İçeriği</a:t>
            </a:r>
            <a:r>
              <a:rPr lang="en-US" dirty="0" smtClean="0"/>
              <a:t> </a:t>
            </a:r>
            <a:endParaRPr lang="en-US" dirty="0"/>
          </a:p>
        </p:txBody>
      </p:sp>
      <p:sp>
        <p:nvSpPr>
          <p:cNvPr id="3" name="Content Placeholder 2">
            <a:extLst>
              <a:ext uri="{FF2B5EF4-FFF2-40B4-BE49-F238E27FC236}">
                <a16:creationId xmlns:a16="http://schemas.microsoft.com/office/drawing/2014/main" id="{1EB336DB-3AED-387A-954C-B3EBF909E325}"/>
              </a:ext>
            </a:extLst>
          </p:cNvPr>
          <p:cNvSpPr>
            <a:spLocks noGrp="1"/>
          </p:cNvSpPr>
          <p:nvPr>
            <p:ph idx="1"/>
          </p:nvPr>
        </p:nvSpPr>
        <p:spPr>
          <a:xfrm>
            <a:off x="990600" y="1536201"/>
            <a:ext cx="10515600" cy="4964612"/>
          </a:xfrm>
        </p:spPr>
        <p:txBody>
          <a:bodyPr/>
          <a:lstStyle/>
          <a:p>
            <a:pPr marL="342900" indent="-342900">
              <a:buFont typeface="Arial" panose="020B0604020202020204" pitchFamily="34" charset="0"/>
              <a:buAutoNum type="arabicPeriod"/>
            </a:pPr>
            <a:r>
              <a:rPr lang="tr-TR" dirty="0">
                <a:latin typeface="Univers LT CYR 45 Light"/>
              </a:rPr>
              <a:t>BM Çocuk Hakları Sözleşmesi ve Çocuk İşçiliği</a:t>
            </a:r>
          </a:p>
          <a:p>
            <a:pPr marL="342900" indent="-342900">
              <a:buFont typeface="Arial" panose="020B0604020202020204" pitchFamily="34" charset="0"/>
              <a:buAutoNum type="arabicPeriod"/>
            </a:pPr>
            <a:r>
              <a:rPr lang="tr-TR" dirty="0">
                <a:latin typeface="Univers LT CYR 45 Light"/>
              </a:rPr>
              <a:t>BM Çocuk Hakları ve İş İlkeleri Programı ve </a:t>
            </a:r>
            <a:r>
              <a:rPr lang="en-US" dirty="0" err="1">
                <a:latin typeface="Univers LT CYR 45 Light"/>
              </a:rPr>
              <a:t>Çocuk</a:t>
            </a:r>
            <a:r>
              <a:rPr lang="en-US" dirty="0">
                <a:latin typeface="Univers LT CYR 45 Light"/>
              </a:rPr>
              <a:t> </a:t>
            </a:r>
            <a:r>
              <a:rPr lang="en-US" dirty="0" err="1">
                <a:latin typeface="Univers LT CYR 45 Light"/>
              </a:rPr>
              <a:t>İşçiliği</a:t>
            </a:r>
            <a:r>
              <a:rPr lang="en-US" dirty="0">
                <a:latin typeface="Univers LT CYR 45 Light"/>
              </a:rPr>
              <a:t> </a:t>
            </a:r>
            <a:endParaRPr lang="tr-TR" dirty="0">
              <a:latin typeface="Univers LT CYR 45 Light"/>
            </a:endParaRPr>
          </a:p>
          <a:p>
            <a:pPr marL="342900" indent="-342900">
              <a:buFont typeface="Arial" panose="020B0604020202020204" pitchFamily="34" charset="0"/>
              <a:buAutoNum type="arabicPeriod"/>
            </a:pPr>
            <a:r>
              <a:rPr lang="tr-TR" dirty="0">
                <a:latin typeface="Univers LT CYR 45 Light"/>
              </a:rPr>
              <a:t>Dünya’da ve Türkiye’de Çocuk İşçiliğinin Genel Görünümü</a:t>
            </a:r>
          </a:p>
          <a:p>
            <a:pPr marL="800100" lvl="1" indent="-342900">
              <a:buFont typeface="Arial" panose="020B0604020202020204" pitchFamily="34" charset="0"/>
              <a:buAutoNum type="arabicPeriod"/>
            </a:pPr>
            <a:r>
              <a:rPr lang="tr-TR" sz="2000" dirty="0">
                <a:latin typeface="Univers LT CYR 45 Light"/>
              </a:rPr>
              <a:t>Temel Veriler </a:t>
            </a:r>
          </a:p>
          <a:p>
            <a:pPr marL="800100" lvl="1" indent="-342900">
              <a:buFont typeface="Arial" panose="020B0604020202020204" pitchFamily="34" charset="0"/>
              <a:buAutoNum type="arabicPeriod"/>
            </a:pPr>
            <a:r>
              <a:rPr lang="tr-TR" sz="2000" dirty="0">
                <a:latin typeface="Univers LT CYR 45 Light"/>
              </a:rPr>
              <a:t>Nedenleri</a:t>
            </a:r>
          </a:p>
          <a:p>
            <a:pPr marL="800100" lvl="1" indent="-342900">
              <a:buFont typeface="Arial" panose="020B0604020202020204" pitchFamily="34" charset="0"/>
              <a:buAutoNum type="arabicPeriod"/>
            </a:pPr>
            <a:r>
              <a:rPr lang="tr-TR" sz="2000" dirty="0">
                <a:latin typeface="Univers LT CYR 45 Light"/>
              </a:rPr>
              <a:t>Aktörler ve Mevzuat</a:t>
            </a:r>
          </a:p>
        </p:txBody>
      </p:sp>
    </p:spTree>
    <p:extLst>
      <p:ext uri="{BB962C8B-B14F-4D97-AF65-F5344CB8AC3E}">
        <p14:creationId xmlns:p14="http://schemas.microsoft.com/office/powerpoint/2010/main" val="221471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1E5C5F-A3C8-4E28-91D7-49893CF86959}"/>
              </a:ext>
            </a:extLst>
          </p:cNvPr>
          <p:cNvSpPr>
            <a:spLocks noGrp="1"/>
          </p:cNvSpPr>
          <p:nvPr>
            <p:ph type="title"/>
          </p:nvPr>
        </p:nvSpPr>
        <p:spPr>
          <a:xfrm>
            <a:off x="739775" y="445295"/>
            <a:ext cx="10515600" cy="823912"/>
          </a:xfrm>
        </p:spPr>
        <p:txBody>
          <a:bodyPr>
            <a:normAutofit fontScale="90000"/>
          </a:bodyPr>
          <a:lstStyle/>
          <a:p>
            <a:pPr algn="ctr"/>
            <a:r>
              <a:rPr lang="tr-TR" sz="3800" b="1" dirty="0">
                <a:solidFill>
                  <a:srgbClr val="00B0F0"/>
                </a:solidFill>
              </a:rPr>
              <a:t/>
            </a:r>
            <a:br>
              <a:rPr lang="tr-TR" sz="3800" b="1" dirty="0">
                <a:solidFill>
                  <a:srgbClr val="00B0F0"/>
                </a:solidFill>
              </a:rPr>
            </a:br>
            <a:r>
              <a:rPr lang="tr-TR" sz="3800" b="1" dirty="0">
                <a:solidFill>
                  <a:srgbClr val="00B0F0"/>
                </a:solidFill>
              </a:rPr>
              <a:t>Türkiye’de Çocuk İşçiliği 2006 - 2019</a:t>
            </a:r>
            <a:r>
              <a:rPr lang="tr-TR" dirty="0">
                <a:solidFill>
                  <a:srgbClr val="00B0F0"/>
                </a:solidFill>
              </a:rPr>
              <a:t/>
            </a:r>
            <a:br>
              <a:rPr lang="tr-TR" dirty="0">
                <a:solidFill>
                  <a:srgbClr val="00B0F0"/>
                </a:solidFill>
              </a:rPr>
            </a:br>
            <a:endParaRPr lang="en-US" dirty="0">
              <a:solidFill>
                <a:srgbClr val="00B0F0"/>
              </a:solidFill>
            </a:endParaRPr>
          </a:p>
        </p:txBody>
      </p:sp>
      <p:sp>
        <p:nvSpPr>
          <p:cNvPr id="8" name="Text Placeholder 7">
            <a:extLst>
              <a:ext uri="{FF2B5EF4-FFF2-40B4-BE49-F238E27FC236}">
                <a16:creationId xmlns:a16="http://schemas.microsoft.com/office/drawing/2014/main" id="{54103B2F-80FE-449A-9E3B-B52DABE777A8}"/>
              </a:ext>
            </a:extLst>
          </p:cNvPr>
          <p:cNvSpPr>
            <a:spLocks noGrp="1"/>
          </p:cNvSpPr>
          <p:nvPr>
            <p:ph type="body" idx="1"/>
          </p:nvPr>
        </p:nvSpPr>
        <p:spPr/>
        <p:txBody>
          <a:bodyPr/>
          <a:lstStyle/>
          <a:p>
            <a:r>
              <a:rPr lang="tr-TR" dirty="0"/>
              <a:t>Çocuk İşçi Sayıları: </a:t>
            </a:r>
            <a:endParaRPr lang="en-US" dirty="0"/>
          </a:p>
        </p:txBody>
      </p:sp>
      <p:graphicFrame>
        <p:nvGraphicFramePr>
          <p:cNvPr id="6" name="Content Placeholder 5">
            <a:extLst>
              <a:ext uri="{FF2B5EF4-FFF2-40B4-BE49-F238E27FC236}">
                <a16:creationId xmlns:a16="http://schemas.microsoft.com/office/drawing/2014/main" id="{523D3713-8546-4732-B182-4493EC9AF6FC}"/>
              </a:ext>
            </a:extLst>
          </p:cNvPr>
          <p:cNvGraphicFramePr>
            <a:graphicFrameLocks noGrp="1"/>
          </p:cNvGraphicFramePr>
          <p:nvPr>
            <p:ph sz="half" idx="2"/>
          </p:nvPr>
        </p:nvGraphicFramePr>
        <p:xfrm>
          <a:off x="839788" y="2505075"/>
          <a:ext cx="5157787" cy="36845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1">
            <a:extLst>
              <a:ext uri="{FF2B5EF4-FFF2-40B4-BE49-F238E27FC236}">
                <a16:creationId xmlns:a16="http://schemas.microsoft.com/office/drawing/2014/main" id="{4AC8EC55-EFD4-4C7D-A0EA-1C556F20CA92}"/>
              </a:ext>
            </a:extLst>
          </p:cNvPr>
          <p:cNvGraphicFramePr>
            <a:graphicFrameLocks noGrp="1"/>
          </p:cNvGraphicFramePr>
          <p:nvPr>
            <p:ph sz="quarter" idx="4"/>
          </p:nvPr>
        </p:nvGraphicFramePr>
        <p:xfrm>
          <a:off x="6372663" y="2730156"/>
          <a:ext cx="5129212" cy="2390484"/>
        </p:xfrm>
        <a:graphic>
          <a:graphicData uri="http://schemas.openxmlformats.org/drawingml/2006/table">
            <a:tbl>
              <a:tblPr firstRow="1" bandRow="1">
                <a:tableStyleId>{5C22544A-7EE6-4342-B048-85BDC9FD1C3A}</a:tableStyleId>
              </a:tblPr>
              <a:tblGrid>
                <a:gridCol w="781558">
                  <a:extLst>
                    <a:ext uri="{9D8B030D-6E8A-4147-A177-3AD203B41FA5}">
                      <a16:colId xmlns:a16="http://schemas.microsoft.com/office/drawing/2014/main" val="226615775"/>
                    </a:ext>
                  </a:extLst>
                </a:gridCol>
                <a:gridCol w="1449218">
                  <a:extLst>
                    <a:ext uri="{9D8B030D-6E8A-4147-A177-3AD203B41FA5}">
                      <a16:colId xmlns:a16="http://schemas.microsoft.com/office/drawing/2014/main" val="1279213628"/>
                    </a:ext>
                  </a:extLst>
                </a:gridCol>
                <a:gridCol w="1449218">
                  <a:extLst>
                    <a:ext uri="{9D8B030D-6E8A-4147-A177-3AD203B41FA5}">
                      <a16:colId xmlns:a16="http://schemas.microsoft.com/office/drawing/2014/main" val="674049551"/>
                    </a:ext>
                  </a:extLst>
                </a:gridCol>
                <a:gridCol w="1449218">
                  <a:extLst>
                    <a:ext uri="{9D8B030D-6E8A-4147-A177-3AD203B41FA5}">
                      <a16:colId xmlns:a16="http://schemas.microsoft.com/office/drawing/2014/main" val="3517881731"/>
                    </a:ext>
                  </a:extLst>
                </a:gridCol>
              </a:tblGrid>
              <a:tr h="597621">
                <a:tc>
                  <a:txBody>
                    <a:bodyPr/>
                    <a:lstStyle/>
                    <a:p>
                      <a:r>
                        <a:rPr lang="tr-TR" sz="2200" dirty="0"/>
                        <a:t>Yıl</a:t>
                      </a:r>
                      <a:endParaRPr lang="en-US" sz="2200" dirty="0"/>
                    </a:p>
                  </a:txBody>
                  <a:tcPr/>
                </a:tc>
                <a:tc>
                  <a:txBody>
                    <a:bodyPr/>
                    <a:lstStyle/>
                    <a:p>
                      <a:r>
                        <a:rPr lang="tr-TR" sz="2200" dirty="0"/>
                        <a:t>Toplam</a:t>
                      </a:r>
                      <a:endParaRPr lang="en-US" sz="2200" dirty="0"/>
                    </a:p>
                  </a:txBody>
                  <a:tcPr/>
                </a:tc>
                <a:tc>
                  <a:txBody>
                    <a:bodyPr/>
                    <a:lstStyle/>
                    <a:p>
                      <a:r>
                        <a:rPr lang="tr-TR" sz="2200" dirty="0"/>
                        <a:t>Erkek</a:t>
                      </a:r>
                      <a:endParaRPr lang="en-US" sz="2200" dirty="0"/>
                    </a:p>
                  </a:txBody>
                  <a:tcPr/>
                </a:tc>
                <a:tc>
                  <a:txBody>
                    <a:bodyPr/>
                    <a:lstStyle/>
                    <a:p>
                      <a:r>
                        <a:rPr lang="tr-TR" sz="2200" dirty="0"/>
                        <a:t>Kız</a:t>
                      </a:r>
                      <a:endParaRPr lang="en-US" sz="2200" dirty="0"/>
                    </a:p>
                  </a:txBody>
                  <a:tcPr/>
                </a:tc>
                <a:extLst>
                  <a:ext uri="{0D108BD9-81ED-4DB2-BD59-A6C34878D82A}">
                    <a16:rowId xmlns:a16="http://schemas.microsoft.com/office/drawing/2014/main" val="218711358"/>
                  </a:ext>
                </a:extLst>
              </a:tr>
              <a:tr h="597621">
                <a:tc>
                  <a:txBody>
                    <a:bodyPr/>
                    <a:lstStyle/>
                    <a:p>
                      <a:r>
                        <a:rPr lang="tr-TR" sz="2200" dirty="0"/>
                        <a:t>2006</a:t>
                      </a:r>
                      <a:endParaRPr lang="en-US" sz="2200" dirty="0"/>
                    </a:p>
                  </a:txBody>
                  <a:tcPr/>
                </a:tc>
                <a:tc>
                  <a:txBody>
                    <a:bodyPr/>
                    <a:lstStyle/>
                    <a:p>
                      <a:r>
                        <a:rPr lang="tr-TR" sz="2200" dirty="0"/>
                        <a:t>890.000</a:t>
                      </a:r>
                      <a:endParaRPr lang="en-US" sz="2200" dirty="0"/>
                    </a:p>
                  </a:txBody>
                  <a:tcPr/>
                </a:tc>
                <a:tc>
                  <a:txBody>
                    <a:bodyPr/>
                    <a:lstStyle/>
                    <a:p>
                      <a:r>
                        <a:rPr lang="tr-TR" sz="2200" dirty="0"/>
                        <a:t>601.000</a:t>
                      </a:r>
                      <a:endParaRPr lang="en-US" sz="2200" dirty="0"/>
                    </a:p>
                  </a:txBody>
                  <a:tcPr/>
                </a:tc>
                <a:tc>
                  <a:txBody>
                    <a:bodyPr/>
                    <a:lstStyle/>
                    <a:p>
                      <a:r>
                        <a:rPr lang="tr-TR" sz="2200" dirty="0"/>
                        <a:t>289.000</a:t>
                      </a:r>
                      <a:endParaRPr lang="en-US" sz="2200" dirty="0"/>
                    </a:p>
                  </a:txBody>
                  <a:tcPr/>
                </a:tc>
                <a:extLst>
                  <a:ext uri="{0D108BD9-81ED-4DB2-BD59-A6C34878D82A}">
                    <a16:rowId xmlns:a16="http://schemas.microsoft.com/office/drawing/2014/main" val="4186098355"/>
                  </a:ext>
                </a:extLst>
              </a:tr>
              <a:tr h="597621">
                <a:tc>
                  <a:txBody>
                    <a:bodyPr/>
                    <a:lstStyle/>
                    <a:p>
                      <a:r>
                        <a:rPr lang="tr-TR" sz="2200" dirty="0"/>
                        <a:t>2012</a:t>
                      </a:r>
                      <a:endParaRPr lang="en-US" sz="2200" dirty="0"/>
                    </a:p>
                  </a:txBody>
                  <a:tcPr/>
                </a:tc>
                <a:tc>
                  <a:txBody>
                    <a:bodyPr/>
                    <a:lstStyle/>
                    <a:p>
                      <a:r>
                        <a:rPr lang="tr-TR" sz="2200" dirty="0"/>
                        <a:t>893.000</a:t>
                      </a:r>
                      <a:endParaRPr lang="en-US" sz="2200" dirty="0"/>
                    </a:p>
                  </a:txBody>
                  <a:tcPr/>
                </a:tc>
                <a:tc>
                  <a:txBody>
                    <a:bodyPr/>
                    <a:lstStyle/>
                    <a:p>
                      <a:r>
                        <a:rPr lang="tr-TR" sz="2200" dirty="0"/>
                        <a:t>614.000</a:t>
                      </a:r>
                    </a:p>
                  </a:txBody>
                  <a:tcPr/>
                </a:tc>
                <a:tc>
                  <a:txBody>
                    <a:bodyPr/>
                    <a:lstStyle/>
                    <a:p>
                      <a:r>
                        <a:rPr lang="tr-TR" sz="2200" dirty="0"/>
                        <a:t>274.000</a:t>
                      </a:r>
                      <a:endParaRPr lang="en-US" sz="2200" dirty="0"/>
                    </a:p>
                  </a:txBody>
                  <a:tcPr/>
                </a:tc>
                <a:extLst>
                  <a:ext uri="{0D108BD9-81ED-4DB2-BD59-A6C34878D82A}">
                    <a16:rowId xmlns:a16="http://schemas.microsoft.com/office/drawing/2014/main" val="2769306325"/>
                  </a:ext>
                </a:extLst>
              </a:tr>
              <a:tr h="597621">
                <a:tc>
                  <a:txBody>
                    <a:bodyPr/>
                    <a:lstStyle/>
                    <a:p>
                      <a:r>
                        <a:rPr lang="tr-TR" sz="2200" dirty="0"/>
                        <a:t>2019</a:t>
                      </a:r>
                      <a:endParaRPr lang="en-US" sz="2200" dirty="0"/>
                    </a:p>
                  </a:txBody>
                  <a:tcPr/>
                </a:tc>
                <a:tc>
                  <a:txBody>
                    <a:bodyPr/>
                    <a:lstStyle/>
                    <a:p>
                      <a:r>
                        <a:rPr lang="tr-TR" sz="2400" b="1" dirty="0"/>
                        <a:t>720.000</a:t>
                      </a:r>
                      <a:endParaRPr lang="en-US" sz="2400" b="1" dirty="0"/>
                    </a:p>
                  </a:txBody>
                  <a:tcPr/>
                </a:tc>
                <a:tc>
                  <a:txBody>
                    <a:bodyPr/>
                    <a:lstStyle/>
                    <a:p>
                      <a:r>
                        <a:rPr lang="tr-TR" sz="2200" dirty="0"/>
                        <a:t>508.000</a:t>
                      </a:r>
                      <a:endParaRPr lang="en-US" sz="2200" dirty="0"/>
                    </a:p>
                  </a:txBody>
                  <a:tcPr/>
                </a:tc>
                <a:tc>
                  <a:txBody>
                    <a:bodyPr/>
                    <a:lstStyle/>
                    <a:p>
                      <a:r>
                        <a:rPr lang="tr-TR" sz="2200" dirty="0"/>
                        <a:t>212.000</a:t>
                      </a:r>
                      <a:endParaRPr lang="en-US" sz="2200" dirty="0"/>
                    </a:p>
                  </a:txBody>
                  <a:tcPr/>
                </a:tc>
                <a:extLst>
                  <a:ext uri="{0D108BD9-81ED-4DB2-BD59-A6C34878D82A}">
                    <a16:rowId xmlns:a16="http://schemas.microsoft.com/office/drawing/2014/main" val="3367181024"/>
                  </a:ext>
                </a:extLst>
              </a:tr>
            </a:tbl>
          </a:graphicData>
        </a:graphic>
      </p:graphicFrame>
      <p:pic>
        <p:nvPicPr>
          <p:cNvPr id="2" name="Picture 1">
            <a:extLst>
              <a:ext uri="{FF2B5EF4-FFF2-40B4-BE49-F238E27FC236}">
                <a16:creationId xmlns:a16="http://schemas.microsoft.com/office/drawing/2014/main" id="{8BBB05F5-3E9C-419E-5699-511B10597C98}"/>
              </a:ext>
            </a:extLst>
          </p:cNvPr>
          <p:cNvPicPr>
            <a:picLocks noChangeAspect="1"/>
          </p:cNvPicPr>
          <p:nvPr/>
        </p:nvPicPr>
        <p:blipFill>
          <a:blip r:embed="rId4"/>
          <a:stretch>
            <a:fillRect/>
          </a:stretch>
        </p:blipFill>
        <p:spPr>
          <a:xfrm>
            <a:off x="10022652" y="304017"/>
            <a:ext cx="1243692" cy="688908"/>
          </a:xfrm>
          <a:prstGeom prst="rect">
            <a:avLst/>
          </a:prstGeom>
        </p:spPr>
      </p:pic>
    </p:spTree>
    <p:extLst>
      <p:ext uri="{BB962C8B-B14F-4D97-AF65-F5344CB8AC3E}">
        <p14:creationId xmlns:p14="http://schemas.microsoft.com/office/powerpoint/2010/main" val="1771846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C7906-A99C-49A6-B7EB-9B2C6F24DDBB}"/>
              </a:ext>
            </a:extLst>
          </p:cNvPr>
          <p:cNvSpPr>
            <a:spLocks noGrp="1"/>
          </p:cNvSpPr>
          <p:nvPr>
            <p:ph type="title"/>
          </p:nvPr>
        </p:nvSpPr>
        <p:spPr>
          <a:xfrm>
            <a:off x="54428" y="567336"/>
            <a:ext cx="12083143" cy="721859"/>
          </a:xfrm>
        </p:spPr>
        <p:txBody>
          <a:bodyPr>
            <a:normAutofit fontScale="90000"/>
          </a:bodyPr>
          <a:lstStyle/>
          <a:p>
            <a:pPr algn="ctr"/>
            <a:r>
              <a:rPr lang="tr-TR" dirty="0">
                <a:solidFill>
                  <a:srgbClr val="00B0F0"/>
                </a:solidFill>
              </a:rPr>
              <a:t/>
            </a:r>
            <a:br>
              <a:rPr lang="tr-TR" dirty="0">
                <a:solidFill>
                  <a:srgbClr val="00B0F0"/>
                </a:solidFill>
              </a:rPr>
            </a:br>
            <a:r>
              <a:rPr lang="tr-TR" sz="3800" b="1" dirty="0">
                <a:solidFill>
                  <a:srgbClr val="00B0F0"/>
                </a:solidFill>
              </a:rPr>
              <a:t>Sektörlere Göre</a:t>
            </a:r>
            <a:r>
              <a:rPr lang="tr-TR" sz="3800" b="1" baseline="0" dirty="0">
                <a:solidFill>
                  <a:srgbClr val="00B0F0"/>
                </a:solidFill>
              </a:rPr>
              <a:t> Çocuk İşçiliği  2006- 2019</a:t>
            </a:r>
            <a:r>
              <a:rPr lang="en-US" dirty="0">
                <a:solidFill>
                  <a:srgbClr val="00B0F0"/>
                </a:solidFill>
              </a:rPr>
              <a:t/>
            </a:r>
            <a:br>
              <a:rPr lang="en-US" dirty="0">
                <a:solidFill>
                  <a:srgbClr val="00B0F0"/>
                </a:solidFill>
              </a:rPr>
            </a:br>
            <a:endParaRPr lang="en-US" dirty="0">
              <a:solidFill>
                <a:srgbClr val="00B0F0"/>
              </a:solidFill>
            </a:endParaRPr>
          </a:p>
        </p:txBody>
      </p:sp>
      <p:sp>
        <p:nvSpPr>
          <p:cNvPr id="3" name="Text Placeholder 2">
            <a:extLst>
              <a:ext uri="{FF2B5EF4-FFF2-40B4-BE49-F238E27FC236}">
                <a16:creationId xmlns:a16="http://schemas.microsoft.com/office/drawing/2014/main" id="{ADCB3DE6-423A-42C3-A254-75CAC3BC943F}"/>
              </a:ext>
            </a:extLst>
          </p:cNvPr>
          <p:cNvSpPr>
            <a:spLocks noGrp="1"/>
          </p:cNvSpPr>
          <p:nvPr>
            <p:ph type="body" idx="1"/>
          </p:nvPr>
        </p:nvSpPr>
        <p:spPr/>
        <p:txBody>
          <a:bodyPr>
            <a:normAutofit/>
          </a:bodyPr>
          <a:lstStyle/>
          <a:p>
            <a:endParaRPr lang="tr-TR" dirty="0"/>
          </a:p>
          <a:p>
            <a:endParaRPr lang="en-US" dirty="0"/>
          </a:p>
        </p:txBody>
      </p:sp>
      <p:graphicFrame>
        <p:nvGraphicFramePr>
          <p:cNvPr id="9" name="Content Placeholder 8">
            <a:extLst>
              <a:ext uri="{FF2B5EF4-FFF2-40B4-BE49-F238E27FC236}">
                <a16:creationId xmlns:a16="http://schemas.microsoft.com/office/drawing/2014/main" id="{E8A6B11F-0E24-4AAF-99A7-14483BAD92CA}"/>
              </a:ext>
            </a:extLst>
          </p:cNvPr>
          <p:cNvGraphicFramePr>
            <a:graphicFrameLocks noGrp="1"/>
          </p:cNvGraphicFramePr>
          <p:nvPr>
            <p:ph sz="half" idx="2"/>
          </p:nvPr>
        </p:nvGraphicFramePr>
        <p:xfrm>
          <a:off x="826325" y="1935594"/>
          <a:ext cx="5157787" cy="36845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Table 10">
            <a:extLst>
              <a:ext uri="{FF2B5EF4-FFF2-40B4-BE49-F238E27FC236}">
                <a16:creationId xmlns:a16="http://schemas.microsoft.com/office/drawing/2014/main" id="{854F14A2-8B75-4FA9-82FF-414F5CD9E767}"/>
              </a:ext>
            </a:extLst>
          </p:cNvPr>
          <p:cNvGraphicFramePr>
            <a:graphicFrameLocks noGrp="1"/>
          </p:cNvGraphicFramePr>
          <p:nvPr>
            <p:ph sz="quarter" idx="4"/>
          </p:nvPr>
        </p:nvGraphicFramePr>
        <p:xfrm>
          <a:off x="6675518" y="3074918"/>
          <a:ext cx="4799140" cy="2123196"/>
        </p:xfrm>
        <a:graphic>
          <a:graphicData uri="http://schemas.openxmlformats.org/drawingml/2006/table">
            <a:tbl>
              <a:tblPr firstRow="1" bandRow="1">
                <a:tableStyleId>{5C22544A-7EE6-4342-B048-85BDC9FD1C3A}</a:tableStyleId>
              </a:tblPr>
              <a:tblGrid>
                <a:gridCol w="1199785">
                  <a:extLst>
                    <a:ext uri="{9D8B030D-6E8A-4147-A177-3AD203B41FA5}">
                      <a16:colId xmlns:a16="http://schemas.microsoft.com/office/drawing/2014/main" val="362471003"/>
                    </a:ext>
                  </a:extLst>
                </a:gridCol>
                <a:gridCol w="1199785">
                  <a:extLst>
                    <a:ext uri="{9D8B030D-6E8A-4147-A177-3AD203B41FA5}">
                      <a16:colId xmlns:a16="http://schemas.microsoft.com/office/drawing/2014/main" val="1406868328"/>
                    </a:ext>
                  </a:extLst>
                </a:gridCol>
                <a:gridCol w="1199785">
                  <a:extLst>
                    <a:ext uri="{9D8B030D-6E8A-4147-A177-3AD203B41FA5}">
                      <a16:colId xmlns:a16="http://schemas.microsoft.com/office/drawing/2014/main" val="337358112"/>
                    </a:ext>
                  </a:extLst>
                </a:gridCol>
                <a:gridCol w="1199785">
                  <a:extLst>
                    <a:ext uri="{9D8B030D-6E8A-4147-A177-3AD203B41FA5}">
                      <a16:colId xmlns:a16="http://schemas.microsoft.com/office/drawing/2014/main" val="3966420663"/>
                    </a:ext>
                  </a:extLst>
                </a:gridCol>
              </a:tblGrid>
              <a:tr h="530799">
                <a:tc>
                  <a:txBody>
                    <a:bodyPr/>
                    <a:lstStyle/>
                    <a:p>
                      <a:pPr algn="l" fontAlgn="b"/>
                      <a:r>
                        <a:rPr lang="tr-TR" sz="2200" b="1" i="0" u="none" strike="noStrike" dirty="0">
                          <a:effectLst/>
                          <a:latin typeface="+mn-lt"/>
                        </a:rPr>
                        <a:t>Sektör</a:t>
                      </a:r>
                      <a:endParaRPr lang="en-US" sz="2200" b="1" i="0" u="none" strike="noStrike" dirty="0">
                        <a:effectLst/>
                        <a:latin typeface="+mn-lt"/>
                      </a:endParaRPr>
                    </a:p>
                  </a:txBody>
                  <a:tcPr marL="9525" marR="9525" marT="9525" marB="0" anchor="b"/>
                </a:tc>
                <a:tc>
                  <a:txBody>
                    <a:bodyPr/>
                    <a:lstStyle/>
                    <a:p>
                      <a:pPr algn="r" fontAlgn="b"/>
                      <a:r>
                        <a:rPr lang="en-US" sz="2200" b="1" i="0" u="none" strike="noStrike" dirty="0">
                          <a:effectLst/>
                          <a:latin typeface="+mn-lt"/>
                        </a:rPr>
                        <a:t>2006</a:t>
                      </a:r>
                    </a:p>
                  </a:txBody>
                  <a:tcPr marL="9525" marR="9525" marT="9525" marB="0" anchor="b"/>
                </a:tc>
                <a:tc>
                  <a:txBody>
                    <a:bodyPr/>
                    <a:lstStyle/>
                    <a:p>
                      <a:pPr algn="r" fontAlgn="b"/>
                      <a:r>
                        <a:rPr lang="en-US" sz="2200" b="1" i="0" u="none" strike="noStrike" dirty="0">
                          <a:effectLst/>
                          <a:latin typeface="+mn-lt"/>
                        </a:rPr>
                        <a:t>2012</a:t>
                      </a:r>
                    </a:p>
                  </a:txBody>
                  <a:tcPr marL="9525" marR="9525" marT="9525" marB="0" anchor="b"/>
                </a:tc>
                <a:tc>
                  <a:txBody>
                    <a:bodyPr/>
                    <a:lstStyle/>
                    <a:p>
                      <a:pPr algn="r" fontAlgn="b"/>
                      <a:r>
                        <a:rPr lang="en-US" sz="2200" b="1" i="0" u="none" strike="noStrike" dirty="0">
                          <a:effectLst/>
                          <a:latin typeface="+mn-lt"/>
                        </a:rPr>
                        <a:t>2019</a:t>
                      </a:r>
                    </a:p>
                  </a:txBody>
                  <a:tcPr marL="9525" marR="9525" marT="9525" marB="0" anchor="b"/>
                </a:tc>
                <a:extLst>
                  <a:ext uri="{0D108BD9-81ED-4DB2-BD59-A6C34878D82A}">
                    <a16:rowId xmlns:a16="http://schemas.microsoft.com/office/drawing/2014/main" val="2431421695"/>
                  </a:ext>
                </a:extLst>
              </a:tr>
              <a:tr h="530799">
                <a:tc>
                  <a:txBody>
                    <a:bodyPr/>
                    <a:lstStyle/>
                    <a:p>
                      <a:pPr algn="l" fontAlgn="b"/>
                      <a:r>
                        <a:rPr lang="en-US" sz="2200" b="0" i="0" u="none" strike="noStrike" dirty="0" err="1">
                          <a:effectLst/>
                          <a:latin typeface="+mn-lt"/>
                        </a:rPr>
                        <a:t>Tarım</a:t>
                      </a:r>
                      <a:endParaRPr lang="en-US" sz="2200" b="0" i="0" u="none" strike="noStrike" dirty="0">
                        <a:effectLst/>
                        <a:latin typeface="+mn-lt"/>
                      </a:endParaRPr>
                    </a:p>
                  </a:txBody>
                  <a:tcPr marL="9525" marR="9525" marT="9525" marB="0" anchor="b"/>
                </a:tc>
                <a:tc>
                  <a:txBody>
                    <a:bodyPr/>
                    <a:lstStyle/>
                    <a:p>
                      <a:pPr algn="r" fontAlgn="b"/>
                      <a:r>
                        <a:rPr lang="en-US" sz="2200" b="0" i="0" u="none" strike="noStrike" dirty="0">
                          <a:effectLst/>
                          <a:latin typeface="+mn-lt"/>
                        </a:rPr>
                        <a:t>326</a:t>
                      </a:r>
                      <a:r>
                        <a:rPr lang="tr-TR" sz="2200" b="0" i="0" u="none" strike="noStrike" dirty="0">
                          <a:effectLst/>
                          <a:latin typeface="+mn-lt"/>
                        </a:rPr>
                        <a:t>.</a:t>
                      </a:r>
                      <a:r>
                        <a:rPr lang="en-US" sz="2200" b="0" i="0" u="none" strike="noStrike" dirty="0">
                          <a:effectLst/>
                          <a:latin typeface="+mn-lt"/>
                        </a:rPr>
                        <a:t>000</a:t>
                      </a:r>
                    </a:p>
                  </a:txBody>
                  <a:tcPr marL="9525" marR="9525" marT="9525" marB="0" anchor="b"/>
                </a:tc>
                <a:tc>
                  <a:txBody>
                    <a:bodyPr/>
                    <a:lstStyle/>
                    <a:p>
                      <a:pPr algn="r" fontAlgn="b"/>
                      <a:r>
                        <a:rPr lang="en-US" sz="2200" b="0" i="0" u="none" strike="noStrike" dirty="0">
                          <a:effectLst/>
                          <a:latin typeface="+mn-lt"/>
                        </a:rPr>
                        <a:t>399</a:t>
                      </a:r>
                      <a:r>
                        <a:rPr lang="tr-TR" sz="2200" b="0" i="0" u="none" strike="noStrike" dirty="0">
                          <a:effectLst/>
                          <a:latin typeface="+mn-lt"/>
                        </a:rPr>
                        <a:t>.</a:t>
                      </a:r>
                      <a:r>
                        <a:rPr lang="en-US" sz="2200" b="0" i="0" u="none" strike="noStrike" dirty="0">
                          <a:effectLst/>
                          <a:latin typeface="+mn-lt"/>
                        </a:rPr>
                        <a:t>000</a:t>
                      </a:r>
                    </a:p>
                  </a:txBody>
                  <a:tcPr marL="9525" marR="9525" marT="9525" marB="0" anchor="b"/>
                </a:tc>
                <a:tc>
                  <a:txBody>
                    <a:bodyPr/>
                    <a:lstStyle/>
                    <a:p>
                      <a:pPr algn="r" fontAlgn="b"/>
                      <a:r>
                        <a:rPr lang="en-US" sz="2200" b="0" i="0" u="none" strike="noStrike" dirty="0">
                          <a:effectLst/>
                          <a:latin typeface="+mn-lt"/>
                        </a:rPr>
                        <a:t>221</a:t>
                      </a:r>
                      <a:r>
                        <a:rPr lang="tr-TR" sz="2200" b="0" i="0" u="none" strike="noStrike" dirty="0">
                          <a:effectLst/>
                          <a:latin typeface="+mn-lt"/>
                        </a:rPr>
                        <a:t>.</a:t>
                      </a:r>
                      <a:r>
                        <a:rPr lang="en-US" sz="2200" b="0" i="0" u="none" strike="noStrike" dirty="0">
                          <a:effectLst/>
                          <a:latin typeface="+mn-lt"/>
                        </a:rPr>
                        <a:t>000</a:t>
                      </a:r>
                    </a:p>
                  </a:txBody>
                  <a:tcPr marL="9525" marR="9525" marT="9525" marB="0" anchor="b"/>
                </a:tc>
                <a:extLst>
                  <a:ext uri="{0D108BD9-81ED-4DB2-BD59-A6C34878D82A}">
                    <a16:rowId xmlns:a16="http://schemas.microsoft.com/office/drawing/2014/main" val="744428973"/>
                  </a:ext>
                </a:extLst>
              </a:tr>
              <a:tr h="530799">
                <a:tc>
                  <a:txBody>
                    <a:bodyPr/>
                    <a:lstStyle/>
                    <a:p>
                      <a:pPr algn="l" fontAlgn="b"/>
                      <a:r>
                        <a:rPr lang="en-US" sz="2200" b="0" i="0" u="none" strike="noStrike" dirty="0">
                          <a:effectLst/>
                          <a:latin typeface="+mn-lt"/>
                        </a:rPr>
                        <a:t>Sanayi</a:t>
                      </a:r>
                    </a:p>
                  </a:txBody>
                  <a:tcPr marL="9525" marR="9525" marT="9525" marB="0" anchor="b"/>
                </a:tc>
                <a:tc>
                  <a:txBody>
                    <a:bodyPr/>
                    <a:lstStyle/>
                    <a:p>
                      <a:pPr algn="r" fontAlgn="b"/>
                      <a:r>
                        <a:rPr lang="en-US" sz="2200" b="0" i="0" u="none" strike="noStrike" dirty="0">
                          <a:effectLst/>
                          <a:latin typeface="+mn-lt"/>
                        </a:rPr>
                        <a:t>275</a:t>
                      </a:r>
                      <a:r>
                        <a:rPr lang="tr-TR" sz="2200" b="0" i="0" u="none" strike="noStrike" dirty="0">
                          <a:effectLst/>
                          <a:latin typeface="+mn-lt"/>
                        </a:rPr>
                        <a:t>.</a:t>
                      </a:r>
                      <a:r>
                        <a:rPr lang="en-US" sz="2200" b="0" i="0" u="none" strike="noStrike" dirty="0">
                          <a:effectLst/>
                          <a:latin typeface="+mn-lt"/>
                        </a:rPr>
                        <a:t>000</a:t>
                      </a:r>
                    </a:p>
                  </a:txBody>
                  <a:tcPr marL="9525" marR="9525" marT="9525" marB="0" anchor="b"/>
                </a:tc>
                <a:tc>
                  <a:txBody>
                    <a:bodyPr/>
                    <a:lstStyle/>
                    <a:p>
                      <a:pPr algn="r" fontAlgn="b"/>
                      <a:r>
                        <a:rPr lang="en-US" sz="2200" b="0" i="0" u="none" strike="noStrike" dirty="0">
                          <a:effectLst/>
                          <a:latin typeface="+mn-lt"/>
                        </a:rPr>
                        <a:t>217</a:t>
                      </a:r>
                      <a:r>
                        <a:rPr lang="tr-TR" sz="2200" b="0" i="0" u="none" strike="noStrike" dirty="0">
                          <a:effectLst/>
                          <a:latin typeface="+mn-lt"/>
                        </a:rPr>
                        <a:t>.</a:t>
                      </a:r>
                      <a:r>
                        <a:rPr lang="en-US" sz="2200" b="0" i="0" u="none" strike="noStrike" dirty="0">
                          <a:effectLst/>
                          <a:latin typeface="+mn-lt"/>
                        </a:rPr>
                        <a:t>000</a:t>
                      </a:r>
                    </a:p>
                  </a:txBody>
                  <a:tcPr marL="9525" marR="9525" marT="9525" marB="0" anchor="b"/>
                </a:tc>
                <a:tc>
                  <a:txBody>
                    <a:bodyPr/>
                    <a:lstStyle/>
                    <a:p>
                      <a:pPr algn="r" fontAlgn="b"/>
                      <a:r>
                        <a:rPr lang="en-US" sz="2200" b="0" i="0" u="none" strike="noStrike" dirty="0">
                          <a:effectLst/>
                          <a:latin typeface="+mn-lt"/>
                        </a:rPr>
                        <a:t>171</a:t>
                      </a:r>
                      <a:r>
                        <a:rPr lang="tr-TR" sz="2200" b="0" i="0" u="none" strike="noStrike" dirty="0">
                          <a:effectLst/>
                          <a:latin typeface="+mn-lt"/>
                        </a:rPr>
                        <a:t>.</a:t>
                      </a:r>
                      <a:r>
                        <a:rPr lang="en-US" sz="2200" b="0" i="0" u="none" strike="noStrike" dirty="0">
                          <a:effectLst/>
                          <a:latin typeface="+mn-lt"/>
                        </a:rPr>
                        <a:t>000</a:t>
                      </a:r>
                    </a:p>
                  </a:txBody>
                  <a:tcPr marL="9525" marR="9525" marT="9525" marB="0" anchor="b"/>
                </a:tc>
                <a:extLst>
                  <a:ext uri="{0D108BD9-81ED-4DB2-BD59-A6C34878D82A}">
                    <a16:rowId xmlns:a16="http://schemas.microsoft.com/office/drawing/2014/main" val="1856038000"/>
                  </a:ext>
                </a:extLst>
              </a:tr>
              <a:tr h="530799">
                <a:tc>
                  <a:txBody>
                    <a:bodyPr/>
                    <a:lstStyle/>
                    <a:p>
                      <a:pPr algn="l" fontAlgn="b"/>
                      <a:r>
                        <a:rPr lang="en-US" sz="2200" b="0" i="0" u="none" strike="noStrike">
                          <a:effectLst/>
                          <a:latin typeface="+mn-lt"/>
                        </a:rPr>
                        <a:t>Hizmet</a:t>
                      </a:r>
                    </a:p>
                  </a:txBody>
                  <a:tcPr marL="9525" marR="9525" marT="9525" marB="0" anchor="b"/>
                </a:tc>
                <a:tc>
                  <a:txBody>
                    <a:bodyPr/>
                    <a:lstStyle/>
                    <a:p>
                      <a:pPr algn="r" fontAlgn="b"/>
                      <a:r>
                        <a:rPr lang="en-US" sz="2200" b="0" i="0" u="none" strike="noStrike" dirty="0">
                          <a:effectLst/>
                          <a:latin typeface="+mn-lt"/>
                        </a:rPr>
                        <a:t>289</a:t>
                      </a:r>
                      <a:r>
                        <a:rPr lang="tr-TR" sz="2200" b="0" i="0" u="none" strike="noStrike" dirty="0">
                          <a:effectLst/>
                          <a:latin typeface="+mn-lt"/>
                        </a:rPr>
                        <a:t>.</a:t>
                      </a:r>
                      <a:r>
                        <a:rPr lang="en-US" sz="2200" b="0" i="0" u="none" strike="noStrike" dirty="0">
                          <a:effectLst/>
                          <a:latin typeface="+mn-lt"/>
                        </a:rPr>
                        <a:t>000</a:t>
                      </a:r>
                    </a:p>
                  </a:txBody>
                  <a:tcPr marL="9525" marR="9525" marT="9525" marB="0" anchor="b"/>
                </a:tc>
                <a:tc>
                  <a:txBody>
                    <a:bodyPr/>
                    <a:lstStyle/>
                    <a:p>
                      <a:pPr algn="r" fontAlgn="b"/>
                      <a:r>
                        <a:rPr lang="en-US" sz="2200" b="0" i="0" u="none" strike="noStrike" dirty="0">
                          <a:effectLst/>
                          <a:latin typeface="+mn-lt"/>
                        </a:rPr>
                        <a:t>277</a:t>
                      </a:r>
                      <a:r>
                        <a:rPr lang="tr-TR" sz="2200" b="0" i="0" u="none" strike="noStrike" dirty="0">
                          <a:effectLst/>
                          <a:latin typeface="+mn-lt"/>
                        </a:rPr>
                        <a:t>.</a:t>
                      </a:r>
                      <a:r>
                        <a:rPr lang="en-US" sz="2200" b="0" i="0" u="none" strike="noStrike" dirty="0">
                          <a:effectLst/>
                          <a:latin typeface="+mn-lt"/>
                        </a:rPr>
                        <a:t>000</a:t>
                      </a:r>
                    </a:p>
                  </a:txBody>
                  <a:tcPr marL="9525" marR="9525" marT="9525" marB="0" anchor="b"/>
                </a:tc>
                <a:tc>
                  <a:txBody>
                    <a:bodyPr/>
                    <a:lstStyle/>
                    <a:p>
                      <a:pPr algn="r" fontAlgn="b"/>
                      <a:r>
                        <a:rPr lang="en-US" sz="2200" b="0" i="0" u="none" strike="noStrike" dirty="0">
                          <a:effectLst/>
                          <a:latin typeface="+mn-lt"/>
                        </a:rPr>
                        <a:t>328</a:t>
                      </a:r>
                      <a:r>
                        <a:rPr lang="tr-TR" sz="2200" b="0" i="0" u="none" strike="noStrike" dirty="0">
                          <a:effectLst/>
                          <a:latin typeface="+mn-lt"/>
                        </a:rPr>
                        <a:t>.</a:t>
                      </a:r>
                      <a:r>
                        <a:rPr lang="en-US" sz="2200" b="0" i="0" u="none" strike="noStrike" dirty="0">
                          <a:effectLst/>
                          <a:latin typeface="+mn-lt"/>
                        </a:rPr>
                        <a:t>000</a:t>
                      </a:r>
                    </a:p>
                  </a:txBody>
                  <a:tcPr marL="9525" marR="9525" marT="9525" marB="0" anchor="b"/>
                </a:tc>
                <a:extLst>
                  <a:ext uri="{0D108BD9-81ED-4DB2-BD59-A6C34878D82A}">
                    <a16:rowId xmlns:a16="http://schemas.microsoft.com/office/drawing/2014/main" val="345799281"/>
                  </a:ext>
                </a:extLst>
              </a:tr>
            </a:tbl>
          </a:graphicData>
        </a:graphic>
      </p:graphicFrame>
      <p:pic>
        <p:nvPicPr>
          <p:cNvPr id="4" name="Picture 3">
            <a:extLst>
              <a:ext uri="{FF2B5EF4-FFF2-40B4-BE49-F238E27FC236}">
                <a16:creationId xmlns:a16="http://schemas.microsoft.com/office/drawing/2014/main" id="{73B58C48-EAF2-DC3C-96A2-CF87C39BE777}"/>
              </a:ext>
            </a:extLst>
          </p:cNvPr>
          <p:cNvPicPr>
            <a:picLocks noChangeAspect="1"/>
          </p:cNvPicPr>
          <p:nvPr/>
        </p:nvPicPr>
        <p:blipFill>
          <a:blip r:embed="rId3"/>
          <a:stretch>
            <a:fillRect/>
          </a:stretch>
        </p:blipFill>
        <p:spPr>
          <a:xfrm>
            <a:off x="10022652" y="304017"/>
            <a:ext cx="1243692" cy="688908"/>
          </a:xfrm>
          <a:prstGeom prst="rect">
            <a:avLst/>
          </a:prstGeom>
        </p:spPr>
      </p:pic>
    </p:spTree>
    <p:extLst>
      <p:ext uri="{BB962C8B-B14F-4D97-AF65-F5344CB8AC3E}">
        <p14:creationId xmlns:p14="http://schemas.microsoft.com/office/powerpoint/2010/main" val="3339506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E5A080-9258-462C-99AF-12D00AEE11EC}"/>
              </a:ext>
            </a:extLst>
          </p:cNvPr>
          <p:cNvPicPr>
            <a:picLocks noChangeAspect="1"/>
          </p:cNvPicPr>
          <p:nvPr/>
        </p:nvPicPr>
        <p:blipFill>
          <a:blip r:embed="rId3"/>
          <a:stretch>
            <a:fillRect/>
          </a:stretch>
        </p:blipFill>
        <p:spPr>
          <a:xfrm>
            <a:off x="643467" y="675470"/>
            <a:ext cx="10905066" cy="5507059"/>
          </a:xfrm>
          <a:prstGeom prst="rect">
            <a:avLst/>
          </a:prstGeom>
        </p:spPr>
      </p:pic>
      <p:sp>
        <p:nvSpPr>
          <p:cNvPr id="2" name="Rectangle 1">
            <a:extLst>
              <a:ext uri="{FF2B5EF4-FFF2-40B4-BE49-F238E27FC236}">
                <a16:creationId xmlns:a16="http://schemas.microsoft.com/office/drawing/2014/main" id="{B5E51FF7-476B-481C-8409-F0A15421F4BF}"/>
              </a:ext>
            </a:extLst>
          </p:cNvPr>
          <p:cNvSpPr/>
          <p:nvPr/>
        </p:nvSpPr>
        <p:spPr>
          <a:xfrm>
            <a:off x="643467" y="212306"/>
            <a:ext cx="4586452" cy="367216"/>
          </a:xfrm>
          <a:prstGeom prst="rect">
            <a:avLst/>
          </a:prstGeom>
        </p:spPr>
        <p:txBody>
          <a:bodyPr wrap="square">
            <a:spAutoFit/>
          </a:bodyPr>
          <a:lstStyle/>
          <a:p>
            <a:pPr defTabSz="342900">
              <a:lnSpc>
                <a:spcPct val="107000"/>
              </a:lnSpc>
              <a:spcBef>
                <a:spcPts val="900"/>
              </a:spcBef>
              <a:defRPr/>
            </a:pPr>
            <a:r>
              <a:rPr lang="tr-TR" b="1" kern="0" spc="8" dirty="0">
                <a:solidFill>
                  <a:srgbClr val="00B0F0"/>
                </a:solidFill>
                <a:latin typeface="Arial" panose="020B0604020202020204" pitchFamily="34" charset="0"/>
                <a:ea typeface="ＭＳ Ｐゴシック" panose="020B0600070205080204" pitchFamily="34" charset="-128"/>
                <a:cs typeface="Arial" panose="020B0604020202020204" pitchFamily="34" charset="0"/>
              </a:rPr>
              <a:t>Türkiye’de Çocuk İşçiliği</a:t>
            </a:r>
          </a:p>
        </p:txBody>
      </p:sp>
    </p:spTree>
    <p:extLst>
      <p:ext uri="{BB962C8B-B14F-4D97-AF65-F5344CB8AC3E}">
        <p14:creationId xmlns:p14="http://schemas.microsoft.com/office/powerpoint/2010/main" val="3162206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262CFE-8141-8082-E980-384F9EAA73F3}"/>
              </a:ext>
            </a:extLst>
          </p:cNvPr>
          <p:cNvSpPr>
            <a:spLocks noGrp="1"/>
          </p:cNvSpPr>
          <p:nvPr>
            <p:ph type="title"/>
          </p:nvPr>
        </p:nvSpPr>
        <p:spPr/>
        <p:txBody>
          <a:bodyPr/>
          <a:lstStyle/>
          <a:p>
            <a:r>
              <a:rPr lang="tr-TR" b="1" dirty="0">
                <a:solidFill>
                  <a:srgbClr val="00B0F0"/>
                </a:solidFill>
              </a:rPr>
              <a:t>Sanayi ve Hizmetler Sektöründe Çocuk İşçiliği</a:t>
            </a:r>
            <a:endParaRPr lang="en-US" b="1" dirty="0">
              <a:solidFill>
                <a:srgbClr val="00B0F0"/>
              </a:solidFill>
            </a:endParaRPr>
          </a:p>
        </p:txBody>
      </p:sp>
      <p:pic>
        <p:nvPicPr>
          <p:cNvPr id="8" name="Content Placeholder 7">
            <a:extLst>
              <a:ext uri="{FF2B5EF4-FFF2-40B4-BE49-F238E27FC236}">
                <a16:creationId xmlns:a16="http://schemas.microsoft.com/office/drawing/2014/main" id="{255FBFFC-5F57-9AAC-AB66-794279710D75}"/>
              </a:ext>
            </a:extLst>
          </p:cNvPr>
          <p:cNvPicPr>
            <a:picLocks noGrp="1" noChangeAspect="1"/>
          </p:cNvPicPr>
          <p:nvPr>
            <p:ph sz="half" idx="1"/>
          </p:nvPr>
        </p:nvPicPr>
        <p:blipFill>
          <a:blip r:embed="rId2"/>
          <a:stretch>
            <a:fillRect/>
          </a:stretch>
        </p:blipFill>
        <p:spPr>
          <a:xfrm>
            <a:off x="1720769" y="1825625"/>
            <a:ext cx="3416461" cy="4351338"/>
          </a:xfrm>
        </p:spPr>
      </p:pic>
      <p:pic>
        <p:nvPicPr>
          <p:cNvPr id="10" name="Content Placeholder 9">
            <a:extLst>
              <a:ext uri="{FF2B5EF4-FFF2-40B4-BE49-F238E27FC236}">
                <a16:creationId xmlns:a16="http://schemas.microsoft.com/office/drawing/2014/main" id="{CE82A742-9326-4597-B267-A0A67200BE49}"/>
              </a:ext>
            </a:extLst>
          </p:cNvPr>
          <p:cNvPicPr>
            <a:picLocks noGrp="1" noChangeAspect="1"/>
          </p:cNvPicPr>
          <p:nvPr>
            <p:ph sz="half" idx="2"/>
          </p:nvPr>
        </p:nvPicPr>
        <p:blipFill>
          <a:blip r:embed="rId3"/>
          <a:stretch>
            <a:fillRect/>
          </a:stretch>
        </p:blipFill>
        <p:spPr>
          <a:xfrm>
            <a:off x="7077039" y="1825625"/>
            <a:ext cx="3371921" cy="4351338"/>
          </a:xfrm>
        </p:spPr>
      </p:pic>
    </p:spTree>
    <p:extLst>
      <p:ext uri="{BB962C8B-B14F-4D97-AF65-F5344CB8AC3E}">
        <p14:creationId xmlns:p14="http://schemas.microsoft.com/office/powerpoint/2010/main" val="2700551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4268-CB50-67BD-6235-FE4CFC76A9AE}"/>
              </a:ext>
            </a:extLst>
          </p:cNvPr>
          <p:cNvSpPr>
            <a:spLocks noGrp="1"/>
          </p:cNvSpPr>
          <p:nvPr>
            <p:ph type="title"/>
          </p:nvPr>
        </p:nvSpPr>
        <p:spPr>
          <a:xfrm>
            <a:off x="821864" y="402697"/>
            <a:ext cx="10153849" cy="1109932"/>
          </a:xfrm>
        </p:spPr>
        <p:txBody>
          <a:bodyPr vert="horz" lIns="91440" tIns="45720" rIns="91440" bIns="45720" rtlCol="0" anchor="ctr">
            <a:normAutofit/>
          </a:bodyPr>
          <a:lstStyle/>
          <a:p>
            <a:pPr defTabSz="914400"/>
            <a:r>
              <a:rPr lang="en-US" sz="4000" b="1" dirty="0" err="1">
                <a:solidFill>
                  <a:srgbClr val="00B0F0"/>
                </a:solidFill>
              </a:rPr>
              <a:t>Sanayi</a:t>
            </a:r>
            <a:r>
              <a:rPr lang="en-US" sz="4000" b="1" dirty="0">
                <a:solidFill>
                  <a:srgbClr val="00B0F0"/>
                </a:solidFill>
              </a:rPr>
              <a:t> </a:t>
            </a:r>
            <a:r>
              <a:rPr lang="en-US" sz="4000" b="1" dirty="0" err="1">
                <a:solidFill>
                  <a:srgbClr val="00B0F0"/>
                </a:solidFill>
              </a:rPr>
              <a:t>ve</a:t>
            </a:r>
            <a:r>
              <a:rPr lang="en-US" sz="4000" b="1" dirty="0">
                <a:solidFill>
                  <a:srgbClr val="00B0F0"/>
                </a:solidFill>
              </a:rPr>
              <a:t> </a:t>
            </a:r>
            <a:r>
              <a:rPr lang="en-US" sz="4000" b="1" dirty="0" err="1">
                <a:solidFill>
                  <a:srgbClr val="00B0F0"/>
                </a:solidFill>
              </a:rPr>
              <a:t>Hizmetler</a:t>
            </a:r>
            <a:r>
              <a:rPr lang="en-US" sz="4000" b="1" dirty="0">
                <a:solidFill>
                  <a:srgbClr val="00B0F0"/>
                </a:solidFill>
              </a:rPr>
              <a:t> </a:t>
            </a:r>
            <a:r>
              <a:rPr lang="en-US" sz="4000" b="1" dirty="0" err="1">
                <a:solidFill>
                  <a:srgbClr val="00B0F0"/>
                </a:solidFill>
              </a:rPr>
              <a:t>Sektöründe</a:t>
            </a:r>
            <a:r>
              <a:rPr lang="en-US" sz="4000" b="1" dirty="0">
                <a:solidFill>
                  <a:srgbClr val="00B0F0"/>
                </a:solidFill>
              </a:rPr>
              <a:t> </a:t>
            </a:r>
            <a:r>
              <a:rPr lang="en-US" sz="4000" b="1" dirty="0" err="1">
                <a:solidFill>
                  <a:srgbClr val="00B0F0"/>
                </a:solidFill>
              </a:rPr>
              <a:t>Çocuk</a:t>
            </a:r>
            <a:r>
              <a:rPr lang="en-US" sz="4000" b="1" dirty="0">
                <a:solidFill>
                  <a:srgbClr val="00B0F0"/>
                </a:solidFill>
              </a:rPr>
              <a:t> </a:t>
            </a:r>
            <a:r>
              <a:rPr lang="en-US" sz="4000" b="1" dirty="0" err="1">
                <a:solidFill>
                  <a:srgbClr val="00B0F0"/>
                </a:solidFill>
              </a:rPr>
              <a:t>İşçiliği</a:t>
            </a:r>
            <a:endParaRPr lang="en-US" sz="4000" b="1" dirty="0">
              <a:solidFill>
                <a:srgbClr val="00B0F0"/>
              </a:solidFill>
            </a:endParaRPr>
          </a:p>
        </p:txBody>
      </p:sp>
      <p:pic>
        <p:nvPicPr>
          <p:cNvPr id="6" name="Content Placeholder 5">
            <a:extLst>
              <a:ext uri="{FF2B5EF4-FFF2-40B4-BE49-F238E27FC236}">
                <a16:creationId xmlns:a16="http://schemas.microsoft.com/office/drawing/2014/main" id="{0523ED9F-A161-1343-CDE8-7349C7249155}"/>
              </a:ext>
            </a:extLst>
          </p:cNvPr>
          <p:cNvPicPr>
            <a:picLocks noChangeAspect="1"/>
          </p:cNvPicPr>
          <p:nvPr/>
        </p:nvPicPr>
        <p:blipFill>
          <a:blip r:embed="rId3"/>
          <a:stretch>
            <a:fillRect/>
          </a:stretch>
        </p:blipFill>
        <p:spPr>
          <a:xfrm>
            <a:off x="944008" y="2476440"/>
            <a:ext cx="2824986" cy="3656941"/>
          </a:xfrm>
          <a:prstGeom prst="rect">
            <a:avLst/>
          </a:prstGeom>
        </p:spPr>
      </p:pic>
      <p:pic>
        <p:nvPicPr>
          <p:cNvPr id="8" name="Content Placeholder 7">
            <a:extLst>
              <a:ext uri="{FF2B5EF4-FFF2-40B4-BE49-F238E27FC236}">
                <a16:creationId xmlns:a16="http://schemas.microsoft.com/office/drawing/2014/main" id="{30806C56-74CC-25C6-618A-1CADCE0F1CD2}"/>
              </a:ext>
            </a:extLst>
          </p:cNvPr>
          <p:cNvPicPr>
            <a:picLocks noGrp="1" noChangeAspect="1"/>
          </p:cNvPicPr>
          <p:nvPr>
            <p:ph sz="half" idx="2"/>
          </p:nvPr>
        </p:nvPicPr>
        <p:blipFill>
          <a:blip r:embed="rId4"/>
          <a:stretch>
            <a:fillRect/>
          </a:stretch>
        </p:blipFill>
        <p:spPr>
          <a:xfrm>
            <a:off x="4068856" y="2476440"/>
            <a:ext cx="2971264" cy="3656941"/>
          </a:xfrm>
          <a:prstGeom prst="rect">
            <a:avLst/>
          </a:prstGeom>
        </p:spPr>
      </p:pic>
      <p:pic>
        <p:nvPicPr>
          <p:cNvPr id="10" name="Content Placeholder 9">
            <a:extLst>
              <a:ext uri="{FF2B5EF4-FFF2-40B4-BE49-F238E27FC236}">
                <a16:creationId xmlns:a16="http://schemas.microsoft.com/office/drawing/2014/main" id="{E27D8295-0CEA-6306-BF87-1536CFC0357E}"/>
              </a:ext>
            </a:extLst>
          </p:cNvPr>
          <p:cNvPicPr>
            <a:picLocks noGrp="1" noChangeAspect="1"/>
          </p:cNvPicPr>
          <p:nvPr>
            <p:ph sz="half" idx="1"/>
          </p:nvPr>
        </p:nvPicPr>
        <p:blipFill>
          <a:blip r:embed="rId5"/>
          <a:stretch>
            <a:fillRect/>
          </a:stretch>
        </p:blipFill>
        <p:spPr>
          <a:xfrm>
            <a:off x="7712075" y="2996285"/>
            <a:ext cx="3743325" cy="2618030"/>
          </a:xfrm>
        </p:spPr>
      </p:pic>
    </p:spTree>
    <p:extLst>
      <p:ext uri="{BB962C8B-B14F-4D97-AF65-F5344CB8AC3E}">
        <p14:creationId xmlns:p14="http://schemas.microsoft.com/office/powerpoint/2010/main" val="78098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5350BCCD-9B2A-49EF-9B26-285831D75C3E}"/>
              </a:ext>
            </a:extLst>
          </p:cNvPr>
          <p:cNvPicPr>
            <a:picLocks noChangeAspect="1"/>
          </p:cNvPicPr>
          <p:nvPr/>
        </p:nvPicPr>
        <p:blipFill>
          <a:blip r:embed="rId3"/>
          <a:stretch>
            <a:fillRect/>
          </a:stretch>
        </p:blipFill>
        <p:spPr>
          <a:xfrm>
            <a:off x="1157288" y="2181225"/>
            <a:ext cx="6732588" cy="3656013"/>
          </a:xfrm>
          <a:prstGeom prst="rect">
            <a:avLst/>
          </a:prstGeom>
        </p:spPr>
      </p:pic>
      <p:pic>
        <p:nvPicPr>
          <p:cNvPr id="5" name="Content Placeholder 4" descr="A table with numbers and a number on it&#10;&#10;Description automatically generated">
            <a:extLst>
              <a:ext uri="{FF2B5EF4-FFF2-40B4-BE49-F238E27FC236}">
                <a16:creationId xmlns:a16="http://schemas.microsoft.com/office/drawing/2014/main" id="{6EF68227-AB72-2623-DFE6-6C320B5C7BC9}"/>
              </a:ext>
            </a:extLst>
          </p:cNvPr>
          <p:cNvPicPr>
            <a:picLocks noGrp="1" noChangeAspect="1"/>
          </p:cNvPicPr>
          <p:nvPr>
            <p:ph idx="1"/>
          </p:nvPr>
        </p:nvPicPr>
        <p:blipFill>
          <a:blip r:embed="rId4"/>
          <a:stretch>
            <a:fillRect/>
          </a:stretch>
        </p:blipFill>
        <p:spPr>
          <a:xfrm>
            <a:off x="7958138" y="2181225"/>
            <a:ext cx="3074988" cy="3656013"/>
          </a:xfrm>
        </p:spPr>
      </p:pic>
      <p:sp>
        <p:nvSpPr>
          <p:cNvPr id="2" name="Title 1">
            <a:extLst>
              <a:ext uri="{FF2B5EF4-FFF2-40B4-BE49-F238E27FC236}">
                <a16:creationId xmlns:a16="http://schemas.microsoft.com/office/drawing/2014/main" id="{BDA4540C-F430-4457-A535-BABA368E7581}"/>
              </a:ext>
            </a:extLst>
          </p:cNvPr>
          <p:cNvSpPr>
            <a:spLocks noGrp="1"/>
          </p:cNvSpPr>
          <p:nvPr>
            <p:ph type="title"/>
          </p:nvPr>
        </p:nvSpPr>
        <p:spPr>
          <a:xfrm>
            <a:off x="838200" y="365125"/>
            <a:ext cx="10515600" cy="1325563"/>
          </a:xfrm>
          <a:prstGeom prst="ellipse">
            <a:avLst/>
          </a:prstGeom>
        </p:spPr>
        <p:txBody>
          <a:bodyPr vert="horz" lIns="91440" tIns="45720" rIns="91440" bIns="45720" rtlCol="0" anchor="ctr">
            <a:normAutofit/>
          </a:bodyPr>
          <a:lstStyle/>
          <a:p>
            <a:pPr defTabSz="914400"/>
            <a:r>
              <a:rPr lang="en-US" sz="3400" b="1" kern="1200" dirty="0" err="1">
                <a:solidFill>
                  <a:srgbClr val="00B0F0"/>
                </a:solidFill>
                <a:latin typeface="+mj-lt"/>
                <a:ea typeface="+mj-ea"/>
                <a:cs typeface="+mj-cs"/>
              </a:rPr>
              <a:t>Türkiye</a:t>
            </a:r>
            <a:r>
              <a:rPr lang="en-US" sz="3400" b="1" kern="1200" dirty="0">
                <a:solidFill>
                  <a:srgbClr val="00B0F0"/>
                </a:solidFill>
                <a:latin typeface="+mj-lt"/>
                <a:ea typeface="+mj-ea"/>
                <a:cs typeface="+mj-cs"/>
              </a:rPr>
              <a:t> </a:t>
            </a:r>
            <a:r>
              <a:rPr lang="en-US" sz="3400" b="1" kern="1200" dirty="0" err="1">
                <a:solidFill>
                  <a:srgbClr val="00B0F0"/>
                </a:solidFill>
                <a:latin typeface="+mj-lt"/>
                <a:ea typeface="+mj-ea"/>
                <a:cs typeface="+mj-cs"/>
              </a:rPr>
              <a:t>Çalışma</a:t>
            </a:r>
            <a:r>
              <a:rPr lang="en-US" sz="3400" b="1" kern="1200" dirty="0">
                <a:solidFill>
                  <a:srgbClr val="00B0F0"/>
                </a:solidFill>
                <a:latin typeface="+mj-lt"/>
                <a:ea typeface="+mj-ea"/>
                <a:cs typeface="+mj-cs"/>
              </a:rPr>
              <a:t> </a:t>
            </a:r>
            <a:r>
              <a:rPr lang="en-US" sz="3400" b="1" kern="1200" dirty="0" err="1">
                <a:solidFill>
                  <a:srgbClr val="00B0F0"/>
                </a:solidFill>
                <a:latin typeface="+mj-lt"/>
                <a:ea typeface="+mj-ea"/>
                <a:cs typeface="+mj-cs"/>
              </a:rPr>
              <a:t>Hayatında</a:t>
            </a:r>
            <a:r>
              <a:rPr lang="en-US" sz="3400" b="1" kern="1200" dirty="0">
                <a:solidFill>
                  <a:srgbClr val="00B0F0"/>
                </a:solidFill>
                <a:latin typeface="+mj-lt"/>
                <a:ea typeface="+mj-ea"/>
                <a:cs typeface="+mj-cs"/>
              </a:rPr>
              <a:t> </a:t>
            </a:r>
            <a:r>
              <a:rPr lang="en-US" sz="3400" b="1" kern="1200" dirty="0" err="1">
                <a:solidFill>
                  <a:srgbClr val="00B0F0"/>
                </a:solidFill>
                <a:latin typeface="+mj-lt"/>
                <a:ea typeface="+mj-ea"/>
                <a:cs typeface="+mj-cs"/>
              </a:rPr>
              <a:t>Yabancı</a:t>
            </a:r>
            <a:r>
              <a:rPr lang="en-US" sz="3400" b="1" kern="1200" dirty="0">
                <a:solidFill>
                  <a:srgbClr val="00B0F0"/>
                </a:solidFill>
                <a:latin typeface="+mj-lt"/>
                <a:ea typeface="+mj-ea"/>
                <a:cs typeface="+mj-cs"/>
              </a:rPr>
              <a:t> </a:t>
            </a:r>
            <a:r>
              <a:rPr lang="en-US" sz="3400" b="1" kern="1200" dirty="0" err="1" smtClean="0">
                <a:solidFill>
                  <a:srgbClr val="00B0F0"/>
                </a:solidFill>
                <a:latin typeface="+mj-lt"/>
                <a:ea typeface="+mj-ea"/>
                <a:cs typeface="+mj-cs"/>
              </a:rPr>
              <a:t>İşgücü</a:t>
            </a:r>
            <a:endParaRPr lang="en-US" sz="3400" b="1" kern="1200" dirty="0">
              <a:solidFill>
                <a:srgbClr val="00B0F0"/>
              </a:solidFill>
              <a:latin typeface="+mj-lt"/>
              <a:ea typeface="+mj-ea"/>
              <a:cs typeface="+mj-cs"/>
            </a:endParaRPr>
          </a:p>
        </p:txBody>
      </p:sp>
    </p:spTree>
    <p:extLst>
      <p:ext uri="{BB962C8B-B14F-4D97-AF65-F5344CB8AC3E}">
        <p14:creationId xmlns:p14="http://schemas.microsoft.com/office/powerpoint/2010/main" val="2293897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Resim 5">
            <a:extLst>
              <a:ext uri="{FF2B5EF4-FFF2-40B4-BE49-F238E27FC236}">
                <a16:creationId xmlns:a16="http://schemas.microsoft.com/office/drawing/2014/main" id="{2E54F226-0841-4EA9-B1AB-2FD226246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708" y="633169"/>
            <a:ext cx="9074150" cy="577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4151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6F68-7E3C-45ED-BB78-14BF1ECADEBB}"/>
              </a:ext>
            </a:extLst>
          </p:cNvPr>
          <p:cNvSpPr>
            <a:spLocks noGrp="1"/>
          </p:cNvSpPr>
          <p:nvPr>
            <p:ph type="title"/>
          </p:nvPr>
        </p:nvSpPr>
        <p:spPr>
          <a:solidFill>
            <a:srgbClr val="00B0F0"/>
          </a:solidFill>
        </p:spPr>
        <p:txBody>
          <a:bodyPr/>
          <a:lstStyle/>
          <a:p>
            <a:r>
              <a:rPr lang="tr-TR" b="1" dirty="0">
                <a:solidFill>
                  <a:schemeClr val="bg1"/>
                </a:solidFill>
              </a:rPr>
              <a:t>Türkiye’de İşletme Büyüklükleri</a:t>
            </a:r>
            <a:endParaRPr lang="en-US" b="1" dirty="0">
              <a:solidFill>
                <a:schemeClr val="bg1"/>
              </a:solidFill>
            </a:endParaRPr>
          </a:p>
        </p:txBody>
      </p:sp>
      <p:pic>
        <p:nvPicPr>
          <p:cNvPr id="6" name="Content Placeholder 5">
            <a:extLst>
              <a:ext uri="{FF2B5EF4-FFF2-40B4-BE49-F238E27FC236}">
                <a16:creationId xmlns:a16="http://schemas.microsoft.com/office/drawing/2014/main" id="{72B8C7E9-7841-4E15-BAF0-71F5DB78BBA5}"/>
              </a:ext>
            </a:extLst>
          </p:cNvPr>
          <p:cNvPicPr>
            <a:picLocks noGrp="1" noChangeAspect="1"/>
          </p:cNvPicPr>
          <p:nvPr>
            <p:ph idx="1"/>
          </p:nvPr>
        </p:nvPicPr>
        <p:blipFill>
          <a:blip r:embed="rId2"/>
          <a:stretch>
            <a:fillRect/>
          </a:stretch>
        </p:blipFill>
        <p:spPr>
          <a:xfrm>
            <a:off x="1124281" y="1833978"/>
            <a:ext cx="7249157" cy="3160117"/>
          </a:xfrm>
          <a:prstGeom prst="rect">
            <a:avLst/>
          </a:prstGeom>
        </p:spPr>
      </p:pic>
      <p:sp>
        <p:nvSpPr>
          <p:cNvPr id="4" name="Footer Placeholder 3">
            <a:extLst>
              <a:ext uri="{FF2B5EF4-FFF2-40B4-BE49-F238E27FC236}">
                <a16:creationId xmlns:a16="http://schemas.microsoft.com/office/drawing/2014/main" id="{D1B865D7-AB38-416D-9716-17EC4A2BEB8C}"/>
              </a:ext>
            </a:extLst>
          </p:cNvPr>
          <p:cNvSpPr>
            <a:spLocks noGrp="1"/>
          </p:cNvSpPr>
          <p:nvPr>
            <p:ph type="ftr" sz="quarter" idx="11"/>
          </p:nvPr>
        </p:nvSpPr>
        <p:spPr/>
        <p:txBody>
          <a:bodyPr/>
          <a:lstStyle/>
          <a:p>
            <a:r>
              <a:rPr lang="tr-TR">
                <a:solidFill>
                  <a:prstClr val="black">
                    <a:tint val="75000"/>
                  </a:prstClr>
                </a:solidFill>
              </a:rPr>
              <a:t>www.csgb.gov.tr</a:t>
            </a:r>
          </a:p>
        </p:txBody>
      </p:sp>
      <p:sp>
        <p:nvSpPr>
          <p:cNvPr id="5" name="Slide Number Placeholder 4">
            <a:extLst>
              <a:ext uri="{FF2B5EF4-FFF2-40B4-BE49-F238E27FC236}">
                <a16:creationId xmlns:a16="http://schemas.microsoft.com/office/drawing/2014/main" id="{8F1C3F0F-0536-40B2-987C-823EA6EE32E0}"/>
              </a:ext>
            </a:extLst>
          </p:cNvPr>
          <p:cNvSpPr>
            <a:spLocks noGrp="1"/>
          </p:cNvSpPr>
          <p:nvPr>
            <p:ph type="sldNum" sz="quarter" idx="12"/>
          </p:nvPr>
        </p:nvSpPr>
        <p:spPr/>
        <p:txBody>
          <a:bodyPr/>
          <a:lstStyle/>
          <a:p>
            <a:fld id="{F01F3D7E-AC51-4D34-B066-A9501F56C695}" type="slidenum">
              <a:rPr lang="tr-TR" smtClean="0">
                <a:solidFill>
                  <a:prstClr val="black">
                    <a:tint val="75000"/>
                  </a:prstClr>
                </a:solidFill>
              </a:rPr>
              <a:pPr/>
              <a:t>27</a:t>
            </a:fld>
            <a:endParaRPr lang="tr-TR">
              <a:solidFill>
                <a:prstClr val="black">
                  <a:tint val="75000"/>
                </a:prstClr>
              </a:solidFill>
            </a:endParaRPr>
          </a:p>
        </p:txBody>
      </p:sp>
    </p:spTree>
    <p:extLst>
      <p:ext uri="{BB962C8B-B14F-4D97-AF65-F5344CB8AC3E}">
        <p14:creationId xmlns:p14="http://schemas.microsoft.com/office/powerpoint/2010/main" val="271673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28</a:t>
            </a:fld>
            <a:r>
              <a:rPr lang="tr-TR" dirty="0"/>
              <a:t>/43</a:t>
            </a:r>
          </a:p>
        </p:txBody>
      </p:sp>
      <p:sp>
        <p:nvSpPr>
          <p:cNvPr id="3" name="Unvan 2"/>
          <p:cNvSpPr>
            <a:spLocks noGrp="1"/>
          </p:cNvSpPr>
          <p:nvPr>
            <p:ph type="title" idx="4294967295"/>
          </p:nvPr>
        </p:nvSpPr>
        <p:spPr>
          <a:xfrm>
            <a:off x="1524000" y="220663"/>
            <a:ext cx="9201150" cy="1238250"/>
          </a:xfrm>
        </p:spPr>
        <p:txBody>
          <a:bodyPr>
            <a:normAutofit/>
          </a:bodyPr>
          <a:lstStyle/>
          <a:p>
            <a:r>
              <a:rPr lang="tr-TR" b="1" dirty="0">
                <a:solidFill>
                  <a:srgbClr val="00B0F0"/>
                </a:solidFill>
              </a:rPr>
              <a:t>Ulusal İstihdam Stratejisi (2014-2023)</a:t>
            </a:r>
          </a:p>
        </p:txBody>
      </p:sp>
      <p:pic>
        <p:nvPicPr>
          <p:cNvPr id="6" name="İçerik Yer Tutucusu 5"/>
          <p:cNvPicPr>
            <a:picLocks noGrp="1" noChangeAspect="1"/>
          </p:cNvPicPr>
          <p:nvPr>
            <p:ph idx="4294967295"/>
          </p:nvPr>
        </p:nvPicPr>
        <p:blipFill>
          <a:blip r:embed="rId3"/>
          <a:stretch>
            <a:fillRect/>
          </a:stretch>
        </p:blipFill>
        <p:spPr>
          <a:xfrm>
            <a:off x="1524000" y="1811339"/>
            <a:ext cx="3517900" cy="4351337"/>
          </a:xfrm>
          <a:prstGeom prst="rect">
            <a:avLst/>
          </a:prstGeom>
        </p:spPr>
      </p:pic>
      <p:graphicFrame>
        <p:nvGraphicFramePr>
          <p:cNvPr id="7" name="İçerik Yer Tutucusu 4"/>
          <p:cNvGraphicFramePr>
            <a:graphicFrameLocks/>
          </p:cNvGraphicFramePr>
          <p:nvPr/>
        </p:nvGraphicFramePr>
        <p:xfrm>
          <a:off x="5651192" y="1754924"/>
          <a:ext cx="4895274" cy="44069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92248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29</a:t>
            </a:fld>
            <a:r>
              <a:rPr lang="tr-TR" dirty="0"/>
              <a:t>/43</a:t>
            </a:r>
          </a:p>
        </p:txBody>
      </p:sp>
      <p:sp>
        <p:nvSpPr>
          <p:cNvPr id="3" name="Unvan 2"/>
          <p:cNvSpPr>
            <a:spLocks noGrp="1"/>
          </p:cNvSpPr>
          <p:nvPr>
            <p:ph type="title" idx="4294967295"/>
          </p:nvPr>
        </p:nvSpPr>
        <p:spPr>
          <a:xfrm>
            <a:off x="1524000" y="284163"/>
            <a:ext cx="8085138" cy="1238250"/>
          </a:xfrm>
        </p:spPr>
        <p:txBody>
          <a:bodyPr>
            <a:normAutofit/>
          </a:bodyPr>
          <a:lstStyle/>
          <a:p>
            <a:r>
              <a:rPr lang="tr-TR" sz="3200" b="1" dirty="0">
                <a:solidFill>
                  <a:srgbClr val="00B0F0"/>
                </a:solidFill>
              </a:rPr>
              <a:t>Çocuk İşçiliği İle Mücadele Ulusal Programı (2017-2023)</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015" y="3980813"/>
            <a:ext cx="4894151" cy="2212144"/>
          </a:xfrm>
          <a:prstGeom prst="rect">
            <a:avLst/>
          </a:prstGeom>
        </p:spPr>
      </p:pic>
      <p:pic>
        <p:nvPicPr>
          <p:cNvPr id="6" name="Resim 6"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561" y="1563562"/>
            <a:ext cx="3263713" cy="462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4"/>
          <a:stretch>
            <a:fillRect/>
          </a:stretch>
        </p:blipFill>
        <p:spPr>
          <a:xfrm>
            <a:off x="1897015" y="1563563"/>
            <a:ext cx="4894151" cy="2337407"/>
          </a:xfrm>
          <a:prstGeom prst="rect">
            <a:avLst/>
          </a:prstGeom>
        </p:spPr>
      </p:pic>
    </p:spTree>
    <p:extLst>
      <p:ext uri="{BB962C8B-B14F-4D97-AF65-F5344CB8AC3E}">
        <p14:creationId xmlns:p14="http://schemas.microsoft.com/office/powerpoint/2010/main" val="3086353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4034" y="1491916"/>
            <a:ext cx="8586816" cy="4096192"/>
          </a:xfrm>
        </p:spPr>
        <p:txBody>
          <a:bodyPr/>
          <a:lstStyle/>
          <a:p>
            <a:pPr algn="just"/>
            <a:r>
              <a:rPr lang="tr-TR" b="1" dirty="0"/>
              <a:t>Çocuk hakları ile ilgili olan uluslararası belge 20 Kasım 1989 tarihinde Birleşmiş Milletler tarafından kabul edilen ve Türkiye dahil 196 ülke tarafından onaylanmış olan Birleşmiş Milletler Çocuk Hakları Sözleşmesidir.</a:t>
            </a:r>
            <a:endParaRPr lang="tr-TR" dirty="0"/>
          </a:p>
        </p:txBody>
      </p:sp>
      <p:pic>
        <p:nvPicPr>
          <p:cNvPr id="3076" name="Picture 4" descr="çocuk hakları UNİCEF ile ilgili görsel sonucu"/>
          <p:cNvPicPr>
            <a:picLocks noChangeAspect="1" noChangeArrowheads="1"/>
          </p:cNvPicPr>
          <p:nvPr/>
        </p:nvPicPr>
        <p:blipFill>
          <a:blip r:embed="rId3"/>
          <a:srcRect/>
          <a:stretch>
            <a:fillRect/>
          </a:stretch>
        </p:blipFill>
        <p:spPr bwMode="auto">
          <a:xfrm>
            <a:off x="3224192" y="3316398"/>
            <a:ext cx="5251434" cy="2271710"/>
          </a:xfrm>
          <a:prstGeom prst="rect">
            <a:avLst/>
          </a:prstGeom>
          <a:noFill/>
        </p:spPr>
      </p:pic>
    </p:spTree>
    <p:extLst>
      <p:ext uri="{BB962C8B-B14F-4D97-AF65-F5344CB8AC3E}">
        <p14:creationId xmlns:p14="http://schemas.microsoft.com/office/powerpoint/2010/main" val="2769430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6FE35638-4952-F6C1-E3E4-77A214B699A0}"/>
              </a:ext>
            </a:extLst>
          </p:cNvPr>
          <p:cNvSpPr/>
          <p:nvPr/>
        </p:nvSpPr>
        <p:spPr>
          <a:xfrm rot="16200000">
            <a:off x="5649239" y="-5302560"/>
            <a:ext cx="879086" cy="12192000"/>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Başlık 1"/>
          <p:cNvSpPr>
            <a:spLocks noGrp="1"/>
          </p:cNvSpPr>
          <p:nvPr>
            <p:ph type="title"/>
          </p:nvPr>
        </p:nvSpPr>
        <p:spPr>
          <a:xfrm>
            <a:off x="1884568" y="541018"/>
            <a:ext cx="7702205" cy="489855"/>
          </a:xfrm>
        </p:spPr>
        <p:txBody>
          <a:bodyPr>
            <a:noAutofit/>
          </a:bodyPr>
          <a:lstStyle/>
          <a:p>
            <a:r>
              <a:rPr lang="tr-TR" sz="2200" b="1" dirty="0">
                <a:solidFill>
                  <a:schemeClr val="bg1"/>
                </a:solidFill>
                <a:latin typeface="DINPro-CondBlack" panose="02000506030000020004" pitchFamily="50" charset="-94"/>
                <a:ea typeface="+mn-ea"/>
                <a:cs typeface="+mn-cs"/>
              </a:rPr>
              <a:t>2021 – 2022 Dönemi Çalışmanın Yürütüldüğü İl ve Sektörler</a:t>
            </a:r>
          </a:p>
        </p:txBody>
      </p:sp>
      <p:pic>
        <p:nvPicPr>
          <p:cNvPr id="3" name="Graphic 2">
            <a:extLst>
              <a:ext uri="{FF2B5EF4-FFF2-40B4-BE49-F238E27FC236}">
                <a16:creationId xmlns:a16="http://schemas.microsoft.com/office/drawing/2014/main" id="{912F5E9A-DEE3-D1A1-61D3-216ACC9EBFE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026025" y="1980973"/>
            <a:ext cx="8296404" cy="3519258"/>
          </a:xfrm>
          <a:prstGeom prst="rect">
            <a:avLst/>
          </a:prstGeom>
        </p:spPr>
      </p:pic>
      <p:pic>
        <p:nvPicPr>
          <p:cNvPr id="9" name="Graphic 8">
            <a:extLst>
              <a:ext uri="{FF2B5EF4-FFF2-40B4-BE49-F238E27FC236}">
                <a16:creationId xmlns:a16="http://schemas.microsoft.com/office/drawing/2014/main" id="{81ED8640-5885-D963-89A3-2A8346F8E4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026026" y="3924581"/>
            <a:ext cx="432266" cy="432266"/>
          </a:xfrm>
          <a:prstGeom prst="rect">
            <a:avLst/>
          </a:prstGeom>
          <a:effectLst>
            <a:outerShdw blurRad="50800" dist="38100" dir="5400000" algn="t" rotWithShape="0">
              <a:prstClr val="black">
                <a:alpha val="40000"/>
              </a:prstClr>
            </a:outerShdw>
          </a:effectLst>
        </p:spPr>
      </p:pic>
      <p:pic>
        <p:nvPicPr>
          <p:cNvPr id="12" name="Graphic 11">
            <a:extLst>
              <a:ext uri="{FF2B5EF4-FFF2-40B4-BE49-F238E27FC236}">
                <a16:creationId xmlns:a16="http://schemas.microsoft.com/office/drawing/2014/main" id="{47E8A9E2-B24F-8CE2-4AEF-65A027BD874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96000" y="4498323"/>
            <a:ext cx="432266" cy="432266"/>
          </a:xfrm>
          <a:prstGeom prst="rect">
            <a:avLst/>
          </a:prstGeom>
          <a:effectLst>
            <a:outerShdw blurRad="50800" dist="38100" dir="5400000" algn="t" rotWithShape="0">
              <a:prstClr val="black">
                <a:alpha val="40000"/>
              </a:prstClr>
            </a:outerShdw>
          </a:effectLst>
        </p:spPr>
      </p:pic>
      <p:pic>
        <p:nvPicPr>
          <p:cNvPr id="13" name="Graphic 12">
            <a:extLst>
              <a:ext uri="{FF2B5EF4-FFF2-40B4-BE49-F238E27FC236}">
                <a16:creationId xmlns:a16="http://schemas.microsoft.com/office/drawing/2014/main" id="{1D75AC8E-0F7A-113C-AEE3-20061F8A432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528266" y="5163548"/>
            <a:ext cx="432266" cy="432266"/>
          </a:xfrm>
          <a:prstGeom prst="rect">
            <a:avLst/>
          </a:prstGeom>
          <a:effectLst>
            <a:outerShdw blurRad="50800" dist="38100" dir="5400000" algn="t" rotWithShape="0">
              <a:prstClr val="black">
                <a:alpha val="40000"/>
              </a:prstClr>
            </a:outerShdw>
          </a:effectLst>
        </p:spPr>
      </p:pic>
      <p:pic>
        <p:nvPicPr>
          <p:cNvPr id="14" name="Graphic 13">
            <a:extLst>
              <a:ext uri="{FF2B5EF4-FFF2-40B4-BE49-F238E27FC236}">
                <a16:creationId xmlns:a16="http://schemas.microsoft.com/office/drawing/2014/main" id="{104DFFEA-233D-1EF8-3462-77302440105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519538" y="4956380"/>
            <a:ext cx="432266" cy="432266"/>
          </a:xfrm>
          <a:prstGeom prst="rect">
            <a:avLst/>
          </a:prstGeom>
          <a:effectLst>
            <a:outerShdw blurRad="50800" dist="38100" dir="5400000" algn="t" rotWithShape="0">
              <a:prstClr val="black">
                <a:alpha val="40000"/>
              </a:prstClr>
            </a:outerShdw>
          </a:effectLst>
        </p:spPr>
      </p:pic>
      <p:pic>
        <p:nvPicPr>
          <p:cNvPr id="15" name="Graphic 14">
            <a:extLst>
              <a:ext uri="{FF2B5EF4-FFF2-40B4-BE49-F238E27FC236}">
                <a16:creationId xmlns:a16="http://schemas.microsoft.com/office/drawing/2014/main" id="{6F6575F2-BBC8-D210-555F-B866A0AD2D5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89929" y="4066057"/>
            <a:ext cx="432266" cy="432266"/>
          </a:xfrm>
          <a:prstGeom prst="rect">
            <a:avLst/>
          </a:prstGeom>
          <a:effectLst>
            <a:outerShdw blurRad="50800" dist="38100" dir="5400000" algn="t" rotWithShape="0">
              <a:prstClr val="black">
                <a:alpha val="40000"/>
              </a:prstClr>
            </a:outerShdw>
          </a:effectLst>
        </p:spPr>
      </p:pic>
      <p:pic>
        <p:nvPicPr>
          <p:cNvPr id="17" name="Graphic 16">
            <a:extLst>
              <a:ext uri="{FF2B5EF4-FFF2-40B4-BE49-F238E27FC236}">
                <a16:creationId xmlns:a16="http://schemas.microsoft.com/office/drawing/2014/main" id="{3AD75955-950E-8C66-2AB5-FD2D255DB99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516124" y="4322441"/>
            <a:ext cx="432266" cy="432266"/>
          </a:xfrm>
          <a:prstGeom prst="rect">
            <a:avLst/>
          </a:prstGeom>
          <a:effectLst>
            <a:outerShdw blurRad="50800" dist="38100" dir="5400000" algn="t" rotWithShape="0">
              <a:prstClr val="black">
                <a:alpha val="40000"/>
              </a:prstClr>
            </a:outerShdw>
          </a:effectLst>
        </p:spPr>
      </p:pic>
      <p:pic>
        <p:nvPicPr>
          <p:cNvPr id="18" name="Graphic 17">
            <a:extLst>
              <a:ext uri="{FF2B5EF4-FFF2-40B4-BE49-F238E27FC236}">
                <a16:creationId xmlns:a16="http://schemas.microsoft.com/office/drawing/2014/main" id="{93465190-91AC-294C-2B6C-9389270272D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93396" y="3144651"/>
            <a:ext cx="432266" cy="432266"/>
          </a:xfrm>
          <a:prstGeom prst="rect">
            <a:avLst/>
          </a:prstGeom>
          <a:effectLst>
            <a:outerShdw blurRad="50800" dist="38100" dir="5400000" algn="t" rotWithShape="0">
              <a:prstClr val="black">
                <a:alpha val="40000"/>
              </a:prstClr>
            </a:outerShdw>
          </a:effectLst>
        </p:spPr>
      </p:pic>
      <p:pic>
        <p:nvPicPr>
          <p:cNvPr id="19" name="Graphic 18">
            <a:extLst>
              <a:ext uri="{FF2B5EF4-FFF2-40B4-BE49-F238E27FC236}">
                <a16:creationId xmlns:a16="http://schemas.microsoft.com/office/drawing/2014/main" id="{F9A5528F-6EC6-2E4D-88D9-422A03B2ED9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442319" y="4106308"/>
            <a:ext cx="432266" cy="432266"/>
          </a:xfrm>
          <a:prstGeom prst="rect">
            <a:avLst/>
          </a:prstGeom>
          <a:effectLst>
            <a:outerShdw blurRad="50800" dist="38100" dir="5400000" algn="t" rotWithShape="0">
              <a:prstClr val="black">
                <a:alpha val="40000"/>
              </a:prstClr>
            </a:outerShdw>
          </a:effectLst>
        </p:spPr>
      </p:pic>
      <p:pic>
        <p:nvPicPr>
          <p:cNvPr id="21" name="Graphic 20">
            <a:extLst>
              <a:ext uri="{FF2B5EF4-FFF2-40B4-BE49-F238E27FC236}">
                <a16:creationId xmlns:a16="http://schemas.microsoft.com/office/drawing/2014/main" id="{E2AE7E18-1E07-5AD2-BE41-8BC40E55C21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060671" y="4365813"/>
            <a:ext cx="482333" cy="482333"/>
          </a:xfrm>
          <a:prstGeom prst="rect">
            <a:avLst/>
          </a:prstGeom>
          <a:effectLst>
            <a:outerShdw blurRad="50800" dist="38100" dir="5400000" algn="t" rotWithShape="0">
              <a:prstClr val="black">
                <a:alpha val="40000"/>
              </a:prstClr>
            </a:outerShdw>
          </a:effectLst>
        </p:spPr>
      </p:pic>
      <p:pic>
        <p:nvPicPr>
          <p:cNvPr id="24" name="Graphic 23">
            <a:extLst>
              <a:ext uri="{FF2B5EF4-FFF2-40B4-BE49-F238E27FC236}">
                <a16:creationId xmlns:a16="http://schemas.microsoft.com/office/drawing/2014/main" id="{62BE1360-AB3B-C1B7-2563-3B4F580A5B7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006223" y="4131798"/>
            <a:ext cx="482333" cy="482333"/>
          </a:xfrm>
          <a:prstGeom prst="rect">
            <a:avLst/>
          </a:prstGeom>
          <a:effectLst>
            <a:outerShdw blurRad="50800" dist="38100" dir="5400000" algn="t" rotWithShape="0">
              <a:prstClr val="black">
                <a:alpha val="40000"/>
              </a:prstClr>
            </a:outerShdw>
          </a:effectLst>
        </p:spPr>
      </p:pic>
      <p:pic>
        <p:nvPicPr>
          <p:cNvPr id="26" name="Graphic 25">
            <a:extLst>
              <a:ext uri="{FF2B5EF4-FFF2-40B4-BE49-F238E27FC236}">
                <a16:creationId xmlns:a16="http://schemas.microsoft.com/office/drawing/2014/main" id="{D1AA3318-5DF5-0959-9146-B460262279F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398778" y="4556504"/>
            <a:ext cx="482333" cy="482333"/>
          </a:xfrm>
          <a:prstGeom prst="rect">
            <a:avLst/>
          </a:prstGeom>
        </p:spPr>
      </p:pic>
      <p:sp>
        <p:nvSpPr>
          <p:cNvPr id="122" name="Dikdörtgen: Köşeleri Yuvarlatılmış 121">
            <a:extLst>
              <a:ext uri="{FF2B5EF4-FFF2-40B4-BE49-F238E27FC236}">
                <a16:creationId xmlns:a16="http://schemas.microsoft.com/office/drawing/2014/main" id="{CD25489D-BCE9-0501-5423-1EB5964AFEDF}"/>
              </a:ext>
            </a:extLst>
          </p:cNvPr>
          <p:cNvSpPr/>
          <p:nvPr/>
        </p:nvSpPr>
        <p:spPr>
          <a:xfrm>
            <a:off x="11385755" y="6388384"/>
            <a:ext cx="876829" cy="365125"/>
          </a:xfrm>
          <a:prstGeom prst="round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3" name="Slayt Numarası Yer Tutucusu 1046">
            <a:extLst>
              <a:ext uri="{FF2B5EF4-FFF2-40B4-BE49-F238E27FC236}">
                <a16:creationId xmlns:a16="http://schemas.microsoft.com/office/drawing/2014/main" id="{A49FCABF-E32F-73F0-3750-AAC75887AB93}"/>
              </a:ext>
            </a:extLst>
          </p:cNvPr>
          <p:cNvSpPr txBox="1">
            <a:spLocks/>
          </p:cNvSpPr>
          <p:nvPr/>
        </p:nvSpPr>
        <p:spPr>
          <a:xfrm>
            <a:off x="11557001" y="6388287"/>
            <a:ext cx="392716" cy="365125"/>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1F3D7E-AC51-4D34-B066-A9501F56C695}" type="slidenum">
              <a:rPr lang="tr-TR" sz="1400" smtClean="0">
                <a:solidFill>
                  <a:schemeClr val="bg1"/>
                </a:solidFill>
                <a:latin typeface="DINPro-Medium" panose="02000503030000020004" pitchFamily="50" charset="0"/>
              </a:rPr>
              <a:pPr/>
              <a:t>30</a:t>
            </a:fld>
            <a:endParaRPr lang="tr-TR" sz="1400" dirty="0">
              <a:solidFill>
                <a:schemeClr val="bg1"/>
              </a:solidFill>
              <a:latin typeface="DINPro-Medium" panose="02000503030000020004" pitchFamily="50" charset="0"/>
            </a:endParaRPr>
          </a:p>
        </p:txBody>
      </p:sp>
      <p:pic>
        <p:nvPicPr>
          <p:cNvPr id="2" name="Picture 1">
            <a:extLst>
              <a:ext uri="{FF2B5EF4-FFF2-40B4-BE49-F238E27FC236}">
                <a16:creationId xmlns:a16="http://schemas.microsoft.com/office/drawing/2014/main" id="{971B1A16-DD1C-4E41-939A-F2C7CF658AF9}"/>
              </a:ext>
            </a:extLst>
          </p:cNvPr>
          <p:cNvPicPr>
            <a:picLocks noChangeAspect="1"/>
          </p:cNvPicPr>
          <p:nvPr/>
        </p:nvPicPr>
        <p:blipFill>
          <a:blip r:embed="rId13"/>
          <a:stretch>
            <a:fillRect/>
          </a:stretch>
        </p:blipFill>
        <p:spPr>
          <a:xfrm>
            <a:off x="6772238" y="4848146"/>
            <a:ext cx="481626" cy="487722"/>
          </a:xfrm>
          <a:prstGeom prst="rect">
            <a:avLst/>
          </a:prstGeom>
        </p:spPr>
      </p:pic>
      <p:pic>
        <p:nvPicPr>
          <p:cNvPr id="22" name="Graphic 21">
            <a:extLst>
              <a:ext uri="{FF2B5EF4-FFF2-40B4-BE49-F238E27FC236}">
                <a16:creationId xmlns:a16="http://schemas.microsoft.com/office/drawing/2014/main" id="{D7998293-0B23-4735-BBAE-AB2086C6271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516124" y="3147183"/>
            <a:ext cx="432266" cy="43226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42095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5C3D785-AAAA-8821-E154-2E2999D4ADEF}"/>
              </a:ext>
            </a:extLst>
          </p:cNvPr>
          <p:cNvSpPr/>
          <p:nvPr/>
        </p:nvSpPr>
        <p:spPr>
          <a:xfrm>
            <a:off x="518696" y="4246286"/>
            <a:ext cx="1182101" cy="1182101"/>
          </a:xfrm>
          <a:prstGeom prst="ellipse">
            <a:avLst/>
          </a:prstGeom>
          <a:solidFill>
            <a:srgbClr val="8F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9860F645-E428-ABEC-C04B-A4D5AEEAF088}"/>
              </a:ext>
            </a:extLst>
          </p:cNvPr>
          <p:cNvSpPr/>
          <p:nvPr/>
        </p:nvSpPr>
        <p:spPr>
          <a:xfrm rot="16200000">
            <a:off x="5649239" y="-5302560"/>
            <a:ext cx="879086" cy="12192000"/>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Unvan 1">
            <a:extLst>
              <a:ext uri="{FF2B5EF4-FFF2-40B4-BE49-F238E27FC236}">
                <a16:creationId xmlns:a16="http://schemas.microsoft.com/office/drawing/2014/main" id="{F376DDDA-3949-A669-E3C3-518EDEFEC585}"/>
              </a:ext>
            </a:extLst>
          </p:cNvPr>
          <p:cNvSpPr>
            <a:spLocks noGrp="1"/>
          </p:cNvSpPr>
          <p:nvPr>
            <p:ph type="title"/>
          </p:nvPr>
        </p:nvSpPr>
        <p:spPr>
          <a:xfrm>
            <a:off x="2030513" y="591291"/>
            <a:ext cx="5924550" cy="404298"/>
          </a:xfrm>
        </p:spPr>
        <p:txBody>
          <a:bodyPr>
            <a:noAutofit/>
          </a:bodyPr>
          <a:lstStyle/>
          <a:p>
            <a:r>
              <a:rPr lang="tr-TR" sz="2800" b="1" dirty="0">
                <a:solidFill>
                  <a:schemeClr val="bg1"/>
                </a:solidFill>
                <a:latin typeface="DINPro-CondBlack" panose="02000506030000020004" pitchFamily="50" charset="-94"/>
                <a:ea typeface="+mn-ea"/>
                <a:cs typeface="+mn-cs"/>
              </a:rPr>
              <a:t>ÇSGB – RTB - Ziyaret Edilen İşyerlerinin Sayısı</a:t>
            </a:r>
          </a:p>
        </p:txBody>
      </p:sp>
      <p:sp>
        <p:nvSpPr>
          <p:cNvPr id="6" name="Dikdörtgen: Köşeleri Yuvarlatılmış 5">
            <a:extLst>
              <a:ext uri="{FF2B5EF4-FFF2-40B4-BE49-F238E27FC236}">
                <a16:creationId xmlns:a16="http://schemas.microsoft.com/office/drawing/2014/main" id="{ADEF2104-DFD4-D3B4-75A2-02657409A5E7}"/>
              </a:ext>
            </a:extLst>
          </p:cNvPr>
          <p:cNvSpPr/>
          <p:nvPr/>
        </p:nvSpPr>
        <p:spPr>
          <a:xfrm>
            <a:off x="11385755" y="6388384"/>
            <a:ext cx="876829" cy="365125"/>
          </a:xfrm>
          <a:prstGeom prst="round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Slayt Numarası Yer Tutucusu 1046">
            <a:extLst>
              <a:ext uri="{FF2B5EF4-FFF2-40B4-BE49-F238E27FC236}">
                <a16:creationId xmlns:a16="http://schemas.microsoft.com/office/drawing/2014/main" id="{63173C67-CFB9-4BCD-74F1-BBBCD766C41B}"/>
              </a:ext>
            </a:extLst>
          </p:cNvPr>
          <p:cNvSpPr txBox="1">
            <a:spLocks/>
          </p:cNvSpPr>
          <p:nvPr/>
        </p:nvSpPr>
        <p:spPr>
          <a:xfrm>
            <a:off x="11543071" y="6388287"/>
            <a:ext cx="406645" cy="365125"/>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1F3D7E-AC51-4D34-B066-A9501F56C695}" type="slidenum">
              <a:rPr lang="tr-TR" sz="1400" smtClean="0">
                <a:solidFill>
                  <a:schemeClr val="bg1"/>
                </a:solidFill>
                <a:latin typeface="DINPro-Medium" panose="02000503030000020004" pitchFamily="50" charset="0"/>
              </a:rPr>
              <a:pPr/>
              <a:t>31</a:t>
            </a:fld>
            <a:endParaRPr lang="tr-TR" sz="1400" dirty="0">
              <a:solidFill>
                <a:schemeClr val="bg1"/>
              </a:solidFill>
              <a:latin typeface="DINPro-Medium" panose="02000503030000020004" pitchFamily="50" charset="0"/>
            </a:endParaRPr>
          </a:p>
        </p:txBody>
      </p:sp>
      <p:pic>
        <p:nvPicPr>
          <p:cNvPr id="2050" name="Picture 2" descr="Computer Icons Avatar Business Computer Software, user avatar, child, face,  hand png | PNGWing">
            <a:extLst>
              <a:ext uri="{FF2B5EF4-FFF2-40B4-BE49-F238E27FC236}">
                <a16:creationId xmlns:a16="http://schemas.microsoft.com/office/drawing/2014/main" id="{3019DA41-3B1F-C9D6-3D99-7A500EACBA50}"/>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2898" r="22899"/>
          <a:stretch/>
        </p:blipFill>
        <p:spPr bwMode="auto">
          <a:xfrm>
            <a:off x="1380771" y="4275395"/>
            <a:ext cx="1094616" cy="1123884"/>
          </a:xfrm>
          <a:prstGeom prst="ellipse">
            <a:avLst/>
          </a:prstGeom>
          <a:noFill/>
          <a:extLst>
            <a:ext uri="{909E8E84-426E-40DD-AFC4-6F175D3DCCD1}">
              <a14:hiddenFill xmlns:a14="http://schemas.microsoft.com/office/drawing/2010/main">
                <a:solidFill>
                  <a:srgbClr val="FFFFFF"/>
                </a:solidFill>
              </a14:hiddenFill>
            </a:ext>
          </a:extLst>
        </p:spPr>
      </p:pic>
      <p:pic>
        <p:nvPicPr>
          <p:cNvPr id="13" name="Grafik 12" descr="Şehir düz dolguyla">
            <a:extLst>
              <a:ext uri="{FF2B5EF4-FFF2-40B4-BE49-F238E27FC236}">
                <a16:creationId xmlns:a16="http://schemas.microsoft.com/office/drawing/2014/main" id="{871AD867-DFA9-A631-06FB-AEB47E0B47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24554" y="2021821"/>
            <a:ext cx="1412364" cy="1412364"/>
          </a:xfrm>
          <a:prstGeom prst="rect">
            <a:avLst/>
          </a:prstGeom>
        </p:spPr>
      </p:pic>
      <p:sp>
        <p:nvSpPr>
          <p:cNvPr id="14" name="Metin kutusu 13">
            <a:extLst>
              <a:ext uri="{FF2B5EF4-FFF2-40B4-BE49-F238E27FC236}">
                <a16:creationId xmlns:a16="http://schemas.microsoft.com/office/drawing/2014/main" id="{5AAAE6F6-9A10-46FD-A8F4-00A1E8A1BE1A}"/>
              </a:ext>
            </a:extLst>
          </p:cNvPr>
          <p:cNvSpPr txBox="1"/>
          <p:nvPr/>
        </p:nvSpPr>
        <p:spPr>
          <a:xfrm>
            <a:off x="2636918" y="2038646"/>
            <a:ext cx="2316386" cy="1477328"/>
          </a:xfrm>
          <a:prstGeom prst="rect">
            <a:avLst/>
          </a:prstGeom>
          <a:noFill/>
        </p:spPr>
        <p:txBody>
          <a:bodyPr wrap="square" rtlCol="0">
            <a:spAutoFit/>
          </a:bodyPr>
          <a:lstStyle/>
          <a:p>
            <a:pPr algn="ctr"/>
            <a:r>
              <a:rPr lang="tr-TR" dirty="0">
                <a:latin typeface="DINPro-Medium" panose="02000503030000020004" pitchFamily="50" charset="0"/>
              </a:rPr>
              <a:t>Ziyaret Edilen Toplam İşyeri Sayısı</a:t>
            </a:r>
          </a:p>
          <a:p>
            <a:pPr algn="ctr"/>
            <a:r>
              <a:rPr lang="tr-TR" sz="5400" b="1" dirty="0">
                <a:solidFill>
                  <a:srgbClr val="C00000"/>
                </a:solidFill>
                <a:latin typeface="DINPro-Medium" panose="02000503030000020004" pitchFamily="50" charset="0"/>
              </a:rPr>
              <a:t>2444</a:t>
            </a:r>
            <a:endParaRPr lang="tr-TR" sz="2800" b="1" dirty="0">
              <a:solidFill>
                <a:srgbClr val="C00000"/>
              </a:solidFill>
              <a:latin typeface="DINPro-Medium" panose="02000503030000020004" pitchFamily="50" charset="0"/>
            </a:endParaRPr>
          </a:p>
        </p:txBody>
      </p:sp>
      <p:sp>
        <p:nvSpPr>
          <p:cNvPr id="16" name="Metin kutusu 15">
            <a:extLst>
              <a:ext uri="{FF2B5EF4-FFF2-40B4-BE49-F238E27FC236}">
                <a16:creationId xmlns:a16="http://schemas.microsoft.com/office/drawing/2014/main" id="{41F43858-2EE8-6AE3-0EAB-E94B2AC026D5}"/>
              </a:ext>
            </a:extLst>
          </p:cNvPr>
          <p:cNvSpPr txBox="1"/>
          <p:nvPr/>
        </p:nvSpPr>
        <p:spPr>
          <a:xfrm>
            <a:off x="2692250" y="4005544"/>
            <a:ext cx="2316386" cy="1754326"/>
          </a:xfrm>
          <a:prstGeom prst="rect">
            <a:avLst/>
          </a:prstGeom>
          <a:noFill/>
        </p:spPr>
        <p:txBody>
          <a:bodyPr wrap="square" rtlCol="0">
            <a:spAutoFit/>
          </a:bodyPr>
          <a:lstStyle/>
          <a:p>
            <a:pPr algn="ctr"/>
            <a:r>
              <a:rPr lang="tr-TR" b="1" dirty="0">
                <a:solidFill>
                  <a:srgbClr val="C00000"/>
                </a:solidFill>
                <a:latin typeface="DINPro-Medium" panose="02000503030000020004" pitchFamily="50" charset="0"/>
              </a:rPr>
              <a:t>18 Yaş Altı </a:t>
            </a:r>
            <a:r>
              <a:rPr lang="tr-TR" dirty="0">
                <a:latin typeface="DINPro-Medium" panose="02000503030000020004" pitchFamily="50" charset="0"/>
              </a:rPr>
              <a:t>Çalışan Bulunduğu Tespit Edilen İşyeri Sayısı</a:t>
            </a:r>
          </a:p>
          <a:p>
            <a:pPr algn="ctr"/>
            <a:r>
              <a:rPr lang="tr-TR" sz="5400" b="1" dirty="0">
                <a:solidFill>
                  <a:srgbClr val="C00000"/>
                </a:solidFill>
                <a:latin typeface="DINPro-Medium" panose="02000503030000020004" pitchFamily="50" charset="0"/>
              </a:rPr>
              <a:t>491</a:t>
            </a:r>
            <a:endParaRPr lang="tr-TR" sz="2800" b="1" dirty="0">
              <a:solidFill>
                <a:srgbClr val="C00000"/>
              </a:solidFill>
              <a:latin typeface="DINPro-Medium" panose="02000503030000020004" pitchFamily="50" charset="0"/>
            </a:endParaRPr>
          </a:p>
        </p:txBody>
      </p:sp>
      <p:sp>
        <p:nvSpPr>
          <p:cNvPr id="20" name="Metin kutusu 19">
            <a:extLst>
              <a:ext uri="{FF2B5EF4-FFF2-40B4-BE49-F238E27FC236}">
                <a16:creationId xmlns:a16="http://schemas.microsoft.com/office/drawing/2014/main" id="{C0AF9857-5A15-070C-512C-7D607B0955E2}"/>
              </a:ext>
            </a:extLst>
          </p:cNvPr>
          <p:cNvSpPr txBox="1"/>
          <p:nvPr/>
        </p:nvSpPr>
        <p:spPr>
          <a:xfrm>
            <a:off x="8055742" y="2003594"/>
            <a:ext cx="2316386" cy="1754326"/>
          </a:xfrm>
          <a:prstGeom prst="rect">
            <a:avLst/>
          </a:prstGeom>
          <a:noFill/>
        </p:spPr>
        <p:txBody>
          <a:bodyPr wrap="square" rtlCol="0">
            <a:spAutoFit/>
          </a:bodyPr>
          <a:lstStyle/>
          <a:p>
            <a:pPr algn="ctr"/>
            <a:r>
              <a:rPr lang="tr-TR" sz="2000" b="1" dirty="0">
                <a:latin typeface="DINPro-Medium" panose="02000503030000020004" pitchFamily="50" charset="0"/>
              </a:rPr>
              <a:t>18 Yaş Altı</a:t>
            </a:r>
          </a:p>
          <a:p>
            <a:pPr algn="ctr"/>
            <a:endParaRPr lang="tr-TR" sz="2000" b="1" dirty="0">
              <a:latin typeface="DINPro-Medium" panose="02000503030000020004" pitchFamily="50" charset="0"/>
            </a:endParaRPr>
          </a:p>
          <a:p>
            <a:pPr algn="ctr"/>
            <a:r>
              <a:rPr lang="tr-TR" sz="2000" b="1" dirty="0">
                <a:latin typeface="DINPro-Medium" panose="02000503030000020004" pitchFamily="50" charset="0"/>
              </a:rPr>
              <a:t> </a:t>
            </a:r>
            <a:r>
              <a:rPr lang="tr-TR" sz="4800" b="1" dirty="0">
                <a:solidFill>
                  <a:srgbClr val="C00000"/>
                </a:solidFill>
                <a:latin typeface="DINPro-Medium" panose="02000503030000020004" pitchFamily="50" charset="0"/>
              </a:rPr>
              <a:t>959/410</a:t>
            </a:r>
            <a:endParaRPr lang="tr-TR" sz="2800" b="1" dirty="0">
              <a:solidFill>
                <a:srgbClr val="C00000"/>
              </a:solidFill>
              <a:latin typeface="DINPro-Medium" panose="02000503030000020004" pitchFamily="50" charset="0"/>
            </a:endParaRPr>
          </a:p>
        </p:txBody>
      </p:sp>
      <p:sp>
        <p:nvSpPr>
          <p:cNvPr id="21" name="Dikdörtgen 20">
            <a:extLst>
              <a:ext uri="{FF2B5EF4-FFF2-40B4-BE49-F238E27FC236}">
                <a16:creationId xmlns:a16="http://schemas.microsoft.com/office/drawing/2014/main" id="{AC8C6460-386B-797E-A6AF-D96CA5D8DED4}"/>
              </a:ext>
            </a:extLst>
          </p:cNvPr>
          <p:cNvSpPr/>
          <p:nvPr/>
        </p:nvSpPr>
        <p:spPr>
          <a:xfrm>
            <a:off x="2830751" y="2705101"/>
            <a:ext cx="2007949" cy="457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a:extLst>
              <a:ext uri="{FF2B5EF4-FFF2-40B4-BE49-F238E27FC236}">
                <a16:creationId xmlns:a16="http://schemas.microsoft.com/office/drawing/2014/main" id="{34702009-690D-D892-9C31-255384634CB9}"/>
              </a:ext>
            </a:extLst>
          </p:cNvPr>
          <p:cNvSpPr/>
          <p:nvPr/>
        </p:nvSpPr>
        <p:spPr>
          <a:xfrm>
            <a:off x="2830751" y="4944249"/>
            <a:ext cx="2021683"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C13E998D-2359-317A-10AD-A4A18F86E8A3}"/>
              </a:ext>
            </a:extLst>
          </p:cNvPr>
          <p:cNvSpPr/>
          <p:nvPr/>
        </p:nvSpPr>
        <p:spPr>
          <a:xfrm>
            <a:off x="8173223" y="2640875"/>
            <a:ext cx="2126012"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387315BB-77C0-89C7-A36B-53777796DDA1}"/>
              </a:ext>
            </a:extLst>
          </p:cNvPr>
          <p:cNvSpPr txBox="1"/>
          <p:nvPr/>
        </p:nvSpPr>
        <p:spPr>
          <a:xfrm>
            <a:off x="8081224" y="4394084"/>
            <a:ext cx="2870596" cy="1477328"/>
          </a:xfrm>
          <a:prstGeom prst="rect">
            <a:avLst/>
          </a:prstGeom>
          <a:noFill/>
        </p:spPr>
        <p:txBody>
          <a:bodyPr wrap="square" rtlCol="0">
            <a:spAutoFit/>
          </a:bodyPr>
          <a:lstStyle/>
          <a:p>
            <a:pPr algn="ctr"/>
            <a:r>
              <a:rPr lang="tr-TR" dirty="0">
                <a:latin typeface="DINPro-Medium" panose="02000503030000020004" pitchFamily="50" charset="0"/>
              </a:rPr>
              <a:t>İşyerinde</a:t>
            </a:r>
            <a:r>
              <a:rPr lang="tr-TR" dirty="0">
                <a:solidFill>
                  <a:srgbClr val="C00000"/>
                </a:solidFill>
                <a:latin typeface="DINPro-Medium" panose="02000503030000020004" pitchFamily="50" charset="0"/>
              </a:rPr>
              <a:t> </a:t>
            </a:r>
            <a:r>
              <a:rPr lang="tr-TR" b="1" dirty="0">
                <a:solidFill>
                  <a:srgbClr val="C00000"/>
                </a:solidFill>
                <a:latin typeface="DINPro-Medium" panose="02000503030000020004" pitchFamily="50" charset="0"/>
              </a:rPr>
              <a:t>18 Yaş Altı Çalışan Bulundurma </a:t>
            </a:r>
            <a:r>
              <a:rPr lang="tr-TR" dirty="0">
                <a:latin typeface="DINPro-Medium" panose="02000503030000020004" pitchFamily="50" charset="0"/>
              </a:rPr>
              <a:t>Yüzdesi</a:t>
            </a:r>
          </a:p>
          <a:p>
            <a:pPr algn="ctr"/>
            <a:r>
              <a:rPr lang="tr-TR" sz="5400" b="1" dirty="0">
                <a:solidFill>
                  <a:srgbClr val="C00000"/>
                </a:solidFill>
                <a:latin typeface="DINPro-Medium" panose="02000503030000020004" pitchFamily="50" charset="0"/>
              </a:rPr>
              <a:t>%20,32</a:t>
            </a:r>
            <a:endParaRPr lang="tr-TR" sz="2800" b="1" dirty="0">
              <a:solidFill>
                <a:srgbClr val="C00000"/>
              </a:solidFill>
              <a:latin typeface="DINPro-Medium" panose="02000503030000020004" pitchFamily="50" charset="0"/>
            </a:endParaRPr>
          </a:p>
        </p:txBody>
      </p:sp>
      <p:pic>
        <p:nvPicPr>
          <p:cNvPr id="25" name="Grafik 24" descr="Şehir düz dolguyla">
            <a:extLst>
              <a:ext uri="{FF2B5EF4-FFF2-40B4-BE49-F238E27FC236}">
                <a16:creationId xmlns:a16="http://schemas.microsoft.com/office/drawing/2014/main" id="{3756D946-C38F-CB49-7119-BB2808180D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56680" y="4395423"/>
            <a:ext cx="1048862" cy="1048862"/>
          </a:xfrm>
          <a:prstGeom prst="rect">
            <a:avLst/>
          </a:prstGeom>
        </p:spPr>
      </p:pic>
      <p:pic>
        <p:nvPicPr>
          <p:cNvPr id="4" name="Resim 3">
            <a:extLst>
              <a:ext uri="{FF2B5EF4-FFF2-40B4-BE49-F238E27FC236}">
                <a16:creationId xmlns:a16="http://schemas.microsoft.com/office/drawing/2014/main" id="{F3991D93-1174-3240-738E-F5320643F1E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50755" y="4394084"/>
            <a:ext cx="852972" cy="852972"/>
          </a:xfrm>
          <a:prstGeom prst="rect">
            <a:avLst/>
          </a:prstGeom>
        </p:spPr>
      </p:pic>
      <p:sp>
        <p:nvSpPr>
          <p:cNvPr id="12" name="Oval 11">
            <a:extLst>
              <a:ext uri="{FF2B5EF4-FFF2-40B4-BE49-F238E27FC236}">
                <a16:creationId xmlns:a16="http://schemas.microsoft.com/office/drawing/2014/main" id="{8B82CD49-CCF8-86C0-33BA-5417000FF2BD}"/>
              </a:ext>
            </a:extLst>
          </p:cNvPr>
          <p:cNvSpPr/>
          <p:nvPr/>
        </p:nvSpPr>
        <p:spPr>
          <a:xfrm>
            <a:off x="5972213" y="2066591"/>
            <a:ext cx="1182101" cy="1182101"/>
          </a:xfrm>
          <a:prstGeom prst="ellipse">
            <a:avLst/>
          </a:prstGeom>
          <a:solidFill>
            <a:srgbClr val="8F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8" name="Picture 2" descr="Computer Icons Avatar Business Computer Software, user avatar, child, face,  hand png | PNGWing">
            <a:extLst>
              <a:ext uri="{FF2B5EF4-FFF2-40B4-BE49-F238E27FC236}">
                <a16:creationId xmlns:a16="http://schemas.microsoft.com/office/drawing/2014/main" id="{8594F678-0B41-3AF7-02FE-86DAC49221B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2898" r="22899"/>
          <a:stretch/>
        </p:blipFill>
        <p:spPr bwMode="auto">
          <a:xfrm>
            <a:off x="6834288" y="2095700"/>
            <a:ext cx="1094616" cy="1123884"/>
          </a:xfrm>
          <a:prstGeom prst="ellipse">
            <a:avLst/>
          </a:prstGeom>
          <a:noFill/>
          <a:extLst>
            <a:ext uri="{909E8E84-426E-40DD-AFC4-6F175D3DCCD1}">
              <a14:hiddenFill xmlns:a14="http://schemas.microsoft.com/office/drawing/2010/main">
                <a:solidFill>
                  <a:srgbClr val="FFFFFF"/>
                </a:solidFill>
              </a14:hiddenFill>
            </a:ext>
          </a:extLst>
        </p:spPr>
      </p:pic>
      <p:pic>
        <p:nvPicPr>
          <p:cNvPr id="28" name="Resim 27">
            <a:extLst>
              <a:ext uri="{FF2B5EF4-FFF2-40B4-BE49-F238E27FC236}">
                <a16:creationId xmlns:a16="http://schemas.microsoft.com/office/drawing/2014/main" id="{746CC164-EE1B-A4C9-88BE-EEF14DD95E4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4272" y="2214389"/>
            <a:ext cx="852972" cy="852972"/>
          </a:xfrm>
          <a:prstGeom prst="rect">
            <a:avLst/>
          </a:prstGeom>
        </p:spPr>
      </p:pic>
      <p:grpSp>
        <p:nvGrpSpPr>
          <p:cNvPr id="32" name="Grup 31">
            <a:extLst>
              <a:ext uri="{FF2B5EF4-FFF2-40B4-BE49-F238E27FC236}">
                <a16:creationId xmlns:a16="http://schemas.microsoft.com/office/drawing/2014/main" id="{0D70FEA7-AC1F-ED6D-A319-2E8857D737EF}"/>
              </a:ext>
            </a:extLst>
          </p:cNvPr>
          <p:cNvGrpSpPr/>
          <p:nvPr/>
        </p:nvGrpSpPr>
        <p:grpSpPr>
          <a:xfrm>
            <a:off x="7037736" y="5062159"/>
            <a:ext cx="1105396" cy="667806"/>
            <a:chOff x="5295748" y="3414493"/>
            <a:chExt cx="1956691" cy="1182101"/>
          </a:xfrm>
        </p:grpSpPr>
        <p:sp>
          <p:nvSpPr>
            <p:cNvPr id="29" name="Oval 28">
              <a:extLst>
                <a:ext uri="{FF2B5EF4-FFF2-40B4-BE49-F238E27FC236}">
                  <a16:creationId xmlns:a16="http://schemas.microsoft.com/office/drawing/2014/main" id="{364235CE-630B-7AA2-E99D-B3DD56A8D4E5}"/>
                </a:ext>
              </a:extLst>
            </p:cNvPr>
            <p:cNvSpPr/>
            <p:nvPr/>
          </p:nvSpPr>
          <p:spPr>
            <a:xfrm>
              <a:off x="5295748" y="3414493"/>
              <a:ext cx="1182101" cy="1182101"/>
            </a:xfrm>
            <a:prstGeom prst="ellipse">
              <a:avLst/>
            </a:prstGeom>
            <a:solidFill>
              <a:srgbClr val="8F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2" descr="Computer Icons Avatar Business Computer Software, user avatar, child, face,  hand png | PNGWing">
              <a:extLst>
                <a:ext uri="{FF2B5EF4-FFF2-40B4-BE49-F238E27FC236}">
                  <a16:creationId xmlns:a16="http://schemas.microsoft.com/office/drawing/2014/main" id="{CCFF498B-C882-C025-A31C-5D19891E6D6F}"/>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2898" r="22899"/>
            <a:stretch/>
          </p:blipFill>
          <p:spPr bwMode="auto">
            <a:xfrm>
              <a:off x="6157823" y="3443602"/>
              <a:ext cx="1094616" cy="1123884"/>
            </a:xfrm>
            <a:prstGeom prst="ellipse">
              <a:avLst/>
            </a:prstGeom>
            <a:noFill/>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F4742FCB-FF8B-FAAF-FF5F-1660C3F27B8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427807" y="3562291"/>
              <a:ext cx="852972" cy="852972"/>
            </a:xfrm>
            <a:prstGeom prst="rect">
              <a:avLst/>
            </a:prstGeom>
          </p:spPr>
        </p:pic>
      </p:grpSp>
    </p:spTree>
    <p:extLst>
      <p:ext uri="{BB962C8B-B14F-4D97-AF65-F5344CB8AC3E}">
        <p14:creationId xmlns:p14="http://schemas.microsoft.com/office/powerpoint/2010/main" val="216595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5C3D785-AAAA-8821-E154-2E2999D4ADEF}"/>
              </a:ext>
            </a:extLst>
          </p:cNvPr>
          <p:cNvSpPr/>
          <p:nvPr/>
        </p:nvSpPr>
        <p:spPr>
          <a:xfrm>
            <a:off x="518696" y="4246286"/>
            <a:ext cx="1182101" cy="1182101"/>
          </a:xfrm>
          <a:prstGeom prst="ellipse">
            <a:avLst/>
          </a:prstGeom>
          <a:solidFill>
            <a:srgbClr val="8F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9860F645-E428-ABEC-C04B-A4D5AEEAF088}"/>
              </a:ext>
            </a:extLst>
          </p:cNvPr>
          <p:cNvSpPr/>
          <p:nvPr/>
        </p:nvSpPr>
        <p:spPr>
          <a:xfrm rot="16200000">
            <a:off x="5649239" y="-5302560"/>
            <a:ext cx="879086" cy="12192000"/>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Unvan 1">
            <a:extLst>
              <a:ext uri="{FF2B5EF4-FFF2-40B4-BE49-F238E27FC236}">
                <a16:creationId xmlns:a16="http://schemas.microsoft.com/office/drawing/2014/main" id="{F376DDDA-3949-A669-E3C3-518EDEFEC585}"/>
              </a:ext>
            </a:extLst>
          </p:cNvPr>
          <p:cNvSpPr>
            <a:spLocks noGrp="1"/>
          </p:cNvSpPr>
          <p:nvPr>
            <p:ph type="title"/>
          </p:nvPr>
        </p:nvSpPr>
        <p:spPr>
          <a:xfrm>
            <a:off x="2030512" y="591291"/>
            <a:ext cx="7418287" cy="760382"/>
          </a:xfrm>
        </p:spPr>
        <p:txBody>
          <a:bodyPr>
            <a:noAutofit/>
          </a:bodyPr>
          <a:lstStyle/>
          <a:p>
            <a:r>
              <a:rPr lang="tr-TR" sz="2800" b="1" dirty="0">
                <a:solidFill>
                  <a:schemeClr val="bg1"/>
                </a:solidFill>
                <a:latin typeface="DINPro-CondBlack" panose="02000506030000020004" pitchFamily="50" charset="-94"/>
                <a:ea typeface="+mn-ea"/>
                <a:cs typeface="+mn-cs"/>
              </a:rPr>
              <a:t>TESK – IDDG - Ziyaret Edilen İşyerlerinin Sayısı</a:t>
            </a:r>
          </a:p>
        </p:txBody>
      </p:sp>
      <p:sp>
        <p:nvSpPr>
          <p:cNvPr id="6" name="Dikdörtgen: Köşeleri Yuvarlatılmış 5">
            <a:extLst>
              <a:ext uri="{FF2B5EF4-FFF2-40B4-BE49-F238E27FC236}">
                <a16:creationId xmlns:a16="http://schemas.microsoft.com/office/drawing/2014/main" id="{ADEF2104-DFD4-D3B4-75A2-02657409A5E7}"/>
              </a:ext>
            </a:extLst>
          </p:cNvPr>
          <p:cNvSpPr/>
          <p:nvPr/>
        </p:nvSpPr>
        <p:spPr>
          <a:xfrm>
            <a:off x="11385755" y="6388384"/>
            <a:ext cx="876829" cy="365125"/>
          </a:xfrm>
          <a:prstGeom prst="round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Slayt Numarası Yer Tutucusu 1046">
            <a:extLst>
              <a:ext uri="{FF2B5EF4-FFF2-40B4-BE49-F238E27FC236}">
                <a16:creationId xmlns:a16="http://schemas.microsoft.com/office/drawing/2014/main" id="{63173C67-CFB9-4BCD-74F1-BBBCD766C41B}"/>
              </a:ext>
            </a:extLst>
          </p:cNvPr>
          <p:cNvSpPr txBox="1">
            <a:spLocks/>
          </p:cNvSpPr>
          <p:nvPr/>
        </p:nvSpPr>
        <p:spPr>
          <a:xfrm>
            <a:off x="11543071" y="6388287"/>
            <a:ext cx="406645" cy="365125"/>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1F3D7E-AC51-4D34-B066-A9501F56C695}" type="slidenum">
              <a:rPr lang="tr-TR" sz="1400" smtClean="0">
                <a:solidFill>
                  <a:schemeClr val="bg1"/>
                </a:solidFill>
                <a:latin typeface="DINPro-Medium" panose="02000503030000020004" pitchFamily="50" charset="0"/>
              </a:rPr>
              <a:pPr/>
              <a:t>32</a:t>
            </a:fld>
            <a:endParaRPr lang="tr-TR" sz="1400" dirty="0">
              <a:solidFill>
                <a:schemeClr val="bg1"/>
              </a:solidFill>
              <a:latin typeface="DINPro-Medium" panose="02000503030000020004" pitchFamily="50" charset="0"/>
            </a:endParaRPr>
          </a:p>
        </p:txBody>
      </p:sp>
      <p:pic>
        <p:nvPicPr>
          <p:cNvPr id="2050" name="Picture 2" descr="Computer Icons Avatar Business Computer Software, user avatar, child, face,  hand png | PNGWing">
            <a:extLst>
              <a:ext uri="{FF2B5EF4-FFF2-40B4-BE49-F238E27FC236}">
                <a16:creationId xmlns:a16="http://schemas.microsoft.com/office/drawing/2014/main" id="{3019DA41-3B1F-C9D6-3D99-7A500EACBA50}"/>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2898" r="22899"/>
          <a:stretch/>
        </p:blipFill>
        <p:spPr bwMode="auto">
          <a:xfrm>
            <a:off x="1380771" y="4275395"/>
            <a:ext cx="1094616" cy="1123884"/>
          </a:xfrm>
          <a:prstGeom prst="ellipse">
            <a:avLst/>
          </a:prstGeom>
          <a:noFill/>
          <a:extLst>
            <a:ext uri="{909E8E84-426E-40DD-AFC4-6F175D3DCCD1}">
              <a14:hiddenFill xmlns:a14="http://schemas.microsoft.com/office/drawing/2010/main">
                <a:solidFill>
                  <a:srgbClr val="FFFFFF"/>
                </a:solidFill>
              </a14:hiddenFill>
            </a:ext>
          </a:extLst>
        </p:spPr>
      </p:pic>
      <p:pic>
        <p:nvPicPr>
          <p:cNvPr id="13" name="Grafik 12" descr="Şehir düz dolguyla">
            <a:extLst>
              <a:ext uri="{FF2B5EF4-FFF2-40B4-BE49-F238E27FC236}">
                <a16:creationId xmlns:a16="http://schemas.microsoft.com/office/drawing/2014/main" id="{871AD867-DFA9-A631-06FB-AEB47E0B47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24554" y="2021821"/>
            <a:ext cx="1412364" cy="1412364"/>
          </a:xfrm>
          <a:prstGeom prst="rect">
            <a:avLst/>
          </a:prstGeom>
        </p:spPr>
      </p:pic>
      <p:sp>
        <p:nvSpPr>
          <p:cNvPr id="14" name="Metin kutusu 13">
            <a:extLst>
              <a:ext uri="{FF2B5EF4-FFF2-40B4-BE49-F238E27FC236}">
                <a16:creationId xmlns:a16="http://schemas.microsoft.com/office/drawing/2014/main" id="{5AAAE6F6-9A10-46FD-A8F4-00A1E8A1BE1A}"/>
              </a:ext>
            </a:extLst>
          </p:cNvPr>
          <p:cNvSpPr txBox="1"/>
          <p:nvPr/>
        </p:nvSpPr>
        <p:spPr>
          <a:xfrm>
            <a:off x="2636918" y="2038646"/>
            <a:ext cx="2316386" cy="1661993"/>
          </a:xfrm>
          <a:prstGeom prst="rect">
            <a:avLst/>
          </a:prstGeom>
          <a:noFill/>
        </p:spPr>
        <p:txBody>
          <a:bodyPr wrap="square" rtlCol="0">
            <a:spAutoFit/>
          </a:bodyPr>
          <a:lstStyle/>
          <a:p>
            <a:pPr algn="ctr"/>
            <a:r>
              <a:rPr lang="tr-TR" dirty="0">
                <a:latin typeface="DINPro-Medium" panose="02000503030000020004" pitchFamily="50" charset="0"/>
              </a:rPr>
              <a:t>Ziyaret Edilen Toplam İşyeri Sayısı</a:t>
            </a:r>
          </a:p>
          <a:p>
            <a:pPr algn="ctr"/>
            <a:endParaRPr lang="tr-TR" dirty="0">
              <a:latin typeface="DINPro-Medium" panose="02000503030000020004" pitchFamily="50" charset="0"/>
            </a:endParaRPr>
          </a:p>
          <a:p>
            <a:pPr algn="ctr"/>
            <a:r>
              <a:rPr lang="tr-TR" sz="4800" b="1" dirty="0">
                <a:solidFill>
                  <a:srgbClr val="C00000"/>
                </a:solidFill>
                <a:latin typeface="DINPro-Medium" panose="02000503030000020004" pitchFamily="50" charset="0"/>
              </a:rPr>
              <a:t>2194</a:t>
            </a:r>
          </a:p>
        </p:txBody>
      </p:sp>
      <p:sp>
        <p:nvSpPr>
          <p:cNvPr id="16" name="Metin kutusu 15">
            <a:extLst>
              <a:ext uri="{FF2B5EF4-FFF2-40B4-BE49-F238E27FC236}">
                <a16:creationId xmlns:a16="http://schemas.microsoft.com/office/drawing/2014/main" id="{41F43858-2EE8-6AE3-0EAB-E94B2AC026D5}"/>
              </a:ext>
            </a:extLst>
          </p:cNvPr>
          <p:cNvSpPr txBox="1"/>
          <p:nvPr/>
        </p:nvSpPr>
        <p:spPr>
          <a:xfrm>
            <a:off x="2692250" y="4005544"/>
            <a:ext cx="2316386" cy="1600438"/>
          </a:xfrm>
          <a:prstGeom prst="rect">
            <a:avLst/>
          </a:prstGeom>
          <a:noFill/>
        </p:spPr>
        <p:txBody>
          <a:bodyPr wrap="square" rtlCol="0">
            <a:spAutoFit/>
          </a:bodyPr>
          <a:lstStyle/>
          <a:p>
            <a:pPr algn="ctr"/>
            <a:r>
              <a:rPr lang="tr-TR" b="1" dirty="0">
                <a:solidFill>
                  <a:srgbClr val="C00000"/>
                </a:solidFill>
                <a:latin typeface="DINPro-Medium" panose="02000503030000020004" pitchFamily="50" charset="0"/>
              </a:rPr>
              <a:t>18 Yaş Altı </a:t>
            </a:r>
            <a:r>
              <a:rPr lang="tr-TR" dirty="0">
                <a:latin typeface="DINPro-Medium" panose="02000503030000020004" pitchFamily="50" charset="0"/>
              </a:rPr>
              <a:t>Çalışan Bulunduğu Tespit Edilen İşyeri Sayısı</a:t>
            </a:r>
          </a:p>
          <a:p>
            <a:pPr algn="ctr"/>
            <a:r>
              <a:rPr lang="tr-TR" sz="4400" b="1" dirty="0">
                <a:solidFill>
                  <a:srgbClr val="C00000"/>
                </a:solidFill>
                <a:latin typeface="DINPro-Medium" panose="02000503030000020004" pitchFamily="50" charset="0"/>
              </a:rPr>
              <a:t>498</a:t>
            </a:r>
          </a:p>
        </p:txBody>
      </p:sp>
      <p:sp>
        <p:nvSpPr>
          <p:cNvPr id="20" name="Metin kutusu 19">
            <a:extLst>
              <a:ext uri="{FF2B5EF4-FFF2-40B4-BE49-F238E27FC236}">
                <a16:creationId xmlns:a16="http://schemas.microsoft.com/office/drawing/2014/main" id="{C0AF9857-5A15-070C-512C-7D607B0955E2}"/>
              </a:ext>
            </a:extLst>
          </p:cNvPr>
          <p:cNvSpPr txBox="1"/>
          <p:nvPr/>
        </p:nvSpPr>
        <p:spPr>
          <a:xfrm>
            <a:off x="8055742" y="2003594"/>
            <a:ext cx="2316386" cy="1754326"/>
          </a:xfrm>
          <a:prstGeom prst="rect">
            <a:avLst/>
          </a:prstGeom>
          <a:noFill/>
        </p:spPr>
        <p:txBody>
          <a:bodyPr wrap="square" rtlCol="0">
            <a:spAutoFit/>
          </a:bodyPr>
          <a:lstStyle/>
          <a:p>
            <a:pPr algn="ctr"/>
            <a:r>
              <a:rPr lang="tr-TR" sz="2000" b="1" dirty="0">
                <a:latin typeface="DINPro-Medium" panose="02000503030000020004" pitchFamily="50" charset="0"/>
              </a:rPr>
              <a:t>Saptanan Çocuk Sayısı</a:t>
            </a:r>
          </a:p>
          <a:p>
            <a:pPr algn="ctr"/>
            <a:endParaRPr lang="tr-TR" sz="2000" dirty="0">
              <a:latin typeface="DINPro-Medium" panose="02000503030000020004" pitchFamily="50" charset="0"/>
            </a:endParaRPr>
          </a:p>
          <a:p>
            <a:pPr algn="ctr"/>
            <a:r>
              <a:rPr lang="tr-TR" sz="4800" b="1" dirty="0">
                <a:solidFill>
                  <a:srgbClr val="C00000"/>
                </a:solidFill>
                <a:latin typeface="DINPro-Medium" panose="02000503030000020004" pitchFamily="50" charset="0"/>
              </a:rPr>
              <a:t>2135</a:t>
            </a:r>
            <a:endParaRPr lang="tr-TR" sz="2400" b="1" dirty="0">
              <a:solidFill>
                <a:srgbClr val="C00000"/>
              </a:solidFill>
              <a:latin typeface="DINPro-Medium" panose="02000503030000020004" pitchFamily="50" charset="0"/>
            </a:endParaRPr>
          </a:p>
        </p:txBody>
      </p:sp>
      <p:sp>
        <p:nvSpPr>
          <p:cNvPr id="21" name="Dikdörtgen 20">
            <a:extLst>
              <a:ext uri="{FF2B5EF4-FFF2-40B4-BE49-F238E27FC236}">
                <a16:creationId xmlns:a16="http://schemas.microsoft.com/office/drawing/2014/main" id="{AC8C6460-386B-797E-A6AF-D96CA5D8DED4}"/>
              </a:ext>
            </a:extLst>
          </p:cNvPr>
          <p:cNvSpPr/>
          <p:nvPr/>
        </p:nvSpPr>
        <p:spPr>
          <a:xfrm>
            <a:off x="2830751" y="2705101"/>
            <a:ext cx="2007949" cy="457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a:extLst>
              <a:ext uri="{FF2B5EF4-FFF2-40B4-BE49-F238E27FC236}">
                <a16:creationId xmlns:a16="http://schemas.microsoft.com/office/drawing/2014/main" id="{34702009-690D-D892-9C31-255384634CB9}"/>
              </a:ext>
            </a:extLst>
          </p:cNvPr>
          <p:cNvSpPr/>
          <p:nvPr/>
        </p:nvSpPr>
        <p:spPr>
          <a:xfrm>
            <a:off x="2851069" y="4919854"/>
            <a:ext cx="2021683"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C13E998D-2359-317A-10AD-A4A18F86E8A3}"/>
              </a:ext>
            </a:extLst>
          </p:cNvPr>
          <p:cNvSpPr/>
          <p:nvPr/>
        </p:nvSpPr>
        <p:spPr>
          <a:xfrm>
            <a:off x="8179804" y="2909632"/>
            <a:ext cx="2126012"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387315BB-77C0-89C7-A36B-53777796DDA1}"/>
              </a:ext>
            </a:extLst>
          </p:cNvPr>
          <p:cNvSpPr txBox="1"/>
          <p:nvPr/>
        </p:nvSpPr>
        <p:spPr>
          <a:xfrm>
            <a:off x="8081224" y="4394084"/>
            <a:ext cx="2870596" cy="1754326"/>
          </a:xfrm>
          <a:prstGeom prst="rect">
            <a:avLst/>
          </a:prstGeom>
          <a:noFill/>
        </p:spPr>
        <p:txBody>
          <a:bodyPr wrap="square" rtlCol="0">
            <a:spAutoFit/>
          </a:bodyPr>
          <a:lstStyle/>
          <a:p>
            <a:pPr algn="ctr"/>
            <a:r>
              <a:rPr lang="tr-TR" dirty="0">
                <a:latin typeface="DINPro-Medium" panose="02000503030000020004" pitchFamily="50" charset="0"/>
              </a:rPr>
              <a:t>Usta Öğreticilik Programların Yönlendirme</a:t>
            </a:r>
          </a:p>
          <a:p>
            <a:pPr algn="ctr"/>
            <a:endParaRPr lang="tr-TR" dirty="0">
              <a:latin typeface="DINPro-Medium" panose="02000503030000020004" pitchFamily="50" charset="0"/>
            </a:endParaRPr>
          </a:p>
          <a:p>
            <a:pPr algn="ctr"/>
            <a:r>
              <a:rPr lang="tr-TR" sz="5400" dirty="0">
                <a:solidFill>
                  <a:srgbClr val="C00000"/>
                </a:solidFill>
                <a:latin typeface="DINPro-Medium" panose="02000503030000020004" pitchFamily="50" charset="0"/>
              </a:rPr>
              <a:t>443</a:t>
            </a:r>
            <a:endParaRPr lang="tr-TR" sz="2800" dirty="0">
              <a:solidFill>
                <a:srgbClr val="C00000"/>
              </a:solidFill>
              <a:latin typeface="DINPro-Medium" panose="02000503030000020004" pitchFamily="50" charset="0"/>
            </a:endParaRPr>
          </a:p>
        </p:txBody>
      </p:sp>
      <p:pic>
        <p:nvPicPr>
          <p:cNvPr id="25" name="Grafik 24" descr="Şehir düz dolguyla">
            <a:extLst>
              <a:ext uri="{FF2B5EF4-FFF2-40B4-BE49-F238E27FC236}">
                <a16:creationId xmlns:a16="http://schemas.microsoft.com/office/drawing/2014/main" id="{3756D946-C38F-CB49-7119-BB2808180D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56680" y="4395423"/>
            <a:ext cx="1048862" cy="1048862"/>
          </a:xfrm>
          <a:prstGeom prst="rect">
            <a:avLst/>
          </a:prstGeom>
        </p:spPr>
      </p:pic>
      <p:pic>
        <p:nvPicPr>
          <p:cNvPr id="4" name="Resim 3">
            <a:extLst>
              <a:ext uri="{FF2B5EF4-FFF2-40B4-BE49-F238E27FC236}">
                <a16:creationId xmlns:a16="http://schemas.microsoft.com/office/drawing/2014/main" id="{F3991D93-1174-3240-738E-F5320643F1E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50755" y="4394084"/>
            <a:ext cx="852972" cy="852972"/>
          </a:xfrm>
          <a:prstGeom prst="rect">
            <a:avLst/>
          </a:prstGeom>
        </p:spPr>
      </p:pic>
      <p:sp>
        <p:nvSpPr>
          <p:cNvPr id="12" name="Oval 11">
            <a:extLst>
              <a:ext uri="{FF2B5EF4-FFF2-40B4-BE49-F238E27FC236}">
                <a16:creationId xmlns:a16="http://schemas.microsoft.com/office/drawing/2014/main" id="{8B82CD49-CCF8-86C0-33BA-5417000FF2BD}"/>
              </a:ext>
            </a:extLst>
          </p:cNvPr>
          <p:cNvSpPr/>
          <p:nvPr/>
        </p:nvSpPr>
        <p:spPr>
          <a:xfrm>
            <a:off x="5972213" y="2066591"/>
            <a:ext cx="1182101" cy="1182101"/>
          </a:xfrm>
          <a:prstGeom prst="ellipse">
            <a:avLst/>
          </a:prstGeom>
          <a:solidFill>
            <a:srgbClr val="8F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8" name="Picture 2" descr="Computer Icons Avatar Business Computer Software, user avatar, child, face,  hand png | PNGWing">
            <a:extLst>
              <a:ext uri="{FF2B5EF4-FFF2-40B4-BE49-F238E27FC236}">
                <a16:creationId xmlns:a16="http://schemas.microsoft.com/office/drawing/2014/main" id="{8594F678-0B41-3AF7-02FE-86DAC49221B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2898" r="22899"/>
          <a:stretch/>
        </p:blipFill>
        <p:spPr bwMode="auto">
          <a:xfrm>
            <a:off x="6834288" y="2095700"/>
            <a:ext cx="1094616" cy="1123884"/>
          </a:xfrm>
          <a:prstGeom prst="ellipse">
            <a:avLst/>
          </a:prstGeom>
          <a:noFill/>
          <a:extLst>
            <a:ext uri="{909E8E84-426E-40DD-AFC4-6F175D3DCCD1}">
              <a14:hiddenFill xmlns:a14="http://schemas.microsoft.com/office/drawing/2010/main">
                <a:solidFill>
                  <a:srgbClr val="FFFFFF"/>
                </a:solidFill>
              </a14:hiddenFill>
            </a:ext>
          </a:extLst>
        </p:spPr>
      </p:pic>
      <p:pic>
        <p:nvPicPr>
          <p:cNvPr id="28" name="Resim 27">
            <a:extLst>
              <a:ext uri="{FF2B5EF4-FFF2-40B4-BE49-F238E27FC236}">
                <a16:creationId xmlns:a16="http://schemas.microsoft.com/office/drawing/2014/main" id="{746CC164-EE1B-A4C9-88BE-EEF14DD95E4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4272" y="2214389"/>
            <a:ext cx="852972" cy="852972"/>
          </a:xfrm>
          <a:prstGeom prst="rect">
            <a:avLst/>
          </a:prstGeom>
        </p:spPr>
      </p:pic>
      <p:grpSp>
        <p:nvGrpSpPr>
          <p:cNvPr id="32" name="Grup 31">
            <a:extLst>
              <a:ext uri="{FF2B5EF4-FFF2-40B4-BE49-F238E27FC236}">
                <a16:creationId xmlns:a16="http://schemas.microsoft.com/office/drawing/2014/main" id="{0D70FEA7-AC1F-ED6D-A319-2E8857D737EF}"/>
              </a:ext>
            </a:extLst>
          </p:cNvPr>
          <p:cNvGrpSpPr/>
          <p:nvPr/>
        </p:nvGrpSpPr>
        <p:grpSpPr>
          <a:xfrm>
            <a:off x="7037736" y="5062159"/>
            <a:ext cx="1105396" cy="667806"/>
            <a:chOff x="5295748" y="3414493"/>
            <a:chExt cx="1956691" cy="1182101"/>
          </a:xfrm>
        </p:grpSpPr>
        <p:sp>
          <p:nvSpPr>
            <p:cNvPr id="29" name="Oval 28">
              <a:extLst>
                <a:ext uri="{FF2B5EF4-FFF2-40B4-BE49-F238E27FC236}">
                  <a16:creationId xmlns:a16="http://schemas.microsoft.com/office/drawing/2014/main" id="{364235CE-630B-7AA2-E99D-B3DD56A8D4E5}"/>
                </a:ext>
              </a:extLst>
            </p:cNvPr>
            <p:cNvSpPr/>
            <p:nvPr/>
          </p:nvSpPr>
          <p:spPr>
            <a:xfrm>
              <a:off x="5295748" y="3414493"/>
              <a:ext cx="1182101" cy="1182101"/>
            </a:xfrm>
            <a:prstGeom prst="ellipse">
              <a:avLst/>
            </a:prstGeom>
            <a:solidFill>
              <a:srgbClr val="8F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2" descr="Computer Icons Avatar Business Computer Software, user avatar, child, face,  hand png | PNGWing">
              <a:extLst>
                <a:ext uri="{FF2B5EF4-FFF2-40B4-BE49-F238E27FC236}">
                  <a16:creationId xmlns:a16="http://schemas.microsoft.com/office/drawing/2014/main" id="{CCFF498B-C882-C025-A31C-5D19891E6D6F}"/>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2898" r="22899"/>
            <a:stretch/>
          </p:blipFill>
          <p:spPr bwMode="auto">
            <a:xfrm>
              <a:off x="6157823" y="3443602"/>
              <a:ext cx="1094616" cy="1123884"/>
            </a:xfrm>
            <a:prstGeom prst="ellipse">
              <a:avLst/>
            </a:prstGeom>
            <a:noFill/>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F4742FCB-FF8B-FAAF-FF5F-1660C3F27B8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427807" y="3562291"/>
              <a:ext cx="852972" cy="852972"/>
            </a:xfrm>
            <a:prstGeom prst="rect">
              <a:avLst/>
            </a:prstGeom>
          </p:spPr>
        </p:pic>
      </p:grpSp>
      <p:pic>
        <p:nvPicPr>
          <p:cNvPr id="3" name="Picture 2">
            <a:extLst>
              <a:ext uri="{FF2B5EF4-FFF2-40B4-BE49-F238E27FC236}">
                <a16:creationId xmlns:a16="http://schemas.microsoft.com/office/drawing/2014/main" id="{9893FCAC-59AF-83C2-E060-AA2037479141}"/>
              </a:ext>
            </a:extLst>
          </p:cNvPr>
          <p:cNvPicPr>
            <a:picLocks noChangeAspect="1"/>
          </p:cNvPicPr>
          <p:nvPr/>
        </p:nvPicPr>
        <p:blipFill>
          <a:blip r:embed="rId8"/>
          <a:stretch>
            <a:fillRect/>
          </a:stretch>
        </p:blipFill>
        <p:spPr>
          <a:xfrm>
            <a:off x="5083976" y="3404614"/>
            <a:ext cx="2024047" cy="48772"/>
          </a:xfrm>
          <a:prstGeom prst="rect">
            <a:avLst/>
          </a:prstGeom>
        </p:spPr>
      </p:pic>
      <p:sp>
        <p:nvSpPr>
          <p:cNvPr id="9" name="Dikdörtgen 21">
            <a:extLst>
              <a:ext uri="{FF2B5EF4-FFF2-40B4-BE49-F238E27FC236}">
                <a16:creationId xmlns:a16="http://schemas.microsoft.com/office/drawing/2014/main" id="{8CEBDAED-88F0-7B20-877A-2E024865EF9F}"/>
              </a:ext>
            </a:extLst>
          </p:cNvPr>
          <p:cNvSpPr/>
          <p:nvPr/>
        </p:nvSpPr>
        <p:spPr>
          <a:xfrm>
            <a:off x="8437957" y="5201337"/>
            <a:ext cx="2021683"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94364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D8AA8F1-90DC-4876-8091-732D231B0C16}"/>
              </a:ext>
            </a:extLst>
          </p:cNvPr>
          <p:cNvPicPr>
            <a:picLocks noGrp="1" noChangeAspect="1"/>
          </p:cNvPicPr>
          <p:nvPr>
            <p:ph type="pic" sz="quarter" idx="11"/>
          </p:nvPr>
        </p:nvPicPr>
        <p:blipFill>
          <a:blip r:embed="rId3">
            <a:alphaModFix amt="64000"/>
            <a:extLst>
              <a:ext uri="{28A0092B-C50C-407E-A947-70E740481C1C}">
                <a14:useLocalDpi xmlns:a14="http://schemas.microsoft.com/office/drawing/2010/main" val="0"/>
              </a:ext>
            </a:extLst>
          </a:blip>
          <a:srcRect l="12563" r="12563"/>
          <a:stretch>
            <a:fillRect/>
          </a:stretch>
        </p:blipFill>
        <p:spPr/>
      </p:pic>
      <p:sp>
        <p:nvSpPr>
          <p:cNvPr id="5" name="Rectangle 4">
            <a:extLst>
              <a:ext uri="{FF2B5EF4-FFF2-40B4-BE49-F238E27FC236}">
                <a16:creationId xmlns:a16="http://schemas.microsoft.com/office/drawing/2014/main" id="{7CA20F49-2427-4A87-BE09-07DED4B1E085}"/>
              </a:ext>
            </a:extLst>
          </p:cNvPr>
          <p:cNvSpPr/>
          <p:nvPr/>
        </p:nvSpPr>
        <p:spPr>
          <a:xfrm rot="16200000">
            <a:off x="11119654" y="702738"/>
            <a:ext cx="191386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rPr>
              <a:t>©UNICEF/Turkey/2020/RICH</a:t>
            </a:r>
          </a:p>
        </p:txBody>
      </p:sp>
      <p:pic>
        <p:nvPicPr>
          <p:cNvPr id="6" name="Picture 5">
            <a:extLst>
              <a:ext uri="{FF2B5EF4-FFF2-40B4-BE49-F238E27FC236}">
                <a16:creationId xmlns:a16="http://schemas.microsoft.com/office/drawing/2014/main" id="{81FFF2ED-22A1-4AB9-8109-9188B37166B7}"/>
              </a:ext>
            </a:extLst>
          </p:cNvPr>
          <p:cNvPicPr>
            <a:picLocks noChangeAspect="1"/>
          </p:cNvPicPr>
          <p:nvPr/>
        </p:nvPicPr>
        <p:blipFill>
          <a:blip r:embed="rId4"/>
          <a:stretch>
            <a:fillRect/>
          </a:stretch>
        </p:blipFill>
        <p:spPr>
          <a:xfrm>
            <a:off x="421241" y="159489"/>
            <a:ext cx="2670006" cy="3700130"/>
          </a:xfrm>
          <a:prstGeom prst="rect">
            <a:avLst/>
          </a:prstGeom>
        </p:spPr>
      </p:pic>
      <p:pic>
        <p:nvPicPr>
          <p:cNvPr id="7" name="Picture 6">
            <a:extLst>
              <a:ext uri="{FF2B5EF4-FFF2-40B4-BE49-F238E27FC236}">
                <a16:creationId xmlns:a16="http://schemas.microsoft.com/office/drawing/2014/main" id="{4DEF49C8-1D03-4D46-88F1-8CB9F2AE773B}"/>
              </a:ext>
            </a:extLst>
          </p:cNvPr>
          <p:cNvPicPr>
            <a:picLocks noChangeAspect="1"/>
          </p:cNvPicPr>
          <p:nvPr/>
        </p:nvPicPr>
        <p:blipFill>
          <a:blip r:embed="rId5"/>
          <a:stretch>
            <a:fillRect/>
          </a:stretch>
        </p:blipFill>
        <p:spPr>
          <a:xfrm>
            <a:off x="3255682" y="159489"/>
            <a:ext cx="2724902" cy="3700130"/>
          </a:xfrm>
          <a:prstGeom prst="rect">
            <a:avLst/>
          </a:prstGeom>
        </p:spPr>
      </p:pic>
      <p:pic>
        <p:nvPicPr>
          <p:cNvPr id="8" name="Picture 7">
            <a:extLst>
              <a:ext uri="{FF2B5EF4-FFF2-40B4-BE49-F238E27FC236}">
                <a16:creationId xmlns:a16="http://schemas.microsoft.com/office/drawing/2014/main" id="{02887452-C7F9-4E3A-AA4D-363D30A1B24D}"/>
              </a:ext>
            </a:extLst>
          </p:cNvPr>
          <p:cNvPicPr>
            <a:picLocks noChangeAspect="1"/>
          </p:cNvPicPr>
          <p:nvPr/>
        </p:nvPicPr>
        <p:blipFill>
          <a:blip r:embed="rId6"/>
          <a:stretch>
            <a:fillRect/>
          </a:stretch>
        </p:blipFill>
        <p:spPr>
          <a:xfrm>
            <a:off x="6186674" y="159489"/>
            <a:ext cx="2634229" cy="3700130"/>
          </a:xfrm>
          <a:prstGeom prst="rect">
            <a:avLst/>
          </a:prstGeom>
        </p:spPr>
      </p:pic>
      <p:pic>
        <p:nvPicPr>
          <p:cNvPr id="9" name="Picture 8">
            <a:extLst>
              <a:ext uri="{FF2B5EF4-FFF2-40B4-BE49-F238E27FC236}">
                <a16:creationId xmlns:a16="http://schemas.microsoft.com/office/drawing/2014/main" id="{54879147-40BA-4DE5-A94B-E56B75301098}"/>
              </a:ext>
            </a:extLst>
          </p:cNvPr>
          <p:cNvPicPr>
            <a:picLocks noChangeAspect="1"/>
          </p:cNvPicPr>
          <p:nvPr/>
        </p:nvPicPr>
        <p:blipFill>
          <a:blip r:embed="rId7"/>
          <a:stretch>
            <a:fillRect/>
          </a:stretch>
        </p:blipFill>
        <p:spPr>
          <a:xfrm>
            <a:off x="9120849" y="159489"/>
            <a:ext cx="2502254" cy="3718692"/>
          </a:xfrm>
          <a:prstGeom prst="rect">
            <a:avLst/>
          </a:prstGeom>
        </p:spPr>
      </p:pic>
      <p:pic>
        <p:nvPicPr>
          <p:cNvPr id="11" name="Picture 10">
            <a:extLst>
              <a:ext uri="{FF2B5EF4-FFF2-40B4-BE49-F238E27FC236}">
                <a16:creationId xmlns:a16="http://schemas.microsoft.com/office/drawing/2014/main" id="{CF33BDAA-CF62-4E42-A545-0D94DCB7B946}"/>
              </a:ext>
            </a:extLst>
          </p:cNvPr>
          <p:cNvPicPr>
            <a:picLocks noChangeAspect="1"/>
          </p:cNvPicPr>
          <p:nvPr/>
        </p:nvPicPr>
        <p:blipFill>
          <a:blip r:embed="rId8"/>
          <a:stretch>
            <a:fillRect/>
          </a:stretch>
        </p:blipFill>
        <p:spPr>
          <a:xfrm>
            <a:off x="7443383" y="3398099"/>
            <a:ext cx="2348578" cy="3264196"/>
          </a:xfrm>
          <a:prstGeom prst="rect">
            <a:avLst/>
          </a:prstGeom>
        </p:spPr>
      </p:pic>
      <p:pic>
        <p:nvPicPr>
          <p:cNvPr id="12" name="Picture 11">
            <a:extLst>
              <a:ext uri="{FF2B5EF4-FFF2-40B4-BE49-F238E27FC236}">
                <a16:creationId xmlns:a16="http://schemas.microsoft.com/office/drawing/2014/main" id="{7CDDA6D6-9B00-4745-8ED5-89801C12FD1F}"/>
              </a:ext>
            </a:extLst>
          </p:cNvPr>
          <p:cNvPicPr>
            <a:picLocks noChangeAspect="1"/>
          </p:cNvPicPr>
          <p:nvPr/>
        </p:nvPicPr>
        <p:blipFill>
          <a:blip r:embed="rId9"/>
          <a:stretch>
            <a:fillRect/>
          </a:stretch>
        </p:blipFill>
        <p:spPr>
          <a:xfrm>
            <a:off x="2250238" y="3466215"/>
            <a:ext cx="2309202" cy="3127964"/>
          </a:xfrm>
          <a:prstGeom prst="rect">
            <a:avLst/>
          </a:prstGeom>
        </p:spPr>
      </p:pic>
      <p:pic>
        <p:nvPicPr>
          <p:cNvPr id="2" name="Picture 1">
            <a:extLst>
              <a:ext uri="{FF2B5EF4-FFF2-40B4-BE49-F238E27FC236}">
                <a16:creationId xmlns:a16="http://schemas.microsoft.com/office/drawing/2014/main" id="{19456A62-4242-4298-B9AF-072685605E13}"/>
              </a:ext>
            </a:extLst>
          </p:cNvPr>
          <p:cNvPicPr>
            <a:picLocks noChangeAspect="1"/>
          </p:cNvPicPr>
          <p:nvPr/>
        </p:nvPicPr>
        <p:blipFill>
          <a:blip r:embed="rId10"/>
          <a:stretch>
            <a:fillRect/>
          </a:stretch>
        </p:blipFill>
        <p:spPr>
          <a:xfrm>
            <a:off x="4633608" y="3328711"/>
            <a:ext cx="2743438" cy="3402972"/>
          </a:xfrm>
          <a:prstGeom prst="rect">
            <a:avLst/>
          </a:prstGeom>
        </p:spPr>
      </p:pic>
    </p:spTree>
    <p:extLst>
      <p:ext uri="{BB962C8B-B14F-4D97-AF65-F5344CB8AC3E}">
        <p14:creationId xmlns:p14="http://schemas.microsoft.com/office/powerpoint/2010/main" val="2259157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5284EF-F085-B642-BFEC-6558221F7F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084" y="-294"/>
            <a:ext cx="12192000" cy="6858001"/>
          </a:xfrm>
          <a:prstGeom prst="rect">
            <a:avLst/>
          </a:prstGeom>
        </p:spPr>
      </p:pic>
      <p:sp>
        <p:nvSpPr>
          <p:cNvPr id="5" name="Rectangle 4">
            <a:extLst>
              <a:ext uri="{FF2B5EF4-FFF2-40B4-BE49-F238E27FC236}">
                <a16:creationId xmlns:a16="http://schemas.microsoft.com/office/drawing/2014/main" id="{6954A4AE-E29B-5F41-BABF-8148FAB5DA61}"/>
              </a:ext>
            </a:extLst>
          </p:cNvPr>
          <p:cNvSpPr/>
          <p:nvPr/>
        </p:nvSpPr>
        <p:spPr>
          <a:xfrm rot="5400000">
            <a:off x="-381002" y="2027215"/>
            <a:ext cx="6858002" cy="6096001"/>
          </a:xfrm>
          <a:prstGeom prst="rect">
            <a:avLst/>
          </a:prstGeom>
          <a:gradFill>
            <a:gsLst>
              <a:gs pos="0">
                <a:schemeClr val="bg2">
                  <a:alpha val="0"/>
                </a:schemeClr>
              </a:gs>
              <a:gs pos="55000">
                <a:srgbClr val="00B0F0">
                  <a:alpha val="38000"/>
                </a:srgbClr>
              </a:gs>
              <a:gs pos="100000">
                <a:srgbClr val="00B0F0">
                  <a:alpha val="4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5C69FFDA-9F16-454C-97AB-72A64F656DD0}"/>
              </a:ext>
            </a:extLst>
          </p:cNvPr>
          <p:cNvSpPr txBox="1">
            <a:spLocks/>
          </p:cNvSpPr>
          <p:nvPr/>
        </p:nvSpPr>
        <p:spPr>
          <a:xfrm>
            <a:off x="763116" y="1674107"/>
            <a:ext cx="10515600" cy="381458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tr-TR" sz="5400" b="1" dirty="0"/>
              <a:t>TEŞEKKÜRLER</a:t>
            </a:r>
          </a:p>
          <a:p>
            <a:pPr>
              <a:lnSpc>
                <a:spcPct val="100000"/>
              </a:lnSpc>
            </a:pPr>
            <a:endParaRPr lang="tr-TR" sz="5400" b="1" dirty="0"/>
          </a:p>
          <a:p>
            <a:pPr>
              <a:lnSpc>
                <a:spcPct val="100000"/>
              </a:lnSpc>
            </a:pPr>
            <a:endParaRPr lang="tr-TR" sz="5400" b="1"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sz="5700" b="1" i="0" u="none" strike="noStrike" kern="1200" cap="none" spc="0" normalizeH="0" baseline="0" noProof="0" dirty="0" bmk="">
                <a:ln>
                  <a:noFill/>
                </a:ln>
                <a:solidFill>
                  <a:srgbClr val="FFFFFF"/>
                </a:solidFill>
                <a:effectLst/>
                <a:uLnTx/>
                <a:uFillTx/>
                <a:latin typeface="Calibri" panose="020F0502020204030204"/>
                <a:ea typeface="+mn-ea"/>
                <a:cs typeface="+mn-cs"/>
              </a:rPr>
              <a:t>Melih AKIN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sz="3400" b="1" i="0" u="none" strike="noStrike" kern="1200" cap="none" spc="0" normalizeH="0" baseline="0" noProof="0" dirty="0" bmk="">
                <a:ln>
                  <a:noFill/>
                </a:ln>
                <a:solidFill>
                  <a:srgbClr val="FFFFFF"/>
                </a:solidFill>
                <a:effectLst/>
                <a:uLnTx/>
                <a:uFillTx/>
                <a:latin typeface="Calibri" panose="020F0502020204030204"/>
                <a:ea typeface="+mn-ea"/>
                <a:cs typeface="+mn-cs"/>
              </a:rPr>
              <a:t>UNICEF Türkiye Ofisi,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sz="3400" b="1" i="0" u="none" strike="noStrike" kern="1200" cap="none" spc="0" normalizeH="0" baseline="0" noProof="0" dirty="0" bmk="">
                <a:ln>
                  <a:noFill/>
                </a:ln>
                <a:solidFill>
                  <a:srgbClr val="FFFFFF"/>
                </a:solidFill>
                <a:effectLst/>
                <a:uLnTx/>
                <a:uFillTx/>
                <a:latin typeface="Calibri" panose="020F0502020204030204"/>
                <a:ea typeface="+mn-ea"/>
                <a:cs typeface="+mn-cs"/>
              </a:rPr>
              <a:t>Sosyal Politika Sorumlusu</a:t>
            </a:r>
          </a:p>
          <a:p>
            <a:pPr marL="0" marR="0" lvl="0" indent="0" algn="l" defTabSz="914400" rtl="0" eaLnBrk="0" fontAlgn="base" latinLnBrk="0" hangingPunct="0">
              <a:lnSpc>
                <a:spcPct val="100000"/>
              </a:lnSpc>
              <a:spcBef>
                <a:spcPct val="0"/>
              </a:spcBef>
              <a:spcAft>
                <a:spcPct val="0"/>
              </a:spcAft>
              <a:buClrTx/>
              <a:buSzTx/>
              <a:buFontTx/>
              <a:buNone/>
              <a:tabLst/>
              <a:defRPr/>
            </a:pPr>
            <a:r>
              <a:rPr lang="tr-TR" sz="3400" b="1" dirty="0" bmk="">
                <a:solidFill>
                  <a:srgbClr val="FFFFFF"/>
                </a:solidFill>
                <a:latin typeface="Calibri" panose="020F0502020204030204"/>
                <a:hlinkClick r:id="rId4">
                  <a:extLst>
                    <a:ext uri="{A12FA001-AC4F-418D-AE19-62706E023703}">
                      <ahyp:hlinkClr xmlns:ahyp="http://schemas.microsoft.com/office/drawing/2018/hyperlinkcolor" xmlns="" val="tx"/>
                    </a:ext>
                  </a:extLst>
                </a:hlinkClick>
              </a:rPr>
              <a:t>makin</a:t>
            </a:r>
            <a:r>
              <a:rPr kumimoji="0" lang="tr-TR" sz="3400" b="1" i="0" u="none" strike="noStrike" kern="1200" cap="none" spc="0" normalizeH="0" baseline="0" noProof="0" dirty="0" bmk="">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xmlns="" val="tx"/>
                    </a:ext>
                  </a:extLst>
                </a:hlinkClick>
              </a:rPr>
              <a:t>@unicef.org</a:t>
            </a:r>
            <a:endParaRPr kumimoji="0" lang="tr-TR" sz="3400" b="1" i="0" u="none" strike="noStrike" kern="1200" cap="none" spc="0" normalizeH="0" baseline="0" noProof="0" dirty="0" bmk="">
              <a:ln>
                <a:noFill/>
              </a:ln>
              <a:solidFill>
                <a:srgbClr val="FFFFFF"/>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sz="3400" b="1" i="0" u="none" strike="noStrike" kern="1200" cap="none" spc="0" normalizeH="0" baseline="0" noProof="0" dirty="0" bmk="">
                <a:ln>
                  <a:noFill/>
                </a:ln>
                <a:solidFill>
                  <a:srgbClr val="FFFFFF"/>
                </a:solidFill>
                <a:effectLst/>
                <a:uLnTx/>
                <a:uFillTx/>
                <a:latin typeface="Calibri" panose="020F0502020204030204"/>
                <a:ea typeface="+mn-ea"/>
                <a:cs typeface="+mn-cs"/>
              </a:rPr>
              <a:t>05327226643</a:t>
            </a:r>
            <a:endParaRPr kumimoji="0" lang="en-US" sz="3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a:lnSpc>
                <a:spcPct val="100000"/>
              </a:lnSpc>
            </a:pPr>
            <a:endParaRPr lang="en-US" sz="5400" b="1" dirty="0"/>
          </a:p>
        </p:txBody>
      </p:sp>
      <p:sp>
        <p:nvSpPr>
          <p:cNvPr id="7" name="TextBox 6">
            <a:extLst>
              <a:ext uri="{FF2B5EF4-FFF2-40B4-BE49-F238E27FC236}">
                <a16:creationId xmlns:a16="http://schemas.microsoft.com/office/drawing/2014/main" id="{11DAB3BB-4283-6B42-A2DD-9528D262783E}"/>
              </a:ext>
            </a:extLst>
          </p:cNvPr>
          <p:cNvSpPr txBox="1"/>
          <p:nvPr/>
        </p:nvSpPr>
        <p:spPr>
          <a:xfrm rot="16200000">
            <a:off x="-971550" y="4628035"/>
            <a:ext cx="2324101" cy="230832"/>
          </a:xfrm>
          <a:prstGeom prst="rect">
            <a:avLst/>
          </a:prstGeom>
          <a:noFill/>
        </p:spPr>
        <p:txBody>
          <a:bodyPr wrap="square" rtlCol="0">
            <a:spAutoFit/>
          </a:bodyPr>
          <a:lstStyle/>
          <a:p>
            <a:r>
              <a:rPr lang="en-US" sz="900" dirty="0">
                <a:solidFill>
                  <a:schemeClr val="tx1">
                    <a:alpha val="40000"/>
                  </a:schemeClr>
                </a:solidFill>
              </a:rPr>
              <a:t>© UNICEF/UN0216133</a:t>
            </a:r>
          </a:p>
        </p:txBody>
      </p:sp>
      <p:pic>
        <p:nvPicPr>
          <p:cNvPr id="10" name="Picture 9">
            <a:extLst>
              <a:ext uri="{FF2B5EF4-FFF2-40B4-BE49-F238E27FC236}">
                <a16:creationId xmlns:a16="http://schemas.microsoft.com/office/drawing/2014/main" id="{4C2645F3-2CBE-0E4F-84D0-7B8A2A2854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3578" y="293"/>
            <a:ext cx="1645920" cy="1645920"/>
          </a:xfrm>
          <a:prstGeom prst="rect">
            <a:avLst/>
          </a:prstGeom>
        </p:spPr>
      </p:pic>
    </p:spTree>
    <p:extLst>
      <p:ext uri="{BB962C8B-B14F-4D97-AF65-F5344CB8AC3E}">
        <p14:creationId xmlns:p14="http://schemas.microsoft.com/office/powerpoint/2010/main" val="2266117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8721-CC3E-BC35-D9C2-528DACADEA01}"/>
              </a:ext>
            </a:extLst>
          </p:cNvPr>
          <p:cNvSpPr>
            <a:spLocks noGrp="1"/>
          </p:cNvSpPr>
          <p:nvPr>
            <p:ph type="title"/>
          </p:nvPr>
        </p:nvSpPr>
        <p:spPr/>
        <p:txBody>
          <a:bodyPr/>
          <a:lstStyle/>
          <a:p>
            <a:r>
              <a:rPr lang="tr-TR" dirty="0"/>
              <a:t> </a:t>
            </a:r>
            <a:r>
              <a:rPr lang="tr-TR" b="1" dirty="0">
                <a:solidFill>
                  <a:srgbClr val="00B0F0"/>
                </a:solidFill>
              </a:rPr>
              <a:t>ÇOCUK </a:t>
            </a:r>
            <a:r>
              <a:rPr lang="tr-TR" b="1" dirty="0" smtClean="0">
                <a:solidFill>
                  <a:srgbClr val="00B0F0"/>
                </a:solidFill>
              </a:rPr>
              <a:t>Kimdir</a:t>
            </a:r>
            <a:r>
              <a:rPr lang="en-US" b="1" dirty="0" smtClean="0">
                <a:solidFill>
                  <a:srgbClr val="00B0F0"/>
                </a:solidFill>
              </a:rPr>
              <a:t>?</a:t>
            </a:r>
            <a:r>
              <a:rPr lang="tr-TR" dirty="0"/>
              <a:t/>
            </a:r>
            <a:br>
              <a:rPr lang="tr-TR" dirty="0"/>
            </a:br>
            <a:endParaRPr lang="en-US" dirty="0"/>
          </a:p>
        </p:txBody>
      </p:sp>
      <p:sp>
        <p:nvSpPr>
          <p:cNvPr id="3" name="Content Placeholder 2">
            <a:extLst>
              <a:ext uri="{FF2B5EF4-FFF2-40B4-BE49-F238E27FC236}">
                <a16:creationId xmlns:a16="http://schemas.microsoft.com/office/drawing/2014/main" id="{1EB336DB-3AED-387A-954C-B3EBF909E325}"/>
              </a:ext>
            </a:extLst>
          </p:cNvPr>
          <p:cNvSpPr>
            <a:spLocks noGrp="1"/>
          </p:cNvSpPr>
          <p:nvPr>
            <p:ph idx="1"/>
          </p:nvPr>
        </p:nvSpPr>
        <p:spPr>
          <a:xfrm>
            <a:off x="838200" y="1212351"/>
            <a:ext cx="10515600" cy="4964612"/>
          </a:xfrm>
        </p:spPr>
        <p:txBody>
          <a:bodyPr/>
          <a:lstStyle/>
          <a:p>
            <a:r>
              <a:rPr lang="en-US" dirty="0" err="1"/>
              <a:t>Adrese</a:t>
            </a:r>
            <a:r>
              <a:rPr lang="en-US" dirty="0"/>
              <a:t> </a:t>
            </a:r>
            <a:r>
              <a:rPr lang="en-US" dirty="0" err="1"/>
              <a:t>Dayalı</a:t>
            </a:r>
            <a:r>
              <a:rPr lang="en-US" dirty="0"/>
              <a:t> </a:t>
            </a:r>
            <a:r>
              <a:rPr lang="en-US" dirty="0" err="1"/>
              <a:t>Nüfus</a:t>
            </a:r>
            <a:r>
              <a:rPr lang="en-US" dirty="0"/>
              <a:t> </a:t>
            </a:r>
            <a:r>
              <a:rPr lang="en-US" dirty="0" err="1"/>
              <a:t>Kayıt</a:t>
            </a:r>
            <a:r>
              <a:rPr lang="en-US" dirty="0"/>
              <a:t> </a:t>
            </a:r>
            <a:r>
              <a:rPr lang="en-US" dirty="0" err="1"/>
              <a:t>Sistemi</a:t>
            </a:r>
            <a:r>
              <a:rPr lang="en-US" dirty="0"/>
              <a:t> (ADNKS) </a:t>
            </a:r>
            <a:r>
              <a:rPr lang="en-US" dirty="0" err="1"/>
              <a:t>sonuçlarına</a:t>
            </a:r>
            <a:r>
              <a:rPr lang="en-US" dirty="0"/>
              <a:t> </a:t>
            </a:r>
            <a:r>
              <a:rPr lang="en-US" dirty="0" err="1"/>
              <a:t>göre</a:t>
            </a:r>
            <a:r>
              <a:rPr lang="en-US" dirty="0"/>
              <a:t> 2022 </a:t>
            </a:r>
            <a:r>
              <a:rPr lang="en-US" dirty="0" err="1"/>
              <a:t>yıl</a:t>
            </a:r>
            <a:r>
              <a:rPr lang="en-US" dirty="0"/>
              <a:t> </a:t>
            </a:r>
            <a:r>
              <a:rPr lang="en-US" dirty="0" err="1"/>
              <a:t>sonu</a:t>
            </a:r>
            <a:r>
              <a:rPr lang="en-US" dirty="0"/>
              <a:t> </a:t>
            </a:r>
            <a:r>
              <a:rPr lang="en-US" dirty="0" err="1"/>
              <a:t>itibarıyla</a:t>
            </a:r>
            <a:r>
              <a:rPr lang="en-US" dirty="0"/>
              <a:t>, Türkiye </a:t>
            </a:r>
            <a:r>
              <a:rPr lang="en-US" dirty="0" err="1"/>
              <a:t>nüfusu</a:t>
            </a:r>
            <a:r>
              <a:rPr lang="en-US" dirty="0"/>
              <a:t> 85 </a:t>
            </a:r>
            <a:r>
              <a:rPr lang="en-US" dirty="0" err="1"/>
              <a:t>milyon</a:t>
            </a:r>
            <a:r>
              <a:rPr lang="en-US" dirty="0"/>
              <a:t> 279 bin 553 </a:t>
            </a:r>
            <a:r>
              <a:rPr lang="en-US" dirty="0" err="1"/>
              <a:t>kişi</a:t>
            </a:r>
            <a:r>
              <a:rPr lang="en-US" dirty="0"/>
              <a:t> </a:t>
            </a:r>
            <a:r>
              <a:rPr lang="en-US" dirty="0" err="1"/>
              <a:t>iken</a:t>
            </a:r>
            <a:r>
              <a:rPr lang="en-US" dirty="0"/>
              <a:t> </a:t>
            </a:r>
            <a:r>
              <a:rPr lang="en-US" dirty="0" err="1"/>
              <a:t>bunun</a:t>
            </a:r>
            <a:r>
              <a:rPr lang="en-US" dirty="0"/>
              <a:t> 22 </a:t>
            </a:r>
            <a:r>
              <a:rPr lang="en-US" dirty="0" err="1"/>
              <a:t>milyon</a:t>
            </a:r>
            <a:r>
              <a:rPr lang="en-US" dirty="0"/>
              <a:t> 578 bin 378’ini</a:t>
            </a:r>
            <a:r>
              <a:rPr lang="tr-TR" dirty="0"/>
              <a:t> </a:t>
            </a:r>
            <a:r>
              <a:rPr lang="en-US" dirty="0" err="1"/>
              <a:t>çocuklar</a:t>
            </a:r>
            <a:r>
              <a:rPr lang="en-US" dirty="0"/>
              <a:t> </a:t>
            </a:r>
            <a:r>
              <a:rPr lang="en-US" dirty="0" err="1"/>
              <a:t>oluşturdu</a:t>
            </a:r>
            <a:endParaRPr lang="en-US" dirty="0"/>
          </a:p>
        </p:txBody>
      </p:sp>
      <p:pic>
        <p:nvPicPr>
          <p:cNvPr id="5" name="Picture 4">
            <a:extLst>
              <a:ext uri="{FF2B5EF4-FFF2-40B4-BE49-F238E27FC236}">
                <a16:creationId xmlns:a16="http://schemas.microsoft.com/office/drawing/2014/main" id="{12CB38F6-1569-60E6-BB0F-ED4BE0394A55}"/>
              </a:ext>
            </a:extLst>
          </p:cNvPr>
          <p:cNvPicPr>
            <a:picLocks noChangeAspect="1"/>
          </p:cNvPicPr>
          <p:nvPr/>
        </p:nvPicPr>
        <p:blipFill>
          <a:blip r:embed="rId2"/>
          <a:stretch>
            <a:fillRect/>
          </a:stretch>
        </p:blipFill>
        <p:spPr>
          <a:xfrm>
            <a:off x="685045" y="2732926"/>
            <a:ext cx="11109688" cy="3883631"/>
          </a:xfrm>
          <a:prstGeom prst="rect">
            <a:avLst/>
          </a:prstGeom>
        </p:spPr>
      </p:pic>
    </p:spTree>
    <p:extLst>
      <p:ext uri="{BB962C8B-B14F-4D97-AF65-F5344CB8AC3E}">
        <p14:creationId xmlns:p14="http://schemas.microsoft.com/office/powerpoint/2010/main" val="1988791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7438" y="746084"/>
            <a:ext cx="6000792" cy="785810"/>
          </a:xfrm>
        </p:spPr>
        <p:txBody>
          <a:bodyPr>
            <a:normAutofit fontScale="90000"/>
          </a:bodyPr>
          <a:lstStyle/>
          <a:p>
            <a:r>
              <a:rPr lang="tr-TR" b="1" dirty="0">
                <a:solidFill>
                  <a:srgbClr val="00B0F0"/>
                </a:solidFill>
              </a:rPr>
              <a:t>ÇOCUK HAKLARI NELERDİR?</a:t>
            </a:r>
          </a:p>
        </p:txBody>
      </p:sp>
      <p:sp>
        <p:nvSpPr>
          <p:cNvPr id="3" name="Content Placeholder 2"/>
          <p:cNvSpPr>
            <a:spLocks noGrp="1"/>
          </p:cNvSpPr>
          <p:nvPr>
            <p:ph idx="1"/>
          </p:nvPr>
        </p:nvSpPr>
        <p:spPr>
          <a:xfrm>
            <a:off x="1647831" y="1610340"/>
            <a:ext cx="8708520" cy="3793868"/>
          </a:xfrm>
        </p:spPr>
        <p:txBody>
          <a:bodyPr>
            <a:normAutofit lnSpcReduction="10000"/>
          </a:bodyPr>
          <a:lstStyle/>
          <a:p>
            <a:pPr marL="0" indent="0" algn="just">
              <a:buNone/>
            </a:pPr>
            <a:r>
              <a:rPr lang="tr-TR" sz="3200" dirty="0"/>
              <a:t>Çocuk hakları, hem kanunen hem ahlaki olarak dünya üzerindeki </a:t>
            </a:r>
          </a:p>
          <a:p>
            <a:pPr algn="just"/>
            <a:r>
              <a:rPr lang="tr-TR" sz="3200" b="1" i="1" dirty="0"/>
              <a:t>bütün çocukların doğuştan sahip olduğu; </a:t>
            </a:r>
          </a:p>
          <a:p>
            <a:pPr algn="just"/>
            <a:r>
              <a:rPr lang="tr-TR" sz="3200" b="1" i="1" dirty="0"/>
              <a:t>eğitim, sağlık, yaşama, barınma; fiziksel, psikolojik veya </a:t>
            </a:r>
          </a:p>
          <a:p>
            <a:pPr algn="just"/>
            <a:r>
              <a:rPr lang="tr-TR" sz="3200" b="1" i="1" dirty="0"/>
              <a:t>cinsel her türlü istismar ve ihmale karşı korunma </a:t>
            </a:r>
          </a:p>
          <a:p>
            <a:pPr marL="0" indent="0" algn="just">
              <a:buNone/>
            </a:pPr>
            <a:r>
              <a:rPr lang="tr-TR" sz="3200" dirty="0"/>
              <a:t>gibi haklarının hepsini birden tanımlamakta kullanılan evrensel bir kavramdır. </a:t>
            </a:r>
          </a:p>
          <a:p>
            <a:endParaRPr lang="tr-TR" sz="3200" dirty="0"/>
          </a:p>
        </p:txBody>
      </p:sp>
    </p:spTree>
    <p:extLst>
      <p:ext uri="{BB962C8B-B14F-4D97-AF65-F5344CB8AC3E}">
        <p14:creationId xmlns:p14="http://schemas.microsoft.com/office/powerpoint/2010/main" val="214819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4DF5B8C-3810-0446-B3B4-B710ECB75FE8}"/>
              </a:ext>
            </a:extLst>
          </p:cNvPr>
          <p:cNvPicPr>
            <a:picLocks noChangeAspect="1"/>
          </p:cNvPicPr>
          <p:nvPr/>
        </p:nvPicPr>
        <p:blipFill rotWithShape="1">
          <a:blip r:embed="rId3" cstate="print"/>
          <a:srcRect t="15367" b="44880"/>
          <a:stretch/>
        </p:blipFill>
        <p:spPr>
          <a:xfrm>
            <a:off x="446663" y="1026659"/>
            <a:ext cx="4505481" cy="3879523"/>
          </a:xfrm>
          <a:prstGeom prst="rect">
            <a:avLst/>
          </a:prstGeom>
          <a:effectLst>
            <a:glow rad="228600">
              <a:schemeClr val="accent5">
                <a:satMod val="175000"/>
                <a:alpha val="40000"/>
              </a:schemeClr>
            </a:glow>
          </a:effectLst>
        </p:spPr>
      </p:pic>
      <p:pic>
        <p:nvPicPr>
          <p:cNvPr id="5" name="Resim 4">
            <a:extLst>
              <a:ext uri="{FF2B5EF4-FFF2-40B4-BE49-F238E27FC236}">
                <a16:creationId xmlns:a16="http://schemas.microsoft.com/office/drawing/2014/main" id="{04DF5B8C-3810-0446-B3B4-B710ECB75FE8}"/>
              </a:ext>
            </a:extLst>
          </p:cNvPr>
          <p:cNvPicPr>
            <a:picLocks noChangeAspect="1"/>
          </p:cNvPicPr>
          <p:nvPr/>
        </p:nvPicPr>
        <p:blipFill rotWithShape="1">
          <a:blip r:embed="rId3" cstate="print"/>
          <a:srcRect t="54546" b="191"/>
          <a:stretch/>
        </p:blipFill>
        <p:spPr>
          <a:xfrm>
            <a:off x="5703076" y="948518"/>
            <a:ext cx="4973040" cy="3957664"/>
          </a:xfrm>
          <a:prstGeom prst="rect">
            <a:avLst/>
          </a:prstGeom>
          <a:ln>
            <a:solidFill>
              <a:srgbClr val="0070C0"/>
            </a:solidFill>
          </a:ln>
          <a:effectLst>
            <a:glow rad="228600">
              <a:schemeClr val="accent5">
                <a:satMod val="175000"/>
                <a:alpha val="40000"/>
              </a:schemeClr>
            </a:glow>
          </a:effectLst>
        </p:spPr>
      </p:pic>
      <p:sp>
        <p:nvSpPr>
          <p:cNvPr id="8" name="TextBox 7">
            <a:extLst>
              <a:ext uri="{FF2B5EF4-FFF2-40B4-BE49-F238E27FC236}">
                <a16:creationId xmlns:a16="http://schemas.microsoft.com/office/drawing/2014/main" id="{9662EA6D-747B-98DD-754F-7F73F62CBB64}"/>
              </a:ext>
            </a:extLst>
          </p:cNvPr>
          <p:cNvSpPr txBox="1"/>
          <p:nvPr/>
        </p:nvSpPr>
        <p:spPr>
          <a:xfrm>
            <a:off x="850232" y="240632"/>
            <a:ext cx="10539663" cy="707886"/>
          </a:xfrm>
          <a:prstGeom prst="rect">
            <a:avLst/>
          </a:prstGeom>
          <a:noFill/>
        </p:spPr>
        <p:txBody>
          <a:bodyPr wrap="square" rtlCol="0">
            <a:spAutoFit/>
          </a:bodyPr>
          <a:lstStyle/>
          <a:p>
            <a:pPr algn="ctr"/>
            <a:r>
              <a:rPr lang="tr-TR" sz="4000" b="1" dirty="0">
                <a:solidFill>
                  <a:srgbClr val="00B0F0"/>
                </a:solidFill>
                <a:latin typeface="+mj-lt"/>
              </a:rPr>
              <a:t>BMÇHS TEMEL İLKELERİ</a:t>
            </a:r>
            <a:endParaRPr lang="en-US" sz="4000" b="1" dirty="0">
              <a:solidFill>
                <a:srgbClr val="00B0F0"/>
              </a:solidFill>
              <a:latin typeface="+mj-lt"/>
            </a:endParaRPr>
          </a:p>
        </p:txBody>
      </p:sp>
    </p:spTree>
    <p:extLst>
      <p:ext uri="{BB962C8B-B14F-4D97-AF65-F5344CB8AC3E}">
        <p14:creationId xmlns:p14="http://schemas.microsoft.com/office/powerpoint/2010/main" val="1887178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3FA314-AFC4-CEF6-77FC-EFB5E1AAC3FA}"/>
              </a:ext>
            </a:extLst>
          </p:cNvPr>
          <p:cNvSpPr>
            <a:spLocks noGrp="1"/>
          </p:cNvSpPr>
          <p:nvPr>
            <p:ph type="title"/>
          </p:nvPr>
        </p:nvSpPr>
        <p:spPr/>
        <p:txBody>
          <a:bodyPr/>
          <a:lstStyle/>
          <a:p>
            <a:r>
              <a:rPr lang="tr-TR" b="1" dirty="0">
                <a:solidFill>
                  <a:srgbClr val="00B0F0"/>
                </a:solidFill>
              </a:rPr>
              <a:t>ÇOCUK HAKLARI</a:t>
            </a:r>
            <a:endParaRPr lang="en-US" b="1" dirty="0">
              <a:solidFill>
                <a:srgbClr val="00B0F0"/>
              </a:solidFill>
            </a:endParaRPr>
          </a:p>
        </p:txBody>
      </p:sp>
      <p:sp>
        <p:nvSpPr>
          <p:cNvPr id="7" name="Content Placeholder 6">
            <a:extLst>
              <a:ext uri="{FF2B5EF4-FFF2-40B4-BE49-F238E27FC236}">
                <a16:creationId xmlns:a16="http://schemas.microsoft.com/office/drawing/2014/main" id="{E29ACBA6-610E-A71C-D1F7-655125A61D49}"/>
              </a:ext>
            </a:extLst>
          </p:cNvPr>
          <p:cNvSpPr>
            <a:spLocks noGrp="1"/>
          </p:cNvSpPr>
          <p:nvPr>
            <p:ph sz="half" idx="1"/>
          </p:nvPr>
        </p:nvSpPr>
        <p:spPr>
          <a:xfrm>
            <a:off x="838200" y="1825625"/>
            <a:ext cx="5181600" cy="4570482"/>
          </a:xfrm>
          <a:prstGeom prst="rect">
            <a:avLst/>
          </a:prstGeom>
        </p:spPr>
        <p:txBody>
          <a:bodyPr wrap="square">
            <a:spAutoFit/>
          </a:bodyPr>
          <a:lstStyle/>
          <a:p>
            <a:r>
              <a:rPr lang="tr-TR" sz="1600" dirty="0">
                <a:latin typeface="Gill Sans Infant MT"/>
              </a:rPr>
              <a:t>Bütün çocuklar, doğmalarından itibaren 18 yaşına kadar şu haklara sahiptirler</a:t>
            </a:r>
            <a:r>
              <a:rPr lang="tr-TR" sz="1600" dirty="0" smtClean="0">
                <a:latin typeface="Gill Sans Infant MT"/>
              </a:rPr>
              <a:t>:</a:t>
            </a:r>
            <a:endParaRPr lang="tr-TR" sz="1600" dirty="0">
              <a:latin typeface="Gill Sans Infant MT"/>
            </a:endParaRPr>
          </a:p>
          <a:p>
            <a:pPr marL="285750" lvl="0" indent="-285750">
              <a:buFont typeface="Arial" panose="020B0604020202020204" pitchFamily="34" charset="0"/>
              <a:buChar char="•"/>
            </a:pPr>
            <a:r>
              <a:rPr lang="tr-TR" sz="1600" dirty="0">
                <a:latin typeface="Gill Sans Infant MT"/>
              </a:rPr>
              <a:t>Yaşama hakkı</a:t>
            </a:r>
          </a:p>
          <a:p>
            <a:pPr marL="285750" lvl="0" indent="-285750">
              <a:buFont typeface="Arial" panose="020B0604020202020204" pitchFamily="34" charset="0"/>
              <a:buChar char="•"/>
            </a:pPr>
            <a:r>
              <a:rPr lang="tr-TR" sz="1600" dirty="0">
                <a:latin typeface="Gill Sans Infant MT"/>
              </a:rPr>
              <a:t>Bir isme ve bir milliyete sahip olma hakkı</a:t>
            </a:r>
          </a:p>
          <a:p>
            <a:pPr marL="285750" lvl="0" indent="-285750">
              <a:buFont typeface="Arial" panose="020B0604020202020204" pitchFamily="34" charset="0"/>
              <a:buChar char="•"/>
            </a:pPr>
            <a:r>
              <a:rPr lang="tr-TR" sz="1600" dirty="0">
                <a:latin typeface="Gill Sans Infant MT"/>
              </a:rPr>
              <a:t>Ebeveynleriyle veya onlara en iyi bakacak kişilerle birlikte olma hakkı</a:t>
            </a:r>
          </a:p>
          <a:p>
            <a:pPr marL="285750" lvl="0" indent="-285750">
              <a:buFont typeface="Arial" panose="020B0604020202020204" pitchFamily="34" charset="0"/>
              <a:buChar char="•"/>
            </a:pPr>
            <a:r>
              <a:rPr lang="tr-TR" sz="1600" dirty="0">
                <a:latin typeface="Gill Sans Infant MT"/>
              </a:rPr>
              <a:t>Onları etkileyen şeyler konusunda söz söyleme hakkı</a:t>
            </a:r>
          </a:p>
          <a:p>
            <a:pPr marL="285750" lvl="0" indent="-285750">
              <a:buFont typeface="Arial" panose="020B0604020202020204" pitchFamily="34" charset="0"/>
              <a:buChar char="•"/>
            </a:pPr>
            <a:r>
              <a:rPr lang="tr-TR" sz="1600" dirty="0">
                <a:latin typeface="Gill Sans Infant MT"/>
              </a:rPr>
              <a:t>Fikirlere sahip olma ve düşündüklerini söyleme hakkı</a:t>
            </a:r>
          </a:p>
          <a:p>
            <a:pPr marL="285750" lvl="0" indent="-285750">
              <a:buFont typeface="Arial" panose="020B0604020202020204" pitchFamily="34" charset="0"/>
              <a:buChar char="•"/>
            </a:pPr>
            <a:r>
              <a:rPr lang="tr-TR" sz="1600" dirty="0">
                <a:latin typeface="Gill Sans Infant MT"/>
              </a:rPr>
              <a:t>Dini ibadet hakkı</a:t>
            </a:r>
          </a:p>
          <a:p>
            <a:pPr marL="285750" lvl="0" indent="-285750">
              <a:buFont typeface="Arial" panose="020B0604020202020204" pitchFamily="34" charset="0"/>
              <a:buChar char="•"/>
            </a:pPr>
            <a:r>
              <a:rPr lang="tr-TR" sz="1600" dirty="0">
                <a:latin typeface="Gill Sans Infant MT"/>
              </a:rPr>
              <a:t>Başka çocuklarla tanışma hakkı</a:t>
            </a:r>
          </a:p>
          <a:p>
            <a:pPr marL="285750" lvl="0" indent="-285750">
              <a:buFont typeface="Arial" panose="020B0604020202020204" pitchFamily="34" charset="0"/>
              <a:buChar char="•"/>
            </a:pPr>
            <a:r>
              <a:rPr lang="tr-TR" sz="1600" dirty="0">
                <a:latin typeface="Gill Sans Infant MT"/>
              </a:rPr>
              <a:t>İhtiyaç duydukları bilgileri edinme hakkı </a:t>
            </a:r>
          </a:p>
          <a:p>
            <a:pPr marL="285750" lvl="0" indent="-285750">
              <a:buFont typeface="Arial" panose="020B0604020202020204" pitchFamily="34" charset="0"/>
              <a:buChar char="•"/>
            </a:pPr>
            <a:r>
              <a:rPr lang="tr-TR" sz="1600" dirty="0">
                <a:latin typeface="Gill Sans Infant MT"/>
              </a:rPr>
              <a:t>Gerekli olması halinde özel bakım, eğitim ve öğretim hakkı</a:t>
            </a:r>
          </a:p>
        </p:txBody>
      </p:sp>
      <p:sp>
        <p:nvSpPr>
          <p:cNvPr id="8" name="Content Placeholder 7">
            <a:extLst>
              <a:ext uri="{FF2B5EF4-FFF2-40B4-BE49-F238E27FC236}">
                <a16:creationId xmlns:a16="http://schemas.microsoft.com/office/drawing/2014/main" id="{4E4B2241-E02C-87B0-8671-52C0A8FDFB61}"/>
              </a:ext>
            </a:extLst>
          </p:cNvPr>
          <p:cNvSpPr>
            <a:spLocks noGrp="1"/>
          </p:cNvSpPr>
          <p:nvPr>
            <p:ph sz="half" idx="2"/>
          </p:nvPr>
        </p:nvSpPr>
        <p:spPr>
          <a:xfrm>
            <a:off x="6172200" y="1825625"/>
            <a:ext cx="5181600" cy="4351338"/>
          </a:xfrm>
          <a:prstGeom prst="rect">
            <a:avLst/>
          </a:prstGeom>
        </p:spPr>
        <p:txBody>
          <a:bodyPr wrap="square">
            <a:spAutoFit/>
          </a:bodyPr>
          <a:lstStyle/>
          <a:p>
            <a:pPr marL="285750" lvl="0" indent="-285750">
              <a:buFont typeface="Arial" panose="020B0604020202020204" pitchFamily="34" charset="0"/>
              <a:buChar char="•"/>
            </a:pPr>
            <a:r>
              <a:rPr lang="tr-TR" sz="1600" dirty="0">
                <a:latin typeface="Gill Sans Infant MT"/>
              </a:rPr>
              <a:t>Sağlık bakım hakkı</a:t>
            </a:r>
          </a:p>
          <a:p>
            <a:pPr marL="285750" lvl="0" indent="-285750">
              <a:buFont typeface="Arial" panose="020B0604020202020204" pitchFamily="34" charset="0"/>
              <a:buChar char="•"/>
            </a:pPr>
            <a:r>
              <a:rPr lang="tr-TR" sz="1600" dirty="0">
                <a:latin typeface="Gill Sans Infant MT"/>
              </a:rPr>
              <a:t>Yeterli gıda ve temiz su hakkı</a:t>
            </a:r>
          </a:p>
          <a:p>
            <a:pPr marL="285750" lvl="0" indent="-285750">
              <a:buFont typeface="Arial" panose="020B0604020202020204" pitchFamily="34" charset="0"/>
              <a:buChar char="•"/>
            </a:pPr>
            <a:r>
              <a:rPr lang="tr-TR" sz="1600" dirty="0">
                <a:latin typeface="Gill Sans Infant MT"/>
              </a:rPr>
              <a:t>Bedelsiz eğitim hakkı</a:t>
            </a:r>
          </a:p>
          <a:p>
            <a:pPr marL="285750" lvl="0" indent="-285750">
              <a:buFont typeface="Arial" panose="020B0604020202020204" pitchFamily="34" charset="0"/>
              <a:buChar char="•"/>
            </a:pPr>
            <a:r>
              <a:rPr lang="tr-TR" sz="1600" dirty="0">
                <a:latin typeface="Gill Sans Infant MT"/>
              </a:rPr>
              <a:t>Oyun oynama hakkı</a:t>
            </a:r>
          </a:p>
          <a:p>
            <a:pPr marL="285750" lvl="0" indent="-285750">
              <a:buFont typeface="Arial" panose="020B0604020202020204" pitchFamily="34" charset="0"/>
              <a:buChar char="•"/>
            </a:pPr>
            <a:r>
              <a:rPr lang="tr-TR" sz="1600" dirty="0">
                <a:latin typeface="Gill Sans Infant MT"/>
              </a:rPr>
              <a:t>Kendi dilini konuşma hakkı</a:t>
            </a:r>
          </a:p>
          <a:p>
            <a:pPr marL="285750" lvl="0" indent="-285750">
              <a:buFont typeface="Arial" panose="020B0604020202020204" pitchFamily="34" charset="0"/>
              <a:buChar char="•"/>
            </a:pPr>
            <a:r>
              <a:rPr lang="tr-TR" sz="1600" dirty="0">
                <a:latin typeface="Gill Sans Infant MT"/>
              </a:rPr>
              <a:t>Kendi kültürünü öğrenme ve uygulama hakkı</a:t>
            </a:r>
          </a:p>
          <a:p>
            <a:pPr marL="285750" lvl="0" indent="-285750">
              <a:buFont typeface="Arial" panose="020B0604020202020204" pitchFamily="34" charset="0"/>
              <a:buChar char="•"/>
            </a:pPr>
            <a:r>
              <a:rPr lang="tr-TR" sz="1600" dirty="0">
                <a:latin typeface="Gill Sans Infant MT"/>
              </a:rPr>
              <a:t>Bir ucuz işçi olarak kullanılmama hakkı</a:t>
            </a:r>
          </a:p>
          <a:p>
            <a:pPr marL="285750" lvl="0" indent="-285750">
              <a:buFont typeface="Arial" panose="020B0604020202020204" pitchFamily="34" charset="0"/>
              <a:buChar char="•"/>
            </a:pPr>
            <a:r>
              <a:rPr lang="tr-TR" sz="1600" dirty="0">
                <a:latin typeface="Gill Sans Infant MT"/>
              </a:rPr>
              <a:t>Zarar verilmeme veya ihmal edilmeme hakkı</a:t>
            </a:r>
          </a:p>
          <a:p>
            <a:pPr marL="285750" lvl="0" indent="-285750">
              <a:buFont typeface="Arial" panose="020B0604020202020204" pitchFamily="34" charset="0"/>
              <a:buChar char="•"/>
            </a:pPr>
            <a:r>
              <a:rPr lang="tr-TR" sz="1600" dirty="0">
                <a:latin typeface="Gill Sans Infant MT"/>
              </a:rPr>
              <a:t>Savaşlarda bir asker olarak kullanılmama hakkı</a:t>
            </a:r>
          </a:p>
          <a:p>
            <a:pPr marL="285750" lvl="0" indent="-285750">
              <a:buFont typeface="Arial" panose="020B0604020202020204" pitchFamily="34" charset="0"/>
              <a:buChar char="•"/>
            </a:pPr>
            <a:r>
              <a:rPr lang="tr-TR" sz="1600" dirty="0">
                <a:latin typeface="Gill Sans Infant MT"/>
              </a:rPr>
              <a:t>Tehlikeye karşı korunma hakkı</a:t>
            </a:r>
          </a:p>
          <a:p>
            <a:pPr marL="285750" lvl="0" indent="-285750">
              <a:buFont typeface="Arial" panose="020B0604020202020204" pitchFamily="34" charset="0"/>
              <a:buChar char="•"/>
            </a:pPr>
            <a:r>
              <a:rPr lang="tr-TR" sz="1600" dirty="0">
                <a:latin typeface="Gill Sans Infant MT"/>
              </a:rPr>
              <a:t>Haklarını ve sorumluluklarını öğrenme hakkı</a:t>
            </a:r>
          </a:p>
        </p:txBody>
      </p:sp>
    </p:spTree>
    <p:extLst>
      <p:ext uri="{BB962C8B-B14F-4D97-AF65-F5344CB8AC3E}">
        <p14:creationId xmlns:p14="http://schemas.microsoft.com/office/powerpoint/2010/main" val="460540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F1C23E-F4BA-3F73-EB7B-26F0741D2484}"/>
              </a:ext>
            </a:extLst>
          </p:cNvPr>
          <p:cNvSpPr>
            <a:spLocks noGrp="1"/>
          </p:cNvSpPr>
          <p:nvPr>
            <p:ph idx="1"/>
          </p:nvPr>
        </p:nvSpPr>
        <p:spPr>
          <a:xfrm>
            <a:off x="838200" y="3070644"/>
            <a:ext cx="10515600" cy="1100638"/>
          </a:xfrm>
        </p:spPr>
        <p:txBody>
          <a:bodyPr>
            <a:normAutofit lnSpcReduction="10000"/>
          </a:bodyPr>
          <a:lstStyle/>
          <a:p>
            <a:pPr algn="just"/>
            <a:r>
              <a:rPr lang="tr-TR" sz="4000" dirty="0"/>
              <a:t>BM Çocuk Hakları Sözleşmesindeki Hangi Maddeler Çocuk İşçiliği ile Doğrudan ilgili ? </a:t>
            </a:r>
            <a:endParaRPr lang="en-US" sz="4000" dirty="0"/>
          </a:p>
        </p:txBody>
      </p:sp>
    </p:spTree>
    <p:extLst>
      <p:ext uri="{BB962C8B-B14F-4D97-AF65-F5344CB8AC3E}">
        <p14:creationId xmlns:p14="http://schemas.microsoft.com/office/powerpoint/2010/main" val="1049985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277238-4022-F447-94F8-10C266C2833F}"/>
              </a:ext>
            </a:extLst>
          </p:cNvPr>
          <p:cNvSpPr>
            <a:spLocks noGrp="1"/>
          </p:cNvSpPr>
          <p:nvPr>
            <p:ph sz="half" idx="1"/>
          </p:nvPr>
        </p:nvSpPr>
        <p:spPr/>
        <p:txBody>
          <a:bodyPr>
            <a:normAutofit/>
          </a:bodyPr>
          <a:lstStyle/>
          <a:p>
            <a:pPr algn="just"/>
            <a:r>
              <a:rPr lang="tr-TR" sz="2800" dirty="0">
                <a:solidFill>
                  <a:schemeClr val="tx1"/>
                </a:solidFill>
                <a:latin typeface="Times New Roman" panose="02020603050405020304" pitchFamily="18" charset="0"/>
                <a:cs typeface="Times New Roman" panose="02020603050405020304" pitchFamily="18" charset="0"/>
              </a:rPr>
              <a:t>Md 28- Her çocuk eğitimini tam yapabilmek için desteklenir ve korunur. İlköğretim parasız ve hiçbir ayrım gözetmeksizin tüm çocuklar için hak ve zorunludur.</a:t>
            </a:r>
          </a:p>
          <a:p>
            <a:endParaRPr lang="en-US" dirty="0"/>
          </a:p>
        </p:txBody>
      </p:sp>
      <p:sp>
        <p:nvSpPr>
          <p:cNvPr id="6" name="Content Placeholder 5">
            <a:extLst>
              <a:ext uri="{FF2B5EF4-FFF2-40B4-BE49-F238E27FC236}">
                <a16:creationId xmlns:a16="http://schemas.microsoft.com/office/drawing/2014/main" id="{4E7502F5-0D3A-CFCF-457D-8C3C98767726}"/>
              </a:ext>
            </a:extLst>
          </p:cNvPr>
          <p:cNvSpPr>
            <a:spLocks noGrp="1"/>
          </p:cNvSpPr>
          <p:nvPr>
            <p:ph sz="half" idx="2"/>
          </p:nvPr>
        </p:nvSpPr>
        <p:spPr/>
        <p:txBody>
          <a:bodyPr>
            <a:normAutofit/>
          </a:bodyPr>
          <a:lstStyle/>
          <a:p>
            <a:pPr algn="just"/>
            <a:r>
              <a:rPr lang="tr-TR" sz="2800" dirty="0">
                <a:solidFill>
                  <a:schemeClr val="tx1"/>
                </a:solidFill>
                <a:latin typeface="Times New Roman" panose="02020603050405020304" pitchFamily="18" charset="0"/>
                <a:cs typeface="Times New Roman" panose="02020603050405020304" pitchFamily="18" charset="0"/>
              </a:rPr>
              <a:t>Md 32- Çocukların okula gitme, oyun oynama hakkı vardır. Onlar yetişkinler gibi çalıştırılamazlar. Çalışmak zorunda kalırlarsa yapacakları iş onların sağlığı ve eğitimleri için sorun oluşturmamalıdır.</a:t>
            </a:r>
          </a:p>
          <a:p>
            <a:pPr marL="0" indent="0">
              <a:buNone/>
            </a:pPr>
            <a:endParaRPr lang="en-US" dirty="0"/>
          </a:p>
        </p:txBody>
      </p:sp>
      <p:sp>
        <p:nvSpPr>
          <p:cNvPr id="7" name="TextBox 6">
            <a:extLst>
              <a:ext uri="{FF2B5EF4-FFF2-40B4-BE49-F238E27FC236}">
                <a16:creationId xmlns:a16="http://schemas.microsoft.com/office/drawing/2014/main" id="{57FBA2E5-29FC-FD33-558D-EEF3856C44BF}"/>
              </a:ext>
            </a:extLst>
          </p:cNvPr>
          <p:cNvSpPr txBox="1"/>
          <p:nvPr/>
        </p:nvSpPr>
        <p:spPr>
          <a:xfrm>
            <a:off x="850232" y="240632"/>
            <a:ext cx="10539663" cy="769441"/>
          </a:xfrm>
          <a:prstGeom prst="rect">
            <a:avLst/>
          </a:prstGeom>
          <a:noFill/>
        </p:spPr>
        <p:txBody>
          <a:bodyPr wrap="square" rtlCol="0">
            <a:spAutoFit/>
          </a:bodyPr>
          <a:lstStyle/>
          <a:p>
            <a:pPr algn="ctr"/>
            <a:r>
              <a:rPr lang="tr-TR" sz="4400" b="1" dirty="0">
                <a:solidFill>
                  <a:srgbClr val="00B0F0"/>
                </a:solidFill>
                <a:latin typeface="+mj-lt"/>
              </a:rPr>
              <a:t>BMÇHS TEMEL İLKELERİ</a:t>
            </a:r>
            <a:endParaRPr lang="en-US" sz="4400" b="1" dirty="0">
              <a:solidFill>
                <a:srgbClr val="00B0F0"/>
              </a:solidFill>
              <a:latin typeface="+mj-lt"/>
            </a:endParaRPr>
          </a:p>
        </p:txBody>
      </p:sp>
      <p:pic>
        <p:nvPicPr>
          <p:cNvPr id="9" name="Picture 8">
            <a:extLst>
              <a:ext uri="{FF2B5EF4-FFF2-40B4-BE49-F238E27FC236}">
                <a16:creationId xmlns:a16="http://schemas.microsoft.com/office/drawing/2014/main" id="{8F8D0B31-F86F-C65C-1921-4E6798131ADE}"/>
              </a:ext>
            </a:extLst>
          </p:cNvPr>
          <p:cNvPicPr>
            <a:picLocks noChangeAspect="1"/>
          </p:cNvPicPr>
          <p:nvPr/>
        </p:nvPicPr>
        <p:blipFill>
          <a:blip r:embed="rId3"/>
          <a:stretch>
            <a:fillRect/>
          </a:stretch>
        </p:blipFill>
        <p:spPr>
          <a:xfrm>
            <a:off x="9939189" y="307568"/>
            <a:ext cx="1243692" cy="688908"/>
          </a:xfrm>
          <a:prstGeom prst="rect">
            <a:avLst/>
          </a:prstGeom>
        </p:spPr>
      </p:pic>
    </p:spTree>
    <p:extLst>
      <p:ext uri="{BB962C8B-B14F-4D97-AF65-F5344CB8AC3E}">
        <p14:creationId xmlns:p14="http://schemas.microsoft.com/office/powerpoint/2010/main" val="3680071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2381</Words>
  <Application>Microsoft Office PowerPoint</Application>
  <PresentationFormat>Widescreen</PresentationFormat>
  <Paragraphs>303</Paragraphs>
  <Slides>34</Slides>
  <Notes>23</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34</vt:i4>
      </vt:variant>
    </vt:vector>
  </HeadingPairs>
  <TitlesOfParts>
    <vt:vector size="60" baseType="lpstr">
      <vt:lpstr>ＭＳ Ｐゴシック</vt:lpstr>
      <vt:lpstr>游ゴシック</vt:lpstr>
      <vt:lpstr>Aharoni</vt:lpstr>
      <vt:lpstr>Arial</vt:lpstr>
      <vt:lpstr>Arial Nova</vt:lpstr>
      <vt:lpstr>Arial Unicode MS</vt:lpstr>
      <vt:lpstr>Calibri</vt:lpstr>
      <vt:lpstr>Calibri  </vt:lpstr>
      <vt:lpstr>Calibri Light</vt:lpstr>
      <vt:lpstr>Candara</vt:lpstr>
      <vt:lpstr>Corbel</vt:lpstr>
      <vt:lpstr>DINPro-CondBlack</vt:lpstr>
      <vt:lpstr>DINPro-CondRegular</vt:lpstr>
      <vt:lpstr>DINPro-Medium</vt:lpstr>
      <vt:lpstr>Futura Medium</vt:lpstr>
      <vt:lpstr>Garamond</vt:lpstr>
      <vt:lpstr>Gill Sans Infant MT</vt:lpstr>
      <vt:lpstr>Gill Sans MT</vt:lpstr>
      <vt:lpstr>Google Sans</vt:lpstr>
      <vt:lpstr>Lucida Grande</vt:lpstr>
      <vt:lpstr>Segoe UI</vt:lpstr>
      <vt:lpstr>Segoe UI Black</vt:lpstr>
      <vt:lpstr>Söhne</vt:lpstr>
      <vt:lpstr>Times New Roman</vt:lpstr>
      <vt:lpstr>Univers LT CYR 45 Light</vt:lpstr>
      <vt:lpstr>Office Theme</vt:lpstr>
      <vt:lpstr>TESK UNICEF ÇOCUK HAKLARI VE İŞ İLKELERİ PROGRAMI </vt:lpstr>
      <vt:lpstr>Sunum İçeriği </vt:lpstr>
      <vt:lpstr>PowerPoint Presentation</vt:lpstr>
      <vt:lpstr> ÇOCUK Kimdir? </vt:lpstr>
      <vt:lpstr>ÇOCUK HAKLARI NELERDİR?</vt:lpstr>
      <vt:lpstr>PowerPoint Presentation</vt:lpstr>
      <vt:lpstr>ÇOCUK HAKLARI</vt:lpstr>
      <vt:lpstr>PowerPoint Presentation</vt:lpstr>
      <vt:lpstr>PowerPoint Presentation</vt:lpstr>
      <vt:lpstr>PowerPoint Presentation</vt:lpstr>
      <vt:lpstr>PowerPoint Presentation</vt:lpstr>
      <vt:lpstr>PowerPoint Presentation</vt:lpstr>
      <vt:lpstr>Çocuk Hakları ve İş İlkeleri </vt:lpstr>
      <vt:lpstr> </vt:lpstr>
      <vt:lpstr>BU ÇOCUKLAR ÇALIŞABİLİR Mİ? </vt:lpstr>
      <vt:lpstr> Türkiye’de Çocuklar Hangi Şartlarda Bir İşyerinde Bulunabilirler? </vt:lpstr>
      <vt:lpstr>PowerPoint Presentation</vt:lpstr>
      <vt:lpstr>PowerPoint Presentation</vt:lpstr>
      <vt:lpstr>Türkiye’de çocuk işçiliği</vt:lpstr>
      <vt:lpstr> Türkiye’de Çocuk İşçiliği 2006 - 2019 </vt:lpstr>
      <vt:lpstr> Sektörlere Göre Çocuk İşçiliği  2006- 2019 </vt:lpstr>
      <vt:lpstr>PowerPoint Presentation</vt:lpstr>
      <vt:lpstr>Sanayi ve Hizmetler Sektöründe Çocuk İşçiliği</vt:lpstr>
      <vt:lpstr>Sanayi ve Hizmetler Sektöründe Çocuk İşçiliği</vt:lpstr>
      <vt:lpstr>Türkiye Çalışma Hayatında Yabancı İşgücü</vt:lpstr>
      <vt:lpstr>PowerPoint Presentation</vt:lpstr>
      <vt:lpstr>Türkiye’de İşletme Büyüklükleri</vt:lpstr>
      <vt:lpstr>Ulusal İstihdam Stratejisi (2014-2023)</vt:lpstr>
      <vt:lpstr>Çocuk İşçiliği İle Mücadele Ulusal Programı (2017-2023)</vt:lpstr>
      <vt:lpstr>2021 – 2022 Dönemi Çalışmanın Yürütüldüğü İl ve Sektörler</vt:lpstr>
      <vt:lpstr>ÇSGB – RTB - Ziyaret Edilen İşyerlerinin Sayısı</vt:lpstr>
      <vt:lpstr>TESK – IDDG - Ziyaret Edilen İşyerlerinin Sayısı</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TESK UNICEF ÇOCUK HAKLARI VE İŞ İLKELERİ PROGRAMI</dc:title>
  <dc:creator>Neslihan Körpe</dc:creator>
  <cp:lastModifiedBy>Gözde Töreyen</cp:lastModifiedBy>
  <cp:revision>13</cp:revision>
  <dcterms:created xsi:type="dcterms:W3CDTF">2023-11-07T12:10:49Z</dcterms:created>
  <dcterms:modified xsi:type="dcterms:W3CDTF">2023-12-12T08:20:58Z</dcterms:modified>
</cp:coreProperties>
</file>