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81" r:id="rId4"/>
    <p:sldId id="282" r:id="rId5"/>
    <p:sldId id="284" r:id="rId6"/>
    <p:sldId id="285" r:id="rId7"/>
    <p:sldId id="286" r:id="rId8"/>
    <p:sldId id="296" r:id="rId9"/>
    <p:sldId id="287" r:id="rId10"/>
    <p:sldId id="288" r:id="rId11"/>
    <p:sldId id="289" r:id="rId12"/>
    <p:sldId id="290" r:id="rId13"/>
    <p:sldId id="291" r:id="rId14"/>
    <p:sldId id="292" r:id="rId15"/>
    <p:sldId id="294" r:id="rId16"/>
    <p:sldId id="280"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024"/>
    <a:srgbClr val="00ADEE"/>
    <a:srgbClr val="714E81"/>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8"/>
    <p:restoredTop sz="94626"/>
  </p:normalViewPr>
  <p:slideViewPr>
    <p:cSldViewPr snapToGrid="0">
      <p:cViewPr varScale="1">
        <p:scale>
          <a:sx n="51" d="100"/>
          <a:sy n="51" d="100"/>
        </p:scale>
        <p:origin x="77"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4A784-F55A-4A3D-B6F7-20F6873F4F5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34AF4D6A-0DF1-470C-BA09-38209883826C}">
      <dgm:prSet/>
      <dgm:spPr/>
      <dgm:t>
        <a:bodyPr/>
        <a:lstStyle/>
        <a:p>
          <a:pPr rtl="0"/>
          <a:r>
            <a:rPr lang="tr-TR" b="1" dirty="0" smtClean="0"/>
            <a:t>Ç.H.İ.İ.P.</a:t>
          </a:r>
          <a:endParaRPr lang="tr-TR" dirty="0"/>
        </a:p>
      </dgm:t>
    </dgm:pt>
    <dgm:pt modelId="{7637141D-CD74-4A40-9AEE-44641079DC3A}" type="parTrans" cxnId="{45C9B6A0-9084-41BB-8443-FEC72615B006}">
      <dgm:prSet/>
      <dgm:spPr/>
      <dgm:t>
        <a:bodyPr/>
        <a:lstStyle/>
        <a:p>
          <a:endParaRPr lang="tr-TR"/>
        </a:p>
      </dgm:t>
    </dgm:pt>
    <dgm:pt modelId="{2A287557-8EDA-40F5-9A15-D9E6F5794BDA}" type="sibTrans" cxnId="{45C9B6A0-9084-41BB-8443-FEC72615B006}">
      <dgm:prSet/>
      <dgm:spPr/>
      <dgm:t>
        <a:bodyPr/>
        <a:lstStyle/>
        <a:p>
          <a:endParaRPr lang="tr-TR"/>
        </a:p>
      </dgm:t>
    </dgm:pt>
    <dgm:pt modelId="{C1DBB2FD-17CD-4FC5-BF59-41121060E331}" type="pres">
      <dgm:prSet presAssocID="{AFD4A784-F55A-4A3D-B6F7-20F6873F4F52}" presName="linearFlow" presStyleCnt="0">
        <dgm:presLayoutVars>
          <dgm:dir/>
          <dgm:resizeHandles val="exact"/>
        </dgm:presLayoutVars>
      </dgm:prSet>
      <dgm:spPr/>
      <dgm:t>
        <a:bodyPr/>
        <a:lstStyle/>
        <a:p>
          <a:endParaRPr lang="tr-TR"/>
        </a:p>
      </dgm:t>
    </dgm:pt>
    <dgm:pt modelId="{8FB55664-DB70-4E11-8B85-AE2F86A14E4D}" type="pres">
      <dgm:prSet presAssocID="{34AF4D6A-0DF1-470C-BA09-38209883826C}" presName="composite" presStyleCnt="0"/>
      <dgm:spPr/>
    </dgm:pt>
    <dgm:pt modelId="{023FA0AE-0B19-4CAB-8B11-E021BDEC6E72}" type="pres">
      <dgm:prSet presAssocID="{34AF4D6A-0DF1-470C-BA09-38209883826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D96F579E-D2C4-47DF-8EC9-6CB672A8B348}" type="pres">
      <dgm:prSet presAssocID="{34AF4D6A-0DF1-470C-BA09-38209883826C}" presName="txShp" presStyleLbl="node1" presStyleIdx="0" presStyleCnt="1">
        <dgm:presLayoutVars>
          <dgm:bulletEnabled val="1"/>
        </dgm:presLayoutVars>
      </dgm:prSet>
      <dgm:spPr/>
      <dgm:t>
        <a:bodyPr/>
        <a:lstStyle/>
        <a:p>
          <a:endParaRPr lang="tr-TR"/>
        </a:p>
      </dgm:t>
    </dgm:pt>
  </dgm:ptLst>
  <dgm:cxnLst>
    <dgm:cxn modelId="{45C9B6A0-9084-41BB-8443-FEC72615B006}" srcId="{AFD4A784-F55A-4A3D-B6F7-20F6873F4F52}" destId="{34AF4D6A-0DF1-470C-BA09-38209883826C}" srcOrd="0" destOrd="0" parTransId="{7637141D-CD74-4A40-9AEE-44641079DC3A}" sibTransId="{2A287557-8EDA-40F5-9A15-D9E6F5794BDA}"/>
    <dgm:cxn modelId="{8C40C07F-11A2-4C53-BB3A-66DCFF02492B}" type="presOf" srcId="{AFD4A784-F55A-4A3D-B6F7-20F6873F4F52}" destId="{C1DBB2FD-17CD-4FC5-BF59-41121060E331}" srcOrd="0" destOrd="0" presId="urn:microsoft.com/office/officeart/2005/8/layout/vList3"/>
    <dgm:cxn modelId="{05205004-46A0-4885-BD7C-06E6831E06C4}" type="presOf" srcId="{34AF4D6A-0DF1-470C-BA09-38209883826C}" destId="{D96F579E-D2C4-47DF-8EC9-6CB672A8B348}" srcOrd="0" destOrd="0" presId="urn:microsoft.com/office/officeart/2005/8/layout/vList3"/>
    <dgm:cxn modelId="{64628765-644F-411A-A47C-B5D384E5C664}" type="presParOf" srcId="{C1DBB2FD-17CD-4FC5-BF59-41121060E331}" destId="{8FB55664-DB70-4E11-8B85-AE2F86A14E4D}" srcOrd="0" destOrd="0" presId="urn:microsoft.com/office/officeart/2005/8/layout/vList3"/>
    <dgm:cxn modelId="{3FBC1A2A-2216-4B75-B39D-5E5084CCF6E5}" type="presParOf" srcId="{8FB55664-DB70-4E11-8B85-AE2F86A14E4D}" destId="{023FA0AE-0B19-4CAB-8B11-E021BDEC6E72}" srcOrd="0" destOrd="0" presId="urn:microsoft.com/office/officeart/2005/8/layout/vList3"/>
    <dgm:cxn modelId="{3E471B30-34E4-4CEB-8710-687B96B9DC5E}" type="presParOf" srcId="{8FB55664-DB70-4E11-8B85-AE2F86A14E4D}" destId="{D96F579E-D2C4-47DF-8EC9-6CB672A8B34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115AF5-73ED-4135-9ED2-E0D7C013AC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C76D349-3722-4976-AC80-20487F5F8F75}">
      <dgm:prSet custT="1"/>
      <dgm:spPr/>
      <dgm:t>
        <a:bodyPr/>
        <a:lstStyle/>
        <a:p>
          <a:pPr rtl="0"/>
          <a:r>
            <a:rPr lang="tr-TR" sz="1600" b="1" u="none" dirty="0" smtClean="0"/>
            <a:t>Faaliyet 2.2. </a:t>
          </a:r>
          <a:r>
            <a:rPr lang="tr-TR" sz="1600" b="1" u="none" dirty="0" err="1" smtClean="0"/>
            <a:t>İDDG'nin</a:t>
          </a:r>
          <a:r>
            <a:rPr lang="tr-TR" sz="1600" b="1" u="none" dirty="0" smtClean="0"/>
            <a:t> işyeri ziyaretlerini gerçekleştirmesine destek olmak, Türk ve mülteci çocuklar arasında çalışma yaşamında yer alan veya çocuk işçiliği riski altında olanları tespit etmek ve meslek odaklı eğitim fırsatlarına, eğitime ve sosyal koruma hizmetlerine yönlendirmek, tespit edilen ve yönlendirilen çocukların sayısını raporlamak</a:t>
          </a:r>
          <a:endParaRPr lang="tr-TR" sz="1600" u="none" dirty="0"/>
        </a:p>
      </dgm:t>
    </dgm:pt>
    <dgm:pt modelId="{7A520276-BB0C-4FAE-93C6-C7FB02476AD9}" type="parTrans" cxnId="{BEEB2053-FC70-4DE3-AA34-69A5348C4E62}">
      <dgm:prSet/>
      <dgm:spPr/>
      <dgm:t>
        <a:bodyPr/>
        <a:lstStyle/>
        <a:p>
          <a:endParaRPr lang="tr-TR"/>
        </a:p>
      </dgm:t>
    </dgm:pt>
    <dgm:pt modelId="{7E7910C1-0A88-4882-BBDB-6BB6885248DD}" type="sibTrans" cxnId="{BEEB2053-FC70-4DE3-AA34-69A5348C4E62}">
      <dgm:prSet/>
      <dgm:spPr/>
      <dgm:t>
        <a:bodyPr/>
        <a:lstStyle/>
        <a:p>
          <a:endParaRPr lang="tr-TR"/>
        </a:p>
      </dgm:t>
    </dgm:pt>
    <dgm:pt modelId="{3DCFE404-9E34-4A86-AEB0-0DA981A609BD}" type="pres">
      <dgm:prSet presAssocID="{B6115AF5-73ED-4135-9ED2-E0D7C013ACD0}" presName="linear" presStyleCnt="0">
        <dgm:presLayoutVars>
          <dgm:animLvl val="lvl"/>
          <dgm:resizeHandles val="exact"/>
        </dgm:presLayoutVars>
      </dgm:prSet>
      <dgm:spPr/>
      <dgm:t>
        <a:bodyPr/>
        <a:lstStyle/>
        <a:p>
          <a:endParaRPr lang="tr-TR"/>
        </a:p>
      </dgm:t>
    </dgm:pt>
    <dgm:pt modelId="{02604484-E86F-4C79-9F51-2B2BA575644F}" type="pres">
      <dgm:prSet presAssocID="{2C76D349-3722-4976-AC80-20487F5F8F75}" presName="parentText" presStyleLbl="node1" presStyleIdx="0" presStyleCnt="1">
        <dgm:presLayoutVars>
          <dgm:chMax val="0"/>
          <dgm:bulletEnabled val="1"/>
        </dgm:presLayoutVars>
      </dgm:prSet>
      <dgm:spPr/>
      <dgm:t>
        <a:bodyPr/>
        <a:lstStyle/>
        <a:p>
          <a:endParaRPr lang="tr-TR"/>
        </a:p>
      </dgm:t>
    </dgm:pt>
  </dgm:ptLst>
  <dgm:cxnLst>
    <dgm:cxn modelId="{BEEB2053-FC70-4DE3-AA34-69A5348C4E62}" srcId="{B6115AF5-73ED-4135-9ED2-E0D7C013ACD0}" destId="{2C76D349-3722-4976-AC80-20487F5F8F75}" srcOrd="0" destOrd="0" parTransId="{7A520276-BB0C-4FAE-93C6-C7FB02476AD9}" sibTransId="{7E7910C1-0A88-4882-BBDB-6BB6885248DD}"/>
    <dgm:cxn modelId="{C4566643-2164-4722-8917-F4456678C185}" type="presOf" srcId="{2C76D349-3722-4976-AC80-20487F5F8F75}" destId="{02604484-E86F-4C79-9F51-2B2BA575644F}" srcOrd="0" destOrd="0" presId="urn:microsoft.com/office/officeart/2005/8/layout/vList2"/>
    <dgm:cxn modelId="{879A51D3-49B5-478C-8DCD-A71F1BA14C05}" type="presOf" srcId="{B6115AF5-73ED-4135-9ED2-E0D7C013ACD0}" destId="{3DCFE404-9E34-4A86-AEB0-0DA981A609BD}" srcOrd="0" destOrd="0" presId="urn:microsoft.com/office/officeart/2005/8/layout/vList2"/>
    <dgm:cxn modelId="{19D5998F-BCC2-4657-A183-878E5E029B7B}" type="presParOf" srcId="{3DCFE404-9E34-4A86-AEB0-0DA981A609BD}" destId="{02604484-E86F-4C79-9F51-2B2BA5756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BDB36F-0992-4843-BAD8-7F257E20810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0A0991FB-6DC5-4A43-B0B2-669055A50121}">
      <dgm:prSet/>
      <dgm:spPr/>
      <dgm:t>
        <a:bodyPr/>
        <a:lstStyle/>
        <a:p>
          <a:pPr rtl="0"/>
          <a:r>
            <a:rPr lang="tr-TR" b="1" smtClean="0"/>
            <a:t>Beklenen çıktılar</a:t>
          </a:r>
          <a:endParaRPr lang="tr-TR"/>
        </a:p>
      </dgm:t>
    </dgm:pt>
    <dgm:pt modelId="{78A1B347-07BF-42FE-B96E-4905BB5F094C}" type="parTrans" cxnId="{89F9F777-2453-474F-B8BC-5CD0E73AC418}">
      <dgm:prSet/>
      <dgm:spPr/>
      <dgm:t>
        <a:bodyPr/>
        <a:lstStyle/>
        <a:p>
          <a:endParaRPr lang="tr-TR"/>
        </a:p>
      </dgm:t>
    </dgm:pt>
    <dgm:pt modelId="{F07B4D33-C722-406C-ABD3-8DE69CA60228}" type="sibTrans" cxnId="{89F9F777-2453-474F-B8BC-5CD0E73AC418}">
      <dgm:prSet/>
      <dgm:spPr/>
      <dgm:t>
        <a:bodyPr/>
        <a:lstStyle/>
        <a:p>
          <a:endParaRPr lang="tr-TR"/>
        </a:p>
      </dgm:t>
    </dgm:pt>
    <dgm:pt modelId="{EC920CBA-10D2-4FCC-942B-2F03C0161BC1}">
      <dgm:prSet/>
      <dgm:spPr/>
      <dgm:t>
        <a:bodyPr/>
        <a:lstStyle/>
        <a:p>
          <a:pPr rtl="0"/>
          <a:r>
            <a:rPr lang="tr-TR" dirty="0" smtClean="0"/>
            <a:t>11 ilde İDDG ile işyeri ziyaretlerinin gerçekleştirilmesi ve çocuk işçiliği riski altında olan </a:t>
          </a:r>
          <a:r>
            <a:rPr lang="tr-TR" dirty="0" smtClean="0"/>
            <a:t>Türk ve mülteci çocukların </a:t>
          </a:r>
          <a:r>
            <a:rPr lang="tr-TR" dirty="0" smtClean="0"/>
            <a:t>tespiti, sayılarının ve yaş, beceri, ihtiyaç odaklı bilgilerinin raporlanması</a:t>
          </a:r>
          <a:endParaRPr lang="tr-TR" dirty="0"/>
        </a:p>
      </dgm:t>
    </dgm:pt>
    <dgm:pt modelId="{E30E9A8D-F91E-4B70-8B7E-EC23B3DA6A0B}" type="parTrans" cxnId="{A2085995-11CC-4752-97A3-C7897A3E16DE}">
      <dgm:prSet/>
      <dgm:spPr/>
      <dgm:t>
        <a:bodyPr/>
        <a:lstStyle/>
        <a:p>
          <a:endParaRPr lang="tr-TR"/>
        </a:p>
      </dgm:t>
    </dgm:pt>
    <dgm:pt modelId="{B85379C3-92B1-46D1-89B8-04B73142CA51}" type="sibTrans" cxnId="{A2085995-11CC-4752-97A3-C7897A3E16DE}">
      <dgm:prSet/>
      <dgm:spPr/>
      <dgm:t>
        <a:bodyPr/>
        <a:lstStyle/>
        <a:p>
          <a:endParaRPr lang="tr-TR"/>
        </a:p>
      </dgm:t>
    </dgm:pt>
    <dgm:pt modelId="{C9C79AA1-2268-4B00-A7E7-CBF369AF0794}">
      <dgm:prSet/>
      <dgm:spPr/>
      <dgm:t>
        <a:bodyPr/>
        <a:lstStyle/>
        <a:p>
          <a:pPr rtl="0"/>
          <a:r>
            <a:rPr lang="tr-TR" smtClean="0"/>
            <a:t>Tespit edilen çocukların meslek odaklı eğitim fırsatlarına, eğitime ve sosyal koruma hizmetlerine yönlendirilmesinin takibi ve raporlanması</a:t>
          </a:r>
          <a:endParaRPr lang="tr-TR"/>
        </a:p>
      </dgm:t>
    </dgm:pt>
    <dgm:pt modelId="{FAAAEC3F-227C-46CC-88A5-67F65D359DFC}" type="parTrans" cxnId="{3B8C7F6D-8E64-40D3-B057-52DFBBD4C6C4}">
      <dgm:prSet/>
      <dgm:spPr/>
      <dgm:t>
        <a:bodyPr/>
        <a:lstStyle/>
        <a:p>
          <a:endParaRPr lang="tr-TR"/>
        </a:p>
      </dgm:t>
    </dgm:pt>
    <dgm:pt modelId="{05D9255A-064F-4795-A2A1-557E7DE724BD}" type="sibTrans" cxnId="{3B8C7F6D-8E64-40D3-B057-52DFBBD4C6C4}">
      <dgm:prSet/>
      <dgm:spPr/>
      <dgm:t>
        <a:bodyPr/>
        <a:lstStyle/>
        <a:p>
          <a:endParaRPr lang="tr-TR"/>
        </a:p>
      </dgm:t>
    </dgm:pt>
    <dgm:pt modelId="{C5D445B8-2FA2-4753-8DEF-78F331B8A7F2}" type="pres">
      <dgm:prSet presAssocID="{35BDB36F-0992-4843-BAD8-7F257E208103}" presName="compositeShape" presStyleCnt="0">
        <dgm:presLayoutVars>
          <dgm:chMax val="7"/>
          <dgm:dir/>
          <dgm:resizeHandles val="exact"/>
        </dgm:presLayoutVars>
      </dgm:prSet>
      <dgm:spPr/>
      <dgm:t>
        <a:bodyPr/>
        <a:lstStyle/>
        <a:p>
          <a:endParaRPr lang="tr-TR"/>
        </a:p>
      </dgm:t>
    </dgm:pt>
    <dgm:pt modelId="{036B4350-B5C6-4A95-BE8F-3FCA8E7C5C12}" type="pres">
      <dgm:prSet presAssocID="{0A0991FB-6DC5-4A43-B0B2-669055A50121}" presName="circ1TxSh" presStyleLbl="vennNode1" presStyleIdx="0" presStyleCnt="1"/>
      <dgm:spPr/>
      <dgm:t>
        <a:bodyPr/>
        <a:lstStyle/>
        <a:p>
          <a:endParaRPr lang="tr-TR"/>
        </a:p>
      </dgm:t>
    </dgm:pt>
  </dgm:ptLst>
  <dgm:cxnLst>
    <dgm:cxn modelId="{74622423-C142-4EBA-B4F9-260C3E049724}" type="presOf" srcId="{EC920CBA-10D2-4FCC-942B-2F03C0161BC1}" destId="{036B4350-B5C6-4A95-BE8F-3FCA8E7C5C12}" srcOrd="0" destOrd="1" presId="urn:microsoft.com/office/officeart/2005/8/layout/venn1"/>
    <dgm:cxn modelId="{61B05B1E-A06B-4789-9AD3-797F602D4B4A}" type="presOf" srcId="{C9C79AA1-2268-4B00-A7E7-CBF369AF0794}" destId="{036B4350-B5C6-4A95-BE8F-3FCA8E7C5C12}" srcOrd="0" destOrd="2" presId="urn:microsoft.com/office/officeart/2005/8/layout/venn1"/>
    <dgm:cxn modelId="{A2085995-11CC-4752-97A3-C7897A3E16DE}" srcId="{0A0991FB-6DC5-4A43-B0B2-669055A50121}" destId="{EC920CBA-10D2-4FCC-942B-2F03C0161BC1}" srcOrd="0" destOrd="0" parTransId="{E30E9A8D-F91E-4B70-8B7E-EC23B3DA6A0B}" sibTransId="{B85379C3-92B1-46D1-89B8-04B73142CA51}"/>
    <dgm:cxn modelId="{1716A583-F3D7-4538-919A-532C931E6D0C}" type="presOf" srcId="{35BDB36F-0992-4843-BAD8-7F257E208103}" destId="{C5D445B8-2FA2-4753-8DEF-78F331B8A7F2}" srcOrd="0" destOrd="0" presId="urn:microsoft.com/office/officeart/2005/8/layout/venn1"/>
    <dgm:cxn modelId="{EF8303AA-BC4F-4650-9784-1D5966D96DDD}" type="presOf" srcId="{0A0991FB-6DC5-4A43-B0B2-669055A50121}" destId="{036B4350-B5C6-4A95-BE8F-3FCA8E7C5C12}" srcOrd="0" destOrd="0" presId="urn:microsoft.com/office/officeart/2005/8/layout/venn1"/>
    <dgm:cxn modelId="{3B8C7F6D-8E64-40D3-B057-52DFBBD4C6C4}" srcId="{0A0991FB-6DC5-4A43-B0B2-669055A50121}" destId="{C9C79AA1-2268-4B00-A7E7-CBF369AF0794}" srcOrd="1" destOrd="0" parTransId="{FAAAEC3F-227C-46CC-88A5-67F65D359DFC}" sibTransId="{05D9255A-064F-4795-A2A1-557E7DE724BD}"/>
    <dgm:cxn modelId="{89F9F777-2453-474F-B8BC-5CD0E73AC418}" srcId="{35BDB36F-0992-4843-BAD8-7F257E208103}" destId="{0A0991FB-6DC5-4A43-B0B2-669055A50121}" srcOrd="0" destOrd="0" parTransId="{78A1B347-07BF-42FE-B96E-4905BB5F094C}" sibTransId="{F07B4D33-C722-406C-ABD3-8DE69CA60228}"/>
    <dgm:cxn modelId="{3937C133-FC6E-4E14-89CC-BD14393B6967}" type="presParOf" srcId="{C5D445B8-2FA2-4753-8DEF-78F331B8A7F2}" destId="{036B4350-B5C6-4A95-BE8F-3FCA8E7C5C12}"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DBBE2A-9E73-4CBE-91C0-3FDE616C2A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C77497D-AB21-43F5-A36B-D5903220793C}">
      <dgm:prSet/>
      <dgm:spPr/>
      <dgm:t>
        <a:bodyPr/>
        <a:lstStyle/>
        <a:p>
          <a:pPr rtl="0"/>
          <a:r>
            <a:rPr lang="tr-TR" b="1" u="none" dirty="0" smtClean="0"/>
            <a:t>Faaliyet 2.3. </a:t>
          </a:r>
          <a:r>
            <a:rPr lang="tr-TR" b="1" u="none" dirty="0" err="1" smtClean="0"/>
            <a:t>TESK'e</a:t>
          </a:r>
          <a:r>
            <a:rPr lang="tr-TR" b="1" u="none" dirty="0" smtClean="0"/>
            <a:t> bağlı KOBİ'lerin </a:t>
          </a:r>
          <a:r>
            <a:rPr lang="tr-TR" b="1" u="none" dirty="0" err="1" smtClean="0"/>
            <a:t>ÇHİİ'yi</a:t>
          </a:r>
          <a:r>
            <a:rPr lang="tr-TR" b="1" u="none" dirty="0" smtClean="0"/>
            <a:t> benimsemesi ve uygulaması konusunda destek sağlamak</a:t>
          </a:r>
          <a:endParaRPr lang="tr-TR" u="none" dirty="0"/>
        </a:p>
      </dgm:t>
    </dgm:pt>
    <dgm:pt modelId="{925DCDED-87BA-428C-BB26-E26151525696}" type="parTrans" cxnId="{C79523B3-6D91-4F70-8FA4-B22E0C5ADF8C}">
      <dgm:prSet/>
      <dgm:spPr/>
      <dgm:t>
        <a:bodyPr/>
        <a:lstStyle/>
        <a:p>
          <a:endParaRPr lang="tr-TR"/>
        </a:p>
      </dgm:t>
    </dgm:pt>
    <dgm:pt modelId="{32EF4353-C0F7-467C-B070-66F8F569B2A0}" type="sibTrans" cxnId="{C79523B3-6D91-4F70-8FA4-B22E0C5ADF8C}">
      <dgm:prSet/>
      <dgm:spPr/>
      <dgm:t>
        <a:bodyPr/>
        <a:lstStyle/>
        <a:p>
          <a:endParaRPr lang="tr-TR"/>
        </a:p>
      </dgm:t>
    </dgm:pt>
    <dgm:pt modelId="{858D3137-6D48-4B81-B14D-241E675E57BC}" type="pres">
      <dgm:prSet presAssocID="{DDDBBE2A-9E73-4CBE-91C0-3FDE616C2A86}" presName="linear" presStyleCnt="0">
        <dgm:presLayoutVars>
          <dgm:animLvl val="lvl"/>
          <dgm:resizeHandles val="exact"/>
        </dgm:presLayoutVars>
      </dgm:prSet>
      <dgm:spPr/>
      <dgm:t>
        <a:bodyPr/>
        <a:lstStyle/>
        <a:p>
          <a:endParaRPr lang="tr-TR"/>
        </a:p>
      </dgm:t>
    </dgm:pt>
    <dgm:pt modelId="{598A5B12-6F8A-4C7A-9363-1AE88CA2AF1D}" type="pres">
      <dgm:prSet presAssocID="{8C77497D-AB21-43F5-A36B-D5903220793C}" presName="parentText" presStyleLbl="node1" presStyleIdx="0" presStyleCnt="1">
        <dgm:presLayoutVars>
          <dgm:chMax val="0"/>
          <dgm:bulletEnabled val="1"/>
        </dgm:presLayoutVars>
      </dgm:prSet>
      <dgm:spPr/>
      <dgm:t>
        <a:bodyPr/>
        <a:lstStyle/>
        <a:p>
          <a:endParaRPr lang="tr-TR"/>
        </a:p>
      </dgm:t>
    </dgm:pt>
  </dgm:ptLst>
  <dgm:cxnLst>
    <dgm:cxn modelId="{F469BD09-E215-4B22-B914-67F540E3D1D0}" type="presOf" srcId="{8C77497D-AB21-43F5-A36B-D5903220793C}" destId="{598A5B12-6F8A-4C7A-9363-1AE88CA2AF1D}" srcOrd="0" destOrd="0" presId="urn:microsoft.com/office/officeart/2005/8/layout/vList2"/>
    <dgm:cxn modelId="{C79523B3-6D91-4F70-8FA4-B22E0C5ADF8C}" srcId="{DDDBBE2A-9E73-4CBE-91C0-3FDE616C2A86}" destId="{8C77497D-AB21-43F5-A36B-D5903220793C}" srcOrd="0" destOrd="0" parTransId="{925DCDED-87BA-428C-BB26-E26151525696}" sibTransId="{32EF4353-C0F7-467C-B070-66F8F569B2A0}"/>
    <dgm:cxn modelId="{3F64D6D7-1837-4F76-A70B-9AB9053F2BE9}" type="presOf" srcId="{DDDBBE2A-9E73-4CBE-91C0-3FDE616C2A86}" destId="{858D3137-6D48-4B81-B14D-241E675E57BC}" srcOrd="0" destOrd="0" presId="urn:microsoft.com/office/officeart/2005/8/layout/vList2"/>
    <dgm:cxn modelId="{34DE9B5B-47A3-44C7-B5BE-8954FFC5DA45}" type="presParOf" srcId="{858D3137-6D48-4B81-B14D-241E675E57BC}" destId="{598A5B12-6F8A-4C7A-9363-1AE88CA2AF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9F7AF2-4A39-49E9-B8A4-C9337AA865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E3B9CDC-66A9-4F16-BD70-CC3A136F242B}">
      <dgm:prSet/>
      <dgm:spPr/>
      <dgm:t>
        <a:bodyPr/>
        <a:lstStyle/>
        <a:p>
          <a:pPr rtl="0"/>
          <a:r>
            <a:rPr lang="tr-TR" b="1" u="none" dirty="0" smtClean="0"/>
            <a:t>Faaliyet 3.1. Mesleki eğitim merkezlerinde Türk ve mülteci öğrencilerle çalışan usta öğreticilerin, koordinatör öğretmenlerin ve rehberlik öğretmenlerinin ÇHİİ konusundaki kapasitelerini güçlendirmek</a:t>
          </a:r>
          <a:endParaRPr lang="tr-TR" u="none" dirty="0"/>
        </a:p>
      </dgm:t>
    </dgm:pt>
    <dgm:pt modelId="{9E8024E8-B43B-44E0-8BAB-95810C427C0E}" type="parTrans" cxnId="{7FEFA06E-3733-4553-8274-DD66638CB78D}">
      <dgm:prSet/>
      <dgm:spPr/>
      <dgm:t>
        <a:bodyPr/>
        <a:lstStyle/>
        <a:p>
          <a:endParaRPr lang="tr-TR"/>
        </a:p>
      </dgm:t>
    </dgm:pt>
    <dgm:pt modelId="{CFF64FD4-BD3B-4C9A-A098-DFDE4FD29C61}" type="sibTrans" cxnId="{7FEFA06E-3733-4553-8274-DD66638CB78D}">
      <dgm:prSet/>
      <dgm:spPr/>
      <dgm:t>
        <a:bodyPr/>
        <a:lstStyle/>
        <a:p>
          <a:endParaRPr lang="tr-TR"/>
        </a:p>
      </dgm:t>
    </dgm:pt>
    <dgm:pt modelId="{08F9949C-5BFA-46DB-A7E5-CE3B6BA8CD8D}" type="pres">
      <dgm:prSet presAssocID="{C89F7AF2-4A39-49E9-B8A4-C9337AA865AC}" presName="linear" presStyleCnt="0">
        <dgm:presLayoutVars>
          <dgm:animLvl val="lvl"/>
          <dgm:resizeHandles val="exact"/>
        </dgm:presLayoutVars>
      </dgm:prSet>
      <dgm:spPr/>
      <dgm:t>
        <a:bodyPr/>
        <a:lstStyle/>
        <a:p>
          <a:endParaRPr lang="tr-TR"/>
        </a:p>
      </dgm:t>
    </dgm:pt>
    <dgm:pt modelId="{618A1CF4-EE3D-47E7-8FAD-CAF155FC47A1}" type="pres">
      <dgm:prSet presAssocID="{FE3B9CDC-66A9-4F16-BD70-CC3A136F242B}" presName="parentText" presStyleLbl="node1" presStyleIdx="0" presStyleCnt="1">
        <dgm:presLayoutVars>
          <dgm:chMax val="0"/>
          <dgm:bulletEnabled val="1"/>
        </dgm:presLayoutVars>
      </dgm:prSet>
      <dgm:spPr/>
      <dgm:t>
        <a:bodyPr/>
        <a:lstStyle/>
        <a:p>
          <a:endParaRPr lang="tr-TR"/>
        </a:p>
      </dgm:t>
    </dgm:pt>
  </dgm:ptLst>
  <dgm:cxnLst>
    <dgm:cxn modelId="{0AF834F6-0F56-4281-92E7-1A30A011BE57}" type="presOf" srcId="{FE3B9CDC-66A9-4F16-BD70-CC3A136F242B}" destId="{618A1CF4-EE3D-47E7-8FAD-CAF155FC47A1}" srcOrd="0" destOrd="0" presId="urn:microsoft.com/office/officeart/2005/8/layout/vList2"/>
    <dgm:cxn modelId="{7FEFA06E-3733-4553-8274-DD66638CB78D}" srcId="{C89F7AF2-4A39-49E9-B8A4-C9337AA865AC}" destId="{FE3B9CDC-66A9-4F16-BD70-CC3A136F242B}" srcOrd="0" destOrd="0" parTransId="{9E8024E8-B43B-44E0-8BAB-95810C427C0E}" sibTransId="{CFF64FD4-BD3B-4C9A-A098-DFDE4FD29C61}"/>
    <dgm:cxn modelId="{47F09E5F-85B0-49A1-9740-04C4EEA06C56}" type="presOf" srcId="{C89F7AF2-4A39-49E9-B8A4-C9337AA865AC}" destId="{08F9949C-5BFA-46DB-A7E5-CE3B6BA8CD8D}" srcOrd="0" destOrd="0" presId="urn:microsoft.com/office/officeart/2005/8/layout/vList2"/>
    <dgm:cxn modelId="{26DB1C71-35C2-4318-A0CD-C2514B3038A6}" type="presParOf" srcId="{08F9949C-5BFA-46DB-A7E5-CE3B6BA8CD8D}" destId="{618A1CF4-EE3D-47E7-8FAD-CAF155FC47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A8A023-11CA-49CE-BCCF-E07610943E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C1CE4F1-CD00-4F2C-B4C4-B3B4F39ABF83}">
      <dgm:prSet/>
      <dgm:spPr/>
      <dgm:t>
        <a:bodyPr/>
        <a:lstStyle/>
        <a:p>
          <a:pPr rtl="0"/>
          <a:r>
            <a:rPr lang="tr-TR" dirty="0" smtClean="0"/>
            <a:t>Bu faaliyetin amacı, mesleki eğitim merkezlerinde Türk ve mülteci öğrencilerle çalışan usta öğreticilerin, koordinatör öğretmenlerin ve rehberlik </a:t>
          </a:r>
          <a:r>
            <a:rPr lang="tr-TR" dirty="0" smtClean="0"/>
            <a:t>öğretmenlerin, </a:t>
          </a:r>
          <a:r>
            <a:rPr lang="tr-TR" dirty="0" err="1" smtClean="0"/>
            <a:t>ÇHİİ’nin</a:t>
          </a:r>
          <a:r>
            <a:rPr lang="tr-TR" dirty="0" smtClean="0"/>
            <a:t> temel ilkelerini anlayıp günlük uygulamalarına entegre etmelerini ve öğrencilere aktarmalarını sağlayarak ÇHİİ konusundaki </a:t>
          </a:r>
          <a:r>
            <a:rPr lang="tr-TR" dirty="0" smtClean="0"/>
            <a:t>bilgi ve becerilerini artırmaktır. </a:t>
          </a:r>
          <a:endParaRPr lang="tr-TR" dirty="0"/>
        </a:p>
      </dgm:t>
    </dgm:pt>
    <dgm:pt modelId="{EB5D6716-7D15-4A9E-828C-2CBD5ACB9820}" type="parTrans" cxnId="{E15D37DC-D4E8-4DBB-8F44-D1680A5A887A}">
      <dgm:prSet/>
      <dgm:spPr/>
      <dgm:t>
        <a:bodyPr/>
        <a:lstStyle/>
        <a:p>
          <a:endParaRPr lang="tr-TR"/>
        </a:p>
      </dgm:t>
    </dgm:pt>
    <dgm:pt modelId="{82B92AF4-61C8-429E-AF24-4DA39D17CB65}" type="sibTrans" cxnId="{E15D37DC-D4E8-4DBB-8F44-D1680A5A887A}">
      <dgm:prSet/>
      <dgm:spPr/>
      <dgm:t>
        <a:bodyPr/>
        <a:lstStyle/>
        <a:p>
          <a:endParaRPr lang="tr-TR"/>
        </a:p>
      </dgm:t>
    </dgm:pt>
    <dgm:pt modelId="{F5857ADB-1128-4EEA-91BA-041BC988B58B}">
      <dgm:prSet/>
      <dgm:spPr/>
      <dgm:t>
        <a:bodyPr/>
        <a:lstStyle/>
        <a:p>
          <a:pPr rtl="0"/>
          <a:r>
            <a:rPr lang="tr-TR" dirty="0" smtClean="0"/>
            <a:t>Eğitimler</a:t>
          </a:r>
          <a:r>
            <a:rPr lang="tr-TR" dirty="0" smtClean="0"/>
            <a:t>, iş dosyası oluşturma, etkili koordinasyon sağlama gibi konular üzerine odaklanacak ve aynı zamanda </a:t>
          </a:r>
          <a:r>
            <a:rPr lang="tr-TR" dirty="0" err="1" smtClean="0"/>
            <a:t>ÇHİİ'nin</a:t>
          </a:r>
          <a:r>
            <a:rPr lang="tr-TR" dirty="0" smtClean="0"/>
            <a:t> önemi, uygulanması ve öğrencilere aktarılmasının nasıl gerçekleştirileceği konularını kapsayacaktır.</a:t>
          </a:r>
          <a:endParaRPr lang="tr-TR" dirty="0"/>
        </a:p>
      </dgm:t>
    </dgm:pt>
    <dgm:pt modelId="{7EA5ABB5-C64C-4F20-85EE-549AFCA0AE45}" type="parTrans" cxnId="{36991FFB-50A5-414A-9364-76EC4382F02F}">
      <dgm:prSet/>
      <dgm:spPr/>
      <dgm:t>
        <a:bodyPr/>
        <a:lstStyle/>
        <a:p>
          <a:endParaRPr lang="tr-TR"/>
        </a:p>
      </dgm:t>
    </dgm:pt>
    <dgm:pt modelId="{49365D08-C41A-4F37-8F25-EB09B84C54DA}" type="sibTrans" cxnId="{36991FFB-50A5-414A-9364-76EC4382F02F}">
      <dgm:prSet/>
      <dgm:spPr/>
      <dgm:t>
        <a:bodyPr/>
        <a:lstStyle/>
        <a:p>
          <a:endParaRPr lang="tr-TR"/>
        </a:p>
      </dgm:t>
    </dgm:pt>
    <dgm:pt modelId="{DB5ABB7D-009B-467F-BDE7-B4C2726DAABD}" type="pres">
      <dgm:prSet presAssocID="{1EA8A023-11CA-49CE-BCCF-E07610943EB5}" presName="linear" presStyleCnt="0">
        <dgm:presLayoutVars>
          <dgm:animLvl val="lvl"/>
          <dgm:resizeHandles val="exact"/>
        </dgm:presLayoutVars>
      </dgm:prSet>
      <dgm:spPr/>
      <dgm:t>
        <a:bodyPr/>
        <a:lstStyle/>
        <a:p>
          <a:endParaRPr lang="tr-TR"/>
        </a:p>
      </dgm:t>
    </dgm:pt>
    <dgm:pt modelId="{FEAC6509-ED6D-426D-9510-8850945CD648}" type="pres">
      <dgm:prSet presAssocID="{BC1CE4F1-CD00-4F2C-B4C4-B3B4F39ABF83}" presName="parentText" presStyleLbl="node1" presStyleIdx="0" presStyleCnt="2" custScaleX="93280" custScaleY="126315" custLinFactY="-1056" custLinFactNeighborX="-3360" custLinFactNeighborY="-100000">
        <dgm:presLayoutVars>
          <dgm:chMax val="0"/>
          <dgm:bulletEnabled val="1"/>
        </dgm:presLayoutVars>
      </dgm:prSet>
      <dgm:spPr/>
      <dgm:t>
        <a:bodyPr/>
        <a:lstStyle/>
        <a:p>
          <a:endParaRPr lang="tr-TR"/>
        </a:p>
      </dgm:t>
    </dgm:pt>
    <dgm:pt modelId="{48973B8B-4998-4FD8-8E6C-17300D7AA07D}" type="pres">
      <dgm:prSet presAssocID="{82B92AF4-61C8-429E-AF24-4DA39D17CB65}" presName="spacer" presStyleCnt="0"/>
      <dgm:spPr/>
    </dgm:pt>
    <dgm:pt modelId="{F4A3E425-0F9C-4CC4-98E3-CC28313BDCB2}" type="pres">
      <dgm:prSet presAssocID="{F5857ADB-1128-4EEA-91BA-041BC988B58B}" presName="parentText" presStyleLbl="node1" presStyleIdx="1" presStyleCnt="2" custScaleX="93770" custLinFactY="12934" custLinFactNeighborX="-3115" custLinFactNeighborY="100000">
        <dgm:presLayoutVars>
          <dgm:chMax val="0"/>
          <dgm:bulletEnabled val="1"/>
        </dgm:presLayoutVars>
      </dgm:prSet>
      <dgm:spPr/>
      <dgm:t>
        <a:bodyPr/>
        <a:lstStyle/>
        <a:p>
          <a:endParaRPr lang="tr-TR"/>
        </a:p>
      </dgm:t>
    </dgm:pt>
  </dgm:ptLst>
  <dgm:cxnLst>
    <dgm:cxn modelId="{36991FFB-50A5-414A-9364-76EC4382F02F}" srcId="{1EA8A023-11CA-49CE-BCCF-E07610943EB5}" destId="{F5857ADB-1128-4EEA-91BA-041BC988B58B}" srcOrd="1" destOrd="0" parTransId="{7EA5ABB5-C64C-4F20-85EE-549AFCA0AE45}" sibTransId="{49365D08-C41A-4F37-8F25-EB09B84C54DA}"/>
    <dgm:cxn modelId="{69B917C4-D7E0-4195-AA93-0FD67CC28F1F}" type="presOf" srcId="{F5857ADB-1128-4EEA-91BA-041BC988B58B}" destId="{F4A3E425-0F9C-4CC4-98E3-CC28313BDCB2}" srcOrd="0" destOrd="0" presId="urn:microsoft.com/office/officeart/2005/8/layout/vList2"/>
    <dgm:cxn modelId="{E15D37DC-D4E8-4DBB-8F44-D1680A5A887A}" srcId="{1EA8A023-11CA-49CE-BCCF-E07610943EB5}" destId="{BC1CE4F1-CD00-4F2C-B4C4-B3B4F39ABF83}" srcOrd="0" destOrd="0" parTransId="{EB5D6716-7D15-4A9E-828C-2CBD5ACB9820}" sibTransId="{82B92AF4-61C8-429E-AF24-4DA39D17CB65}"/>
    <dgm:cxn modelId="{AA54D5D7-4597-4AA2-95DC-7A11B8BEBBD5}" type="presOf" srcId="{BC1CE4F1-CD00-4F2C-B4C4-B3B4F39ABF83}" destId="{FEAC6509-ED6D-426D-9510-8850945CD648}" srcOrd="0" destOrd="0" presId="urn:microsoft.com/office/officeart/2005/8/layout/vList2"/>
    <dgm:cxn modelId="{37C0C17C-ACFC-42C6-B1D2-C1A71345AB73}" type="presOf" srcId="{1EA8A023-11CA-49CE-BCCF-E07610943EB5}" destId="{DB5ABB7D-009B-467F-BDE7-B4C2726DAABD}" srcOrd="0" destOrd="0" presId="urn:microsoft.com/office/officeart/2005/8/layout/vList2"/>
    <dgm:cxn modelId="{F18EF1C7-2D3D-4ACE-A6CD-FFB7B05A5880}" type="presParOf" srcId="{DB5ABB7D-009B-467F-BDE7-B4C2726DAABD}" destId="{FEAC6509-ED6D-426D-9510-8850945CD648}" srcOrd="0" destOrd="0" presId="urn:microsoft.com/office/officeart/2005/8/layout/vList2"/>
    <dgm:cxn modelId="{56D6D25A-0C64-45EF-B9EC-6AB2EFD2E24D}" type="presParOf" srcId="{DB5ABB7D-009B-467F-BDE7-B4C2726DAABD}" destId="{48973B8B-4998-4FD8-8E6C-17300D7AA07D}" srcOrd="1" destOrd="0" presId="urn:microsoft.com/office/officeart/2005/8/layout/vList2"/>
    <dgm:cxn modelId="{36D1C264-E24C-4AAD-BE8D-C40B7C5E2813}" type="presParOf" srcId="{DB5ABB7D-009B-467F-BDE7-B4C2726DAABD}" destId="{F4A3E425-0F9C-4CC4-98E3-CC28313BDCB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B6FACF-AED3-4971-A510-C7F71DA865B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C0E45144-ECB8-4098-A5C9-1510B478C0C1}">
      <dgm:prSet/>
      <dgm:spPr/>
      <dgm:t>
        <a:bodyPr/>
        <a:lstStyle/>
        <a:p>
          <a:pPr rtl="0"/>
          <a:r>
            <a:rPr lang="tr-TR" b="1" smtClean="0"/>
            <a:t>Beklenen çıktılar</a:t>
          </a:r>
          <a:endParaRPr lang="tr-TR"/>
        </a:p>
      </dgm:t>
    </dgm:pt>
    <dgm:pt modelId="{8E809BFD-43B6-46C2-90EB-90748F62367F}" type="parTrans" cxnId="{12B394E9-0FA3-4EB1-A7DD-E3586B7868B2}">
      <dgm:prSet/>
      <dgm:spPr/>
      <dgm:t>
        <a:bodyPr/>
        <a:lstStyle/>
        <a:p>
          <a:endParaRPr lang="tr-TR"/>
        </a:p>
      </dgm:t>
    </dgm:pt>
    <dgm:pt modelId="{1C84FCF9-29A8-4198-AF3E-C093B18C6882}" type="sibTrans" cxnId="{12B394E9-0FA3-4EB1-A7DD-E3586B7868B2}">
      <dgm:prSet/>
      <dgm:spPr/>
      <dgm:t>
        <a:bodyPr/>
        <a:lstStyle/>
        <a:p>
          <a:endParaRPr lang="tr-TR"/>
        </a:p>
      </dgm:t>
    </dgm:pt>
    <dgm:pt modelId="{C97C8763-1915-41E8-94F7-ABBCE9FAF563}">
      <dgm:prSet/>
      <dgm:spPr/>
      <dgm:t>
        <a:bodyPr/>
        <a:lstStyle/>
        <a:p>
          <a:pPr rtl="0"/>
          <a:r>
            <a:rPr lang="tr-TR" smtClean="0"/>
            <a:t>11 ilden 165 kişiye, 3 gün süren ÇHİİ odaklı eğitimlerin verilmesi </a:t>
          </a:r>
          <a:endParaRPr lang="tr-TR"/>
        </a:p>
      </dgm:t>
    </dgm:pt>
    <dgm:pt modelId="{A90D89C5-F013-487C-B700-9C6EF7AFAE04}" type="parTrans" cxnId="{E14435D5-6598-46BC-9851-8A0C02F9AABA}">
      <dgm:prSet/>
      <dgm:spPr/>
      <dgm:t>
        <a:bodyPr/>
        <a:lstStyle/>
        <a:p>
          <a:endParaRPr lang="tr-TR"/>
        </a:p>
      </dgm:t>
    </dgm:pt>
    <dgm:pt modelId="{AA2CB51D-C5EF-4DE6-B302-E4111DF883C3}" type="sibTrans" cxnId="{E14435D5-6598-46BC-9851-8A0C02F9AABA}">
      <dgm:prSet/>
      <dgm:spPr/>
      <dgm:t>
        <a:bodyPr/>
        <a:lstStyle/>
        <a:p>
          <a:endParaRPr lang="tr-TR"/>
        </a:p>
      </dgm:t>
    </dgm:pt>
    <dgm:pt modelId="{D5082145-00F7-4354-962D-77F7113A0DDC}">
      <dgm:prSet/>
      <dgm:spPr/>
      <dgm:t>
        <a:bodyPr/>
        <a:lstStyle/>
        <a:p>
          <a:pPr rtl="0"/>
          <a:r>
            <a:rPr lang="tr-TR" dirty="0" smtClean="0"/>
            <a:t>Eğitimlerin uygulanmasından elde edilen sonuçların ve öğrenimlerin kapsamlı bir şekilde </a:t>
          </a:r>
          <a:r>
            <a:rPr lang="tr-TR" dirty="0" smtClean="0"/>
            <a:t>raporlanması</a:t>
          </a:r>
          <a:endParaRPr lang="tr-TR" dirty="0"/>
        </a:p>
      </dgm:t>
    </dgm:pt>
    <dgm:pt modelId="{0785F841-54F6-4F7F-84F0-AE0FCF2AC864}" type="parTrans" cxnId="{59362DAD-EBDF-4E32-8754-D92F58080B67}">
      <dgm:prSet/>
      <dgm:spPr/>
      <dgm:t>
        <a:bodyPr/>
        <a:lstStyle/>
        <a:p>
          <a:endParaRPr lang="tr-TR"/>
        </a:p>
      </dgm:t>
    </dgm:pt>
    <dgm:pt modelId="{BC5E432F-9076-4747-A1E2-EDAD25A36BE1}" type="sibTrans" cxnId="{59362DAD-EBDF-4E32-8754-D92F58080B67}">
      <dgm:prSet/>
      <dgm:spPr/>
      <dgm:t>
        <a:bodyPr/>
        <a:lstStyle/>
        <a:p>
          <a:endParaRPr lang="tr-TR"/>
        </a:p>
      </dgm:t>
    </dgm:pt>
    <dgm:pt modelId="{CAA9446A-B67A-4B50-8871-41D0D509995F}" type="pres">
      <dgm:prSet presAssocID="{58B6FACF-AED3-4971-A510-C7F71DA865B9}" presName="Name0" presStyleCnt="0">
        <dgm:presLayoutVars>
          <dgm:dir/>
          <dgm:resizeHandles val="exact"/>
        </dgm:presLayoutVars>
      </dgm:prSet>
      <dgm:spPr/>
      <dgm:t>
        <a:bodyPr/>
        <a:lstStyle/>
        <a:p>
          <a:endParaRPr lang="tr-TR"/>
        </a:p>
      </dgm:t>
    </dgm:pt>
    <dgm:pt modelId="{57C6D6D9-F8C3-421A-AB07-8E617BB29DE0}" type="pres">
      <dgm:prSet presAssocID="{58B6FACF-AED3-4971-A510-C7F71DA865B9}" presName="fgShape" presStyleLbl="fgShp" presStyleIdx="0" presStyleCnt="1"/>
      <dgm:spPr/>
    </dgm:pt>
    <dgm:pt modelId="{FFAB1B6D-6FEA-4028-ADC5-1E3768BA84CA}" type="pres">
      <dgm:prSet presAssocID="{58B6FACF-AED3-4971-A510-C7F71DA865B9}" presName="linComp" presStyleCnt="0"/>
      <dgm:spPr/>
    </dgm:pt>
    <dgm:pt modelId="{706AFBF7-54DD-43AA-832E-2CC498A0B527}" type="pres">
      <dgm:prSet presAssocID="{C0E45144-ECB8-4098-A5C9-1510B478C0C1}" presName="compNode" presStyleCnt="0"/>
      <dgm:spPr/>
    </dgm:pt>
    <dgm:pt modelId="{EB87AC34-D8F7-4603-BABB-526DE199B8B8}" type="pres">
      <dgm:prSet presAssocID="{C0E45144-ECB8-4098-A5C9-1510B478C0C1}" presName="bkgdShape" presStyleLbl="node1" presStyleIdx="0" presStyleCnt="1"/>
      <dgm:spPr/>
      <dgm:t>
        <a:bodyPr/>
        <a:lstStyle/>
        <a:p>
          <a:endParaRPr lang="tr-TR"/>
        </a:p>
      </dgm:t>
    </dgm:pt>
    <dgm:pt modelId="{1FE670B1-4E7E-4E46-8DBF-7170CC91F73A}" type="pres">
      <dgm:prSet presAssocID="{C0E45144-ECB8-4098-A5C9-1510B478C0C1}" presName="nodeTx" presStyleLbl="node1" presStyleIdx="0" presStyleCnt="1">
        <dgm:presLayoutVars>
          <dgm:bulletEnabled val="1"/>
        </dgm:presLayoutVars>
      </dgm:prSet>
      <dgm:spPr/>
      <dgm:t>
        <a:bodyPr/>
        <a:lstStyle/>
        <a:p>
          <a:endParaRPr lang="tr-TR"/>
        </a:p>
      </dgm:t>
    </dgm:pt>
    <dgm:pt modelId="{292197B2-D272-40A7-B804-66C47468B7EB}" type="pres">
      <dgm:prSet presAssocID="{C0E45144-ECB8-4098-A5C9-1510B478C0C1}" presName="invisiNode" presStyleLbl="node1" presStyleIdx="0" presStyleCnt="1"/>
      <dgm:spPr/>
    </dgm:pt>
    <dgm:pt modelId="{0881E6A5-7989-47F5-91AF-CFB93F87671F}" type="pres">
      <dgm:prSet presAssocID="{C0E45144-ECB8-4098-A5C9-1510B478C0C1}" presName="imagNode" presStyleLbl="fgImgPlace1" presStyleIdx="0" presStyleCnt="1"/>
      <dgm:spPr/>
    </dgm:pt>
  </dgm:ptLst>
  <dgm:cxnLst>
    <dgm:cxn modelId="{E14435D5-6598-46BC-9851-8A0C02F9AABA}" srcId="{C0E45144-ECB8-4098-A5C9-1510B478C0C1}" destId="{C97C8763-1915-41E8-94F7-ABBCE9FAF563}" srcOrd="0" destOrd="0" parTransId="{A90D89C5-F013-487C-B700-9C6EF7AFAE04}" sibTransId="{AA2CB51D-C5EF-4DE6-B302-E4111DF883C3}"/>
    <dgm:cxn modelId="{0931C892-04AA-455D-96BC-1142FA8706D3}" type="presOf" srcId="{58B6FACF-AED3-4971-A510-C7F71DA865B9}" destId="{CAA9446A-B67A-4B50-8871-41D0D509995F}" srcOrd="0" destOrd="0" presId="urn:microsoft.com/office/officeart/2005/8/layout/hList7"/>
    <dgm:cxn modelId="{AB794928-4B27-412E-A134-E485AD82BC3E}" type="presOf" srcId="{C97C8763-1915-41E8-94F7-ABBCE9FAF563}" destId="{EB87AC34-D8F7-4603-BABB-526DE199B8B8}" srcOrd="0" destOrd="1" presId="urn:microsoft.com/office/officeart/2005/8/layout/hList7"/>
    <dgm:cxn modelId="{1D815E20-0235-4862-9D47-7110D4C811DD}" type="presOf" srcId="{C97C8763-1915-41E8-94F7-ABBCE9FAF563}" destId="{1FE670B1-4E7E-4E46-8DBF-7170CC91F73A}" srcOrd="1" destOrd="1" presId="urn:microsoft.com/office/officeart/2005/8/layout/hList7"/>
    <dgm:cxn modelId="{59362DAD-EBDF-4E32-8754-D92F58080B67}" srcId="{C0E45144-ECB8-4098-A5C9-1510B478C0C1}" destId="{D5082145-00F7-4354-962D-77F7113A0DDC}" srcOrd="1" destOrd="0" parTransId="{0785F841-54F6-4F7F-84F0-AE0FCF2AC864}" sibTransId="{BC5E432F-9076-4747-A1E2-EDAD25A36BE1}"/>
    <dgm:cxn modelId="{12B394E9-0FA3-4EB1-A7DD-E3586B7868B2}" srcId="{58B6FACF-AED3-4971-A510-C7F71DA865B9}" destId="{C0E45144-ECB8-4098-A5C9-1510B478C0C1}" srcOrd="0" destOrd="0" parTransId="{8E809BFD-43B6-46C2-90EB-90748F62367F}" sibTransId="{1C84FCF9-29A8-4198-AF3E-C093B18C6882}"/>
    <dgm:cxn modelId="{2634F118-8BD6-4C5C-BAD8-F3E5EFB06394}" type="presOf" srcId="{C0E45144-ECB8-4098-A5C9-1510B478C0C1}" destId="{1FE670B1-4E7E-4E46-8DBF-7170CC91F73A}" srcOrd="1" destOrd="0" presId="urn:microsoft.com/office/officeart/2005/8/layout/hList7"/>
    <dgm:cxn modelId="{C790089C-C0A5-419B-A0D8-E9B27F3421FA}" type="presOf" srcId="{C0E45144-ECB8-4098-A5C9-1510B478C0C1}" destId="{EB87AC34-D8F7-4603-BABB-526DE199B8B8}" srcOrd="0" destOrd="0" presId="urn:microsoft.com/office/officeart/2005/8/layout/hList7"/>
    <dgm:cxn modelId="{D11B2667-EDC0-4B6D-A2BB-5DE456A148CF}" type="presOf" srcId="{D5082145-00F7-4354-962D-77F7113A0DDC}" destId="{1FE670B1-4E7E-4E46-8DBF-7170CC91F73A}" srcOrd="1" destOrd="2" presId="urn:microsoft.com/office/officeart/2005/8/layout/hList7"/>
    <dgm:cxn modelId="{F7070A08-D4EB-41E9-B60F-2CEEB55536CC}" type="presOf" srcId="{D5082145-00F7-4354-962D-77F7113A0DDC}" destId="{EB87AC34-D8F7-4603-BABB-526DE199B8B8}" srcOrd="0" destOrd="2" presId="urn:microsoft.com/office/officeart/2005/8/layout/hList7"/>
    <dgm:cxn modelId="{89CFA265-B112-4297-8622-F37FDFD62E4B}" type="presParOf" srcId="{CAA9446A-B67A-4B50-8871-41D0D509995F}" destId="{57C6D6D9-F8C3-421A-AB07-8E617BB29DE0}" srcOrd="0" destOrd="0" presId="urn:microsoft.com/office/officeart/2005/8/layout/hList7"/>
    <dgm:cxn modelId="{323561D4-FA82-404C-B2AF-9B885B3222B3}" type="presParOf" srcId="{CAA9446A-B67A-4B50-8871-41D0D509995F}" destId="{FFAB1B6D-6FEA-4028-ADC5-1E3768BA84CA}" srcOrd="1" destOrd="0" presId="urn:microsoft.com/office/officeart/2005/8/layout/hList7"/>
    <dgm:cxn modelId="{B0D60862-0938-454B-B29E-C1C9E8A84997}" type="presParOf" srcId="{FFAB1B6D-6FEA-4028-ADC5-1E3768BA84CA}" destId="{706AFBF7-54DD-43AA-832E-2CC498A0B527}" srcOrd="0" destOrd="0" presId="urn:microsoft.com/office/officeart/2005/8/layout/hList7"/>
    <dgm:cxn modelId="{2C318A48-7FED-4F13-B3E6-F8D756803CED}" type="presParOf" srcId="{706AFBF7-54DD-43AA-832E-2CC498A0B527}" destId="{EB87AC34-D8F7-4603-BABB-526DE199B8B8}" srcOrd="0" destOrd="0" presId="urn:microsoft.com/office/officeart/2005/8/layout/hList7"/>
    <dgm:cxn modelId="{D821FB93-420C-424D-A19A-38C579A976D2}" type="presParOf" srcId="{706AFBF7-54DD-43AA-832E-2CC498A0B527}" destId="{1FE670B1-4E7E-4E46-8DBF-7170CC91F73A}" srcOrd="1" destOrd="0" presId="urn:microsoft.com/office/officeart/2005/8/layout/hList7"/>
    <dgm:cxn modelId="{2D80AC12-62A2-4F3A-8D90-2CB5C371C944}" type="presParOf" srcId="{706AFBF7-54DD-43AA-832E-2CC498A0B527}" destId="{292197B2-D272-40A7-B804-66C47468B7EB}" srcOrd="2" destOrd="0" presId="urn:microsoft.com/office/officeart/2005/8/layout/hList7"/>
    <dgm:cxn modelId="{7E0F7C9F-7C07-42D0-9B5E-5345FBD05B70}" type="presParOf" srcId="{706AFBF7-54DD-43AA-832E-2CC498A0B527}" destId="{0881E6A5-7989-47F5-91AF-CFB93F87671F}"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280065-75D8-4DAA-8474-4B3A8243EB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F291049-C57B-4E1B-9518-8DC40A945B1C}">
      <dgm:prSet custT="1"/>
      <dgm:spPr/>
      <dgm:t>
        <a:bodyPr/>
        <a:lstStyle/>
        <a:p>
          <a:pPr rtl="0"/>
          <a:r>
            <a:rPr lang="tr-TR" sz="1550" b="1" u="none" dirty="0" smtClean="0"/>
            <a:t>Faaliyet 3.2. Gençlere dijital beceri eğitimleri, iş temelli eğitim programları ve iş sağlığı ve güvenliği eğitimleri aracılığıyla KOBİ'lerde güvenli eğitim fırsatları sağlamak ve yetiştirilmiş gençlerin KOBİ'lerin dijital dönüşümünü destekleyerek istihdam edilmelerini sağlamak</a:t>
          </a:r>
          <a:endParaRPr lang="tr-TR" sz="1550" u="none" dirty="0"/>
        </a:p>
      </dgm:t>
    </dgm:pt>
    <dgm:pt modelId="{BACC9E3D-ECC4-4991-80FF-22891A9EF29F}" type="parTrans" cxnId="{DA4BD042-582D-48FF-A215-D305006EF3FC}">
      <dgm:prSet/>
      <dgm:spPr/>
      <dgm:t>
        <a:bodyPr/>
        <a:lstStyle/>
        <a:p>
          <a:endParaRPr lang="tr-TR"/>
        </a:p>
      </dgm:t>
    </dgm:pt>
    <dgm:pt modelId="{4061FF97-E80F-4276-91A0-BF037044762B}" type="sibTrans" cxnId="{DA4BD042-582D-48FF-A215-D305006EF3FC}">
      <dgm:prSet/>
      <dgm:spPr/>
      <dgm:t>
        <a:bodyPr/>
        <a:lstStyle/>
        <a:p>
          <a:endParaRPr lang="tr-TR"/>
        </a:p>
      </dgm:t>
    </dgm:pt>
    <dgm:pt modelId="{8FA26EFB-BF94-4BB5-BABD-30C10E263407}" type="pres">
      <dgm:prSet presAssocID="{97280065-75D8-4DAA-8474-4B3A8243EB6D}" presName="linear" presStyleCnt="0">
        <dgm:presLayoutVars>
          <dgm:animLvl val="lvl"/>
          <dgm:resizeHandles val="exact"/>
        </dgm:presLayoutVars>
      </dgm:prSet>
      <dgm:spPr/>
      <dgm:t>
        <a:bodyPr/>
        <a:lstStyle/>
        <a:p>
          <a:endParaRPr lang="tr-TR"/>
        </a:p>
      </dgm:t>
    </dgm:pt>
    <dgm:pt modelId="{22088B23-0C4C-46E9-A351-BE52CEC5C0C9}" type="pres">
      <dgm:prSet presAssocID="{CF291049-C57B-4E1B-9518-8DC40A945B1C}" presName="parentText" presStyleLbl="node1" presStyleIdx="0" presStyleCnt="1">
        <dgm:presLayoutVars>
          <dgm:chMax val="0"/>
          <dgm:bulletEnabled val="1"/>
        </dgm:presLayoutVars>
      </dgm:prSet>
      <dgm:spPr/>
      <dgm:t>
        <a:bodyPr/>
        <a:lstStyle/>
        <a:p>
          <a:endParaRPr lang="tr-TR"/>
        </a:p>
      </dgm:t>
    </dgm:pt>
  </dgm:ptLst>
  <dgm:cxnLst>
    <dgm:cxn modelId="{5BC0D83D-E5D7-4CCF-9E57-5C3D2828C720}" type="presOf" srcId="{97280065-75D8-4DAA-8474-4B3A8243EB6D}" destId="{8FA26EFB-BF94-4BB5-BABD-30C10E263407}" srcOrd="0" destOrd="0" presId="urn:microsoft.com/office/officeart/2005/8/layout/vList2"/>
    <dgm:cxn modelId="{4E61C920-BEDF-4A7D-9077-6D336BB468D6}" type="presOf" srcId="{CF291049-C57B-4E1B-9518-8DC40A945B1C}" destId="{22088B23-0C4C-46E9-A351-BE52CEC5C0C9}" srcOrd="0" destOrd="0" presId="urn:microsoft.com/office/officeart/2005/8/layout/vList2"/>
    <dgm:cxn modelId="{DA4BD042-582D-48FF-A215-D305006EF3FC}" srcId="{97280065-75D8-4DAA-8474-4B3A8243EB6D}" destId="{CF291049-C57B-4E1B-9518-8DC40A945B1C}" srcOrd="0" destOrd="0" parTransId="{BACC9E3D-ECC4-4991-80FF-22891A9EF29F}" sibTransId="{4061FF97-E80F-4276-91A0-BF037044762B}"/>
    <dgm:cxn modelId="{4DC2DA74-B384-4CCA-86CD-88BCD65BC088}" type="presParOf" srcId="{8FA26EFB-BF94-4BB5-BABD-30C10E263407}" destId="{22088B23-0C4C-46E9-A351-BE52CEC5C0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4BC891-2785-4285-8AA6-D568511D3CA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33ACADBA-2DB3-4FE8-931B-DD2140CBA815}">
      <dgm:prSet/>
      <dgm:spPr/>
      <dgm:t>
        <a:bodyPr/>
        <a:lstStyle/>
        <a:p>
          <a:pPr rtl="0"/>
          <a:r>
            <a:rPr lang="tr-TR" b="1" u="none" dirty="0" smtClean="0"/>
            <a:t>Faaliyet 3.3. ÇHİİ ve gençlere yönelik güvenli iş temelli eğitim fırsatlarını teşvik etmek amacıyla görsel materyaller geliştirmek ve iletişim faaliyetlerini uygulamak</a:t>
          </a:r>
          <a:endParaRPr lang="tr-TR" u="none" dirty="0"/>
        </a:p>
      </dgm:t>
    </dgm:pt>
    <dgm:pt modelId="{11DEFEED-57E3-4606-A174-24B67D71BF24}" type="parTrans" cxnId="{2DC1AFCE-2A57-4A3A-A1C9-91B4C19F1478}">
      <dgm:prSet/>
      <dgm:spPr/>
      <dgm:t>
        <a:bodyPr/>
        <a:lstStyle/>
        <a:p>
          <a:endParaRPr lang="tr-TR"/>
        </a:p>
      </dgm:t>
    </dgm:pt>
    <dgm:pt modelId="{008B80B9-3922-414A-ACD8-21BF2108B978}" type="sibTrans" cxnId="{2DC1AFCE-2A57-4A3A-A1C9-91B4C19F1478}">
      <dgm:prSet/>
      <dgm:spPr/>
      <dgm:t>
        <a:bodyPr/>
        <a:lstStyle/>
        <a:p>
          <a:endParaRPr lang="tr-TR"/>
        </a:p>
      </dgm:t>
    </dgm:pt>
    <dgm:pt modelId="{B8F2DB93-92FF-4058-984D-12549994A828}" type="pres">
      <dgm:prSet presAssocID="{9D4BC891-2785-4285-8AA6-D568511D3CA7}" presName="linear" presStyleCnt="0">
        <dgm:presLayoutVars>
          <dgm:animLvl val="lvl"/>
          <dgm:resizeHandles val="exact"/>
        </dgm:presLayoutVars>
      </dgm:prSet>
      <dgm:spPr/>
      <dgm:t>
        <a:bodyPr/>
        <a:lstStyle/>
        <a:p>
          <a:endParaRPr lang="tr-TR"/>
        </a:p>
      </dgm:t>
    </dgm:pt>
    <dgm:pt modelId="{CAAE42BE-9EA3-46B7-BCA5-76D2261027A9}" type="pres">
      <dgm:prSet presAssocID="{33ACADBA-2DB3-4FE8-931B-DD2140CBA815}" presName="parentText" presStyleLbl="node1" presStyleIdx="0" presStyleCnt="1">
        <dgm:presLayoutVars>
          <dgm:chMax val="0"/>
          <dgm:bulletEnabled val="1"/>
        </dgm:presLayoutVars>
      </dgm:prSet>
      <dgm:spPr/>
      <dgm:t>
        <a:bodyPr/>
        <a:lstStyle/>
        <a:p>
          <a:endParaRPr lang="tr-TR"/>
        </a:p>
      </dgm:t>
    </dgm:pt>
  </dgm:ptLst>
  <dgm:cxnLst>
    <dgm:cxn modelId="{2DC1AFCE-2A57-4A3A-A1C9-91B4C19F1478}" srcId="{9D4BC891-2785-4285-8AA6-D568511D3CA7}" destId="{33ACADBA-2DB3-4FE8-931B-DD2140CBA815}" srcOrd="0" destOrd="0" parTransId="{11DEFEED-57E3-4606-A174-24B67D71BF24}" sibTransId="{008B80B9-3922-414A-ACD8-21BF2108B978}"/>
    <dgm:cxn modelId="{B0D9FE42-88F7-4F63-8A90-095626102C9C}" type="presOf" srcId="{33ACADBA-2DB3-4FE8-931B-DD2140CBA815}" destId="{CAAE42BE-9EA3-46B7-BCA5-76D2261027A9}" srcOrd="0" destOrd="0" presId="urn:microsoft.com/office/officeart/2005/8/layout/vList2"/>
    <dgm:cxn modelId="{232FB4B2-5829-4D65-8F30-75978510E4F8}" type="presOf" srcId="{9D4BC891-2785-4285-8AA6-D568511D3CA7}" destId="{B8F2DB93-92FF-4058-984D-12549994A828}" srcOrd="0" destOrd="0" presId="urn:microsoft.com/office/officeart/2005/8/layout/vList2"/>
    <dgm:cxn modelId="{9B6CE0ED-FB56-4E23-B3AC-2F4042E26353}" type="presParOf" srcId="{B8F2DB93-92FF-4058-984D-12549994A828}" destId="{CAAE42BE-9EA3-46B7-BCA5-76D2261027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E602E-B7BA-4C58-97E6-C15F59E66A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4127992F-0663-4580-9E6F-4B50483E77C1}">
      <dgm:prSet/>
      <dgm:spPr/>
      <dgm:t>
        <a:bodyPr/>
        <a:lstStyle/>
        <a:p>
          <a:pPr rtl="0"/>
          <a:r>
            <a:rPr lang="tr-TR" b="1" u="none" dirty="0" smtClean="0"/>
            <a:t>Faaliyet 1.1. Gençlere iş yeri temelli eğitim fırsatları sunan işyerlerinin depremden nasıl etkilendiğini anlamak amacıyla yapılacak hızlı bir değerlendirme çalışması</a:t>
          </a:r>
          <a:endParaRPr lang="tr-TR" u="none" dirty="0"/>
        </a:p>
      </dgm:t>
    </dgm:pt>
    <dgm:pt modelId="{DAE17DC1-D32A-4EF4-A7A1-1C446272CE01}" type="parTrans" cxnId="{1FFEC4A3-7CDE-47A7-A2A7-7BB8C7B05BD0}">
      <dgm:prSet/>
      <dgm:spPr/>
      <dgm:t>
        <a:bodyPr/>
        <a:lstStyle/>
        <a:p>
          <a:endParaRPr lang="tr-TR"/>
        </a:p>
      </dgm:t>
    </dgm:pt>
    <dgm:pt modelId="{6B1C28E9-834C-4647-806D-2F9DAE2E82D5}" type="sibTrans" cxnId="{1FFEC4A3-7CDE-47A7-A2A7-7BB8C7B05BD0}">
      <dgm:prSet/>
      <dgm:spPr/>
      <dgm:t>
        <a:bodyPr/>
        <a:lstStyle/>
        <a:p>
          <a:endParaRPr lang="tr-TR"/>
        </a:p>
      </dgm:t>
    </dgm:pt>
    <dgm:pt modelId="{C9A792E5-66CB-4270-90E3-C23527AA156D}" type="pres">
      <dgm:prSet presAssocID="{D9EE602E-B7BA-4C58-97E6-C15F59E66A68}" presName="linear" presStyleCnt="0">
        <dgm:presLayoutVars>
          <dgm:animLvl val="lvl"/>
          <dgm:resizeHandles val="exact"/>
        </dgm:presLayoutVars>
      </dgm:prSet>
      <dgm:spPr/>
      <dgm:t>
        <a:bodyPr/>
        <a:lstStyle/>
        <a:p>
          <a:endParaRPr lang="tr-TR"/>
        </a:p>
      </dgm:t>
    </dgm:pt>
    <dgm:pt modelId="{88B257AE-6F5E-4638-95F9-6217BF2EA630}" type="pres">
      <dgm:prSet presAssocID="{4127992F-0663-4580-9E6F-4B50483E77C1}" presName="parentText" presStyleLbl="node1" presStyleIdx="0" presStyleCnt="1">
        <dgm:presLayoutVars>
          <dgm:chMax val="0"/>
          <dgm:bulletEnabled val="1"/>
        </dgm:presLayoutVars>
      </dgm:prSet>
      <dgm:spPr/>
      <dgm:t>
        <a:bodyPr/>
        <a:lstStyle/>
        <a:p>
          <a:endParaRPr lang="tr-TR"/>
        </a:p>
      </dgm:t>
    </dgm:pt>
  </dgm:ptLst>
  <dgm:cxnLst>
    <dgm:cxn modelId="{F00CB94B-1506-4DD5-B564-9E3F77EC2721}" type="presOf" srcId="{D9EE602E-B7BA-4C58-97E6-C15F59E66A68}" destId="{C9A792E5-66CB-4270-90E3-C23527AA156D}" srcOrd="0" destOrd="0" presId="urn:microsoft.com/office/officeart/2005/8/layout/vList2"/>
    <dgm:cxn modelId="{1FFEC4A3-7CDE-47A7-A2A7-7BB8C7B05BD0}" srcId="{D9EE602E-B7BA-4C58-97E6-C15F59E66A68}" destId="{4127992F-0663-4580-9E6F-4B50483E77C1}" srcOrd="0" destOrd="0" parTransId="{DAE17DC1-D32A-4EF4-A7A1-1C446272CE01}" sibTransId="{6B1C28E9-834C-4647-806D-2F9DAE2E82D5}"/>
    <dgm:cxn modelId="{B4C6A72F-A149-45C3-91A0-A703AC65B8AF}" type="presOf" srcId="{4127992F-0663-4580-9E6F-4B50483E77C1}" destId="{88B257AE-6F5E-4638-95F9-6217BF2EA630}" srcOrd="0" destOrd="0" presId="urn:microsoft.com/office/officeart/2005/8/layout/vList2"/>
    <dgm:cxn modelId="{FE94362C-84D2-4D88-B424-9830165862FF}" type="presParOf" srcId="{C9A792E5-66CB-4270-90E3-C23527AA156D}" destId="{88B257AE-6F5E-4638-95F9-6217BF2EA6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1709E-B07A-43A9-BB0A-CC5E4D4DC40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CC566D13-EA73-4898-A3D7-9CFB50028D8C}">
      <dgm:prSet/>
      <dgm:spPr/>
      <dgm:t>
        <a:bodyPr/>
        <a:lstStyle/>
        <a:p>
          <a:pPr rtl="0"/>
          <a:r>
            <a:rPr lang="tr-TR" b="1" u="none" baseline="0" dirty="0" smtClean="0">
              <a:uFillTx/>
            </a:rPr>
            <a:t>Beklenen çıktılar</a:t>
          </a:r>
          <a:endParaRPr lang="tr-TR" u="none" baseline="0" dirty="0"/>
        </a:p>
      </dgm:t>
    </dgm:pt>
    <dgm:pt modelId="{3098C028-C57D-4E5F-A126-BA127F597230}" type="parTrans" cxnId="{59F00EAC-9ED6-4E1F-91A4-4E1A25E65482}">
      <dgm:prSet/>
      <dgm:spPr/>
      <dgm:t>
        <a:bodyPr/>
        <a:lstStyle/>
        <a:p>
          <a:endParaRPr lang="tr-TR"/>
        </a:p>
      </dgm:t>
    </dgm:pt>
    <dgm:pt modelId="{EFB43F16-A9A6-4285-92EB-E6E955FC39CE}" type="sibTrans" cxnId="{59F00EAC-9ED6-4E1F-91A4-4E1A25E65482}">
      <dgm:prSet/>
      <dgm:spPr/>
      <dgm:t>
        <a:bodyPr/>
        <a:lstStyle/>
        <a:p>
          <a:endParaRPr lang="tr-TR"/>
        </a:p>
      </dgm:t>
    </dgm:pt>
    <dgm:pt modelId="{90928FE2-BA03-4658-810D-6F7A784EC706}">
      <dgm:prSet/>
      <dgm:spPr/>
      <dgm:t>
        <a:bodyPr/>
        <a:lstStyle/>
        <a:p>
          <a:pPr rtl="0"/>
          <a:r>
            <a:rPr lang="tr-TR" dirty="0" smtClean="0"/>
            <a:t>Mevcut raporların ve çalışmaların detaylı analizi</a:t>
          </a:r>
          <a:endParaRPr lang="tr-TR" dirty="0"/>
        </a:p>
      </dgm:t>
    </dgm:pt>
    <dgm:pt modelId="{75DCDAF3-54FA-4232-9F0A-09714FC0073B}" type="parTrans" cxnId="{51904BA1-5B93-4177-8C20-898DA32D10E5}">
      <dgm:prSet/>
      <dgm:spPr/>
      <dgm:t>
        <a:bodyPr/>
        <a:lstStyle/>
        <a:p>
          <a:endParaRPr lang="tr-TR"/>
        </a:p>
      </dgm:t>
    </dgm:pt>
    <dgm:pt modelId="{EA9C3B49-901A-476E-A872-83214AA608B8}" type="sibTrans" cxnId="{51904BA1-5B93-4177-8C20-898DA32D10E5}">
      <dgm:prSet/>
      <dgm:spPr/>
      <dgm:t>
        <a:bodyPr/>
        <a:lstStyle/>
        <a:p>
          <a:endParaRPr lang="tr-TR"/>
        </a:p>
      </dgm:t>
    </dgm:pt>
    <dgm:pt modelId="{5DBFACA2-DA2D-47B5-9B3F-FF5BF1325E4E}">
      <dgm:prSet/>
      <dgm:spPr/>
      <dgm:t>
        <a:bodyPr/>
        <a:lstStyle/>
        <a:p>
          <a:pPr rtl="0"/>
          <a:r>
            <a:rPr lang="tr-TR" dirty="0" smtClean="0"/>
            <a:t>Raporların güncellenmesi</a:t>
          </a:r>
          <a:endParaRPr lang="tr-TR" dirty="0"/>
        </a:p>
      </dgm:t>
    </dgm:pt>
    <dgm:pt modelId="{DC2AB57B-492A-44AB-BD8C-9C6CBD1E127A}" type="parTrans" cxnId="{53820CFB-C140-4D11-84EA-38C5CE25459E}">
      <dgm:prSet/>
      <dgm:spPr/>
      <dgm:t>
        <a:bodyPr/>
        <a:lstStyle/>
        <a:p>
          <a:endParaRPr lang="tr-TR"/>
        </a:p>
      </dgm:t>
    </dgm:pt>
    <dgm:pt modelId="{8CB70E00-6A50-4053-8E48-B5113203C470}" type="sibTrans" cxnId="{53820CFB-C140-4D11-84EA-38C5CE25459E}">
      <dgm:prSet/>
      <dgm:spPr/>
      <dgm:t>
        <a:bodyPr/>
        <a:lstStyle/>
        <a:p>
          <a:endParaRPr lang="tr-TR"/>
        </a:p>
      </dgm:t>
    </dgm:pt>
    <dgm:pt modelId="{0854CF60-7FDC-4607-8A66-CDE2BDB7610E}">
      <dgm:prSet/>
      <dgm:spPr/>
      <dgm:t>
        <a:bodyPr/>
        <a:lstStyle/>
        <a:p>
          <a:pPr rtl="0"/>
          <a:r>
            <a:rPr lang="tr-TR" dirty="0" smtClean="0"/>
            <a:t>Yerel düzeyde gerçek etki yaratacak, pratik ve hedef kitle odaklı yerel faaliyet planı ve önerilerin çıkartılması</a:t>
          </a:r>
          <a:endParaRPr lang="tr-TR" dirty="0"/>
        </a:p>
      </dgm:t>
    </dgm:pt>
    <dgm:pt modelId="{BD6785BD-10A1-4B0F-9155-E01E1E9FFA7C}" type="parTrans" cxnId="{293CEACC-4736-422F-9089-075823069671}">
      <dgm:prSet/>
      <dgm:spPr/>
      <dgm:t>
        <a:bodyPr/>
        <a:lstStyle/>
        <a:p>
          <a:endParaRPr lang="tr-TR"/>
        </a:p>
      </dgm:t>
    </dgm:pt>
    <dgm:pt modelId="{2D7F9739-4F69-471D-9986-40A8010859E6}" type="sibTrans" cxnId="{293CEACC-4736-422F-9089-075823069671}">
      <dgm:prSet/>
      <dgm:spPr/>
      <dgm:t>
        <a:bodyPr/>
        <a:lstStyle/>
        <a:p>
          <a:endParaRPr lang="tr-TR"/>
        </a:p>
      </dgm:t>
    </dgm:pt>
    <dgm:pt modelId="{DD2C9A06-B3A7-430F-B693-D185F23B8D09}" type="pres">
      <dgm:prSet presAssocID="{A451709E-B07A-43A9-BB0A-CC5E4D4DC40D}" presName="linearFlow" presStyleCnt="0">
        <dgm:presLayoutVars>
          <dgm:dir/>
          <dgm:animLvl val="lvl"/>
          <dgm:resizeHandles val="exact"/>
        </dgm:presLayoutVars>
      </dgm:prSet>
      <dgm:spPr/>
      <dgm:t>
        <a:bodyPr/>
        <a:lstStyle/>
        <a:p>
          <a:endParaRPr lang="tr-TR"/>
        </a:p>
      </dgm:t>
    </dgm:pt>
    <dgm:pt modelId="{0B36523D-7D01-4658-8EEA-460AD706D64A}" type="pres">
      <dgm:prSet presAssocID="{CC566D13-EA73-4898-A3D7-9CFB50028D8C}" presName="composite" presStyleCnt="0"/>
      <dgm:spPr/>
      <dgm:t>
        <a:bodyPr/>
        <a:lstStyle/>
        <a:p>
          <a:endParaRPr lang="tr-TR"/>
        </a:p>
      </dgm:t>
    </dgm:pt>
    <dgm:pt modelId="{11EEA442-3E9B-49F1-8E7B-D1F2F1D96FA2}" type="pres">
      <dgm:prSet presAssocID="{CC566D13-EA73-4898-A3D7-9CFB50028D8C}" presName="parentText" presStyleLbl="alignNode1" presStyleIdx="0" presStyleCnt="1" custScaleX="92470" custScaleY="101186" custLinFactNeighborX="-19523" custLinFactNeighborY="-5506">
        <dgm:presLayoutVars>
          <dgm:chMax val="1"/>
          <dgm:bulletEnabled val="1"/>
        </dgm:presLayoutVars>
      </dgm:prSet>
      <dgm:spPr/>
      <dgm:t>
        <a:bodyPr/>
        <a:lstStyle/>
        <a:p>
          <a:endParaRPr lang="tr-TR"/>
        </a:p>
      </dgm:t>
    </dgm:pt>
    <dgm:pt modelId="{1766310F-6604-48D3-B84E-315D413BDA4D}" type="pres">
      <dgm:prSet presAssocID="{CC566D13-EA73-4898-A3D7-9CFB50028D8C}" presName="descendantText" presStyleLbl="alignAcc1" presStyleIdx="0" presStyleCnt="1" custScaleX="99194" custScaleY="102809" custLinFactNeighborX="-5340" custLinFactNeighborY="-111">
        <dgm:presLayoutVars>
          <dgm:bulletEnabled val="1"/>
        </dgm:presLayoutVars>
      </dgm:prSet>
      <dgm:spPr/>
      <dgm:t>
        <a:bodyPr/>
        <a:lstStyle/>
        <a:p>
          <a:endParaRPr lang="tr-TR"/>
        </a:p>
      </dgm:t>
    </dgm:pt>
  </dgm:ptLst>
  <dgm:cxnLst>
    <dgm:cxn modelId="{0EF372C5-B8B2-4491-A835-2DE6479E6615}" type="presOf" srcId="{A451709E-B07A-43A9-BB0A-CC5E4D4DC40D}" destId="{DD2C9A06-B3A7-430F-B693-D185F23B8D09}" srcOrd="0" destOrd="0" presId="urn:microsoft.com/office/officeart/2005/8/layout/chevron2"/>
    <dgm:cxn modelId="{5764E100-4D6F-450A-A26C-71A8BBC15DA6}" type="presOf" srcId="{90928FE2-BA03-4658-810D-6F7A784EC706}" destId="{1766310F-6604-48D3-B84E-315D413BDA4D}" srcOrd="0" destOrd="0" presId="urn:microsoft.com/office/officeart/2005/8/layout/chevron2"/>
    <dgm:cxn modelId="{51904BA1-5B93-4177-8C20-898DA32D10E5}" srcId="{CC566D13-EA73-4898-A3D7-9CFB50028D8C}" destId="{90928FE2-BA03-4658-810D-6F7A784EC706}" srcOrd="0" destOrd="0" parTransId="{75DCDAF3-54FA-4232-9F0A-09714FC0073B}" sibTransId="{EA9C3B49-901A-476E-A872-83214AA608B8}"/>
    <dgm:cxn modelId="{293CEACC-4736-422F-9089-075823069671}" srcId="{CC566D13-EA73-4898-A3D7-9CFB50028D8C}" destId="{0854CF60-7FDC-4607-8A66-CDE2BDB7610E}" srcOrd="2" destOrd="0" parTransId="{BD6785BD-10A1-4B0F-9155-E01E1E9FFA7C}" sibTransId="{2D7F9739-4F69-471D-9986-40A8010859E6}"/>
    <dgm:cxn modelId="{59F00EAC-9ED6-4E1F-91A4-4E1A25E65482}" srcId="{A451709E-B07A-43A9-BB0A-CC5E4D4DC40D}" destId="{CC566D13-EA73-4898-A3D7-9CFB50028D8C}" srcOrd="0" destOrd="0" parTransId="{3098C028-C57D-4E5F-A126-BA127F597230}" sibTransId="{EFB43F16-A9A6-4285-92EB-E6E955FC39CE}"/>
    <dgm:cxn modelId="{D3584C67-614B-4A44-9DC4-16A137CC782F}" type="presOf" srcId="{0854CF60-7FDC-4607-8A66-CDE2BDB7610E}" destId="{1766310F-6604-48D3-B84E-315D413BDA4D}" srcOrd="0" destOrd="2" presId="urn:microsoft.com/office/officeart/2005/8/layout/chevron2"/>
    <dgm:cxn modelId="{53820CFB-C140-4D11-84EA-38C5CE25459E}" srcId="{CC566D13-EA73-4898-A3D7-9CFB50028D8C}" destId="{5DBFACA2-DA2D-47B5-9B3F-FF5BF1325E4E}" srcOrd="1" destOrd="0" parTransId="{DC2AB57B-492A-44AB-BD8C-9C6CBD1E127A}" sibTransId="{8CB70E00-6A50-4053-8E48-B5113203C470}"/>
    <dgm:cxn modelId="{3A0D7571-79D1-46F3-AA4B-2372A895735C}" type="presOf" srcId="{CC566D13-EA73-4898-A3D7-9CFB50028D8C}" destId="{11EEA442-3E9B-49F1-8E7B-D1F2F1D96FA2}" srcOrd="0" destOrd="0" presId="urn:microsoft.com/office/officeart/2005/8/layout/chevron2"/>
    <dgm:cxn modelId="{5EFD9E42-F2A3-43CE-8CAD-FE9240A4CD9F}" type="presOf" srcId="{5DBFACA2-DA2D-47B5-9B3F-FF5BF1325E4E}" destId="{1766310F-6604-48D3-B84E-315D413BDA4D}" srcOrd="0" destOrd="1" presId="urn:microsoft.com/office/officeart/2005/8/layout/chevron2"/>
    <dgm:cxn modelId="{D280C14C-F2D9-4C70-BD66-37ACBAA20D55}" type="presParOf" srcId="{DD2C9A06-B3A7-430F-B693-D185F23B8D09}" destId="{0B36523D-7D01-4658-8EEA-460AD706D64A}" srcOrd="0" destOrd="0" presId="urn:microsoft.com/office/officeart/2005/8/layout/chevron2"/>
    <dgm:cxn modelId="{43D16502-0E31-4A22-8570-5EC64A415EA5}" type="presParOf" srcId="{0B36523D-7D01-4658-8EEA-460AD706D64A}" destId="{11EEA442-3E9B-49F1-8E7B-D1F2F1D96FA2}" srcOrd="0" destOrd="0" presId="urn:microsoft.com/office/officeart/2005/8/layout/chevron2"/>
    <dgm:cxn modelId="{59D7498A-44BA-4AA4-A3C8-5B5B3A49EE14}" type="presParOf" srcId="{0B36523D-7D01-4658-8EEA-460AD706D64A}" destId="{1766310F-6604-48D3-B84E-315D413BDA4D}"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EF3470-D266-446D-BD79-E1642ACC14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7A2AD5D-20E1-42F6-BA58-A9D4C27648B9}">
      <dgm:prSet/>
      <dgm:spPr/>
      <dgm:t>
        <a:bodyPr/>
        <a:lstStyle/>
        <a:p>
          <a:pPr rtl="0"/>
          <a:r>
            <a:rPr lang="tr-TR" b="1" u="none" dirty="0" smtClean="0"/>
            <a:t>Faaliyet 1.2. Hızlı değerlendirme bulgularına dayanarak, yeniden yapılandırma süreçlerinde KOBİ'lerin Çocuk Hakları ve İş İlkelerini (ÇHİİ) benimsemesini teşvik etmek</a:t>
          </a:r>
          <a:endParaRPr lang="tr-TR" u="none" dirty="0"/>
        </a:p>
      </dgm:t>
    </dgm:pt>
    <dgm:pt modelId="{42796A0D-E1A8-4DD5-8AB1-DE88EA599FFC}" type="parTrans" cxnId="{B5C44DE7-2445-4F4B-9F72-296429186EE7}">
      <dgm:prSet/>
      <dgm:spPr/>
      <dgm:t>
        <a:bodyPr/>
        <a:lstStyle/>
        <a:p>
          <a:endParaRPr lang="tr-TR"/>
        </a:p>
      </dgm:t>
    </dgm:pt>
    <dgm:pt modelId="{2872DBED-1E0A-44E6-8EBD-6F9BACB17117}" type="sibTrans" cxnId="{B5C44DE7-2445-4F4B-9F72-296429186EE7}">
      <dgm:prSet/>
      <dgm:spPr/>
      <dgm:t>
        <a:bodyPr/>
        <a:lstStyle/>
        <a:p>
          <a:endParaRPr lang="tr-TR"/>
        </a:p>
      </dgm:t>
    </dgm:pt>
    <dgm:pt modelId="{2313ED8E-20C8-4E19-88AB-E28198B16590}" type="pres">
      <dgm:prSet presAssocID="{A4EF3470-D266-446D-BD79-E1642ACC14CC}" presName="linear" presStyleCnt="0">
        <dgm:presLayoutVars>
          <dgm:animLvl val="lvl"/>
          <dgm:resizeHandles val="exact"/>
        </dgm:presLayoutVars>
      </dgm:prSet>
      <dgm:spPr/>
      <dgm:t>
        <a:bodyPr/>
        <a:lstStyle/>
        <a:p>
          <a:endParaRPr lang="tr-TR"/>
        </a:p>
      </dgm:t>
    </dgm:pt>
    <dgm:pt modelId="{7E36204E-256C-482F-895A-EAFE1E79DB05}" type="pres">
      <dgm:prSet presAssocID="{07A2AD5D-20E1-42F6-BA58-A9D4C27648B9}" presName="parentText" presStyleLbl="node1" presStyleIdx="0" presStyleCnt="1">
        <dgm:presLayoutVars>
          <dgm:chMax val="0"/>
          <dgm:bulletEnabled val="1"/>
        </dgm:presLayoutVars>
      </dgm:prSet>
      <dgm:spPr/>
      <dgm:t>
        <a:bodyPr/>
        <a:lstStyle/>
        <a:p>
          <a:endParaRPr lang="tr-TR"/>
        </a:p>
      </dgm:t>
    </dgm:pt>
  </dgm:ptLst>
  <dgm:cxnLst>
    <dgm:cxn modelId="{34751001-7CC8-4959-866C-A31818A17F36}" type="presOf" srcId="{07A2AD5D-20E1-42F6-BA58-A9D4C27648B9}" destId="{7E36204E-256C-482F-895A-EAFE1E79DB05}" srcOrd="0" destOrd="0" presId="urn:microsoft.com/office/officeart/2005/8/layout/vList2"/>
    <dgm:cxn modelId="{BE335023-CDE5-4C63-A0F3-CE6E234BC736}" type="presOf" srcId="{A4EF3470-D266-446D-BD79-E1642ACC14CC}" destId="{2313ED8E-20C8-4E19-88AB-E28198B16590}" srcOrd="0" destOrd="0" presId="urn:microsoft.com/office/officeart/2005/8/layout/vList2"/>
    <dgm:cxn modelId="{B5C44DE7-2445-4F4B-9F72-296429186EE7}" srcId="{A4EF3470-D266-446D-BD79-E1642ACC14CC}" destId="{07A2AD5D-20E1-42F6-BA58-A9D4C27648B9}" srcOrd="0" destOrd="0" parTransId="{42796A0D-E1A8-4DD5-8AB1-DE88EA599FFC}" sibTransId="{2872DBED-1E0A-44E6-8EBD-6F9BACB17117}"/>
    <dgm:cxn modelId="{0C901047-CA61-4E38-9F45-2E482DC64F02}" type="presParOf" srcId="{2313ED8E-20C8-4E19-88AB-E28198B16590}" destId="{7E36204E-256C-482F-895A-EAFE1E79DB0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5D29F-954B-40F9-B40A-0DEAAD11E711}"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tr-TR"/>
        </a:p>
      </dgm:t>
    </dgm:pt>
    <dgm:pt modelId="{C5724AB1-47E2-4B66-94AE-4CD987AD0D35}">
      <dgm:prSet/>
      <dgm:spPr/>
      <dgm:t>
        <a:bodyPr/>
        <a:lstStyle/>
        <a:p>
          <a:pPr rtl="0"/>
          <a:r>
            <a:rPr lang="tr-TR" b="1" smtClean="0"/>
            <a:t>Beklenen çıktılar</a:t>
          </a:r>
          <a:endParaRPr lang="tr-TR"/>
        </a:p>
      </dgm:t>
    </dgm:pt>
    <dgm:pt modelId="{5A32D325-9F21-4D25-B4B1-A7FAE1A8F68E}" type="parTrans" cxnId="{114CE185-3CA7-48E7-8CB9-739B604A61AF}">
      <dgm:prSet/>
      <dgm:spPr/>
      <dgm:t>
        <a:bodyPr/>
        <a:lstStyle/>
        <a:p>
          <a:endParaRPr lang="tr-TR"/>
        </a:p>
      </dgm:t>
    </dgm:pt>
    <dgm:pt modelId="{EA5116BE-61D2-4D9A-806C-BD2A27C0E52D}" type="sibTrans" cxnId="{114CE185-3CA7-48E7-8CB9-739B604A61AF}">
      <dgm:prSet/>
      <dgm:spPr/>
      <dgm:t>
        <a:bodyPr/>
        <a:lstStyle/>
        <a:p>
          <a:endParaRPr lang="tr-TR"/>
        </a:p>
      </dgm:t>
    </dgm:pt>
    <dgm:pt modelId="{458FF791-2ABE-40A6-AF40-AB60BA8182C2}">
      <dgm:prSet/>
      <dgm:spPr/>
      <dgm:t>
        <a:bodyPr/>
        <a:lstStyle/>
        <a:p>
          <a:pPr rtl="0"/>
          <a:r>
            <a:rPr lang="tr-TR" dirty="0" smtClean="0"/>
            <a:t>- Hızlı değerlendirme bulgularına dayalı bilgilendirme çalışmalarının düzenlenmesi ve </a:t>
          </a:r>
          <a:r>
            <a:rPr lang="tr-TR" dirty="0" err="1" smtClean="0"/>
            <a:t>ÇHİİ'nin</a:t>
          </a:r>
          <a:r>
            <a:rPr lang="tr-TR" dirty="0" smtClean="0"/>
            <a:t> benimsenmesini teşvik eden somut önerilerin hedef kitleye aktarılması</a:t>
          </a:r>
          <a:endParaRPr lang="tr-TR" dirty="0"/>
        </a:p>
      </dgm:t>
    </dgm:pt>
    <dgm:pt modelId="{04DFB7D9-4237-447C-BC5F-7DB9E86AF670}" type="parTrans" cxnId="{821A7396-887B-438A-A669-F9730EA4A450}">
      <dgm:prSet/>
      <dgm:spPr/>
      <dgm:t>
        <a:bodyPr/>
        <a:lstStyle/>
        <a:p>
          <a:endParaRPr lang="tr-TR"/>
        </a:p>
      </dgm:t>
    </dgm:pt>
    <dgm:pt modelId="{A3C6CFE1-6662-44FB-B3E3-DF88E8AFDE7A}" type="sibTrans" cxnId="{821A7396-887B-438A-A669-F9730EA4A450}">
      <dgm:prSet/>
      <dgm:spPr/>
      <dgm:t>
        <a:bodyPr/>
        <a:lstStyle/>
        <a:p>
          <a:endParaRPr lang="tr-TR"/>
        </a:p>
      </dgm:t>
    </dgm:pt>
    <dgm:pt modelId="{0F6EC3C4-333E-4C95-9E89-BAE6A38E81D5}">
      <dgm:prSet/>
      <dgm:spPr/>
      <dgm:t>
        <a:bodyPr/>
        <a:lstStyle/>
        <a:p>
          <a:pPr rtl="0"/>
          <a:r>
            <a:rPr lang="tr-TR" dirty="0" smtClean="0"/>
            <a:t>- Bilgilendirme çalışmalarına katılan kişi sayısının takibi ve raporlanması</a:t>
          </a:r>
          <a:endParaRPr lang="tr-TR" dirty="0"/>
        </a:p>
      </dgm:t>
    </dgm:pt>
    <dgm:pt modelId="{9C409C1B-41D3-4B8A-B7A5-778ACC369B26}" type="parTrans" cxnId="{D79DFC34-42F4-42E8-B3DE-A619C6A8051D}">
      <dgm:prSet/>
      <dgm:spPr/>
      <dgm:t>
        <a:bodyPr/>
        <a:lstStyle/>
        <a:p>
          <a:endParaRPr lang="tr-TR"/>
        </a:p>
      </dgm:t>
    </dgm:pt>
    <dgm:pt modelId="{50F6E206-434A-42B1-A6F3-2B06CDD11B88}" type="sibTrans" cxnId="{D79DFC34-42F4-42E8-B3DE-A619C6A8051D}">
      <dgm:prSet/>
      <dgm:spPr/>
      <dgm:t>
        <a:bodyPr/>
        <a:lstStyle/>
        <a:p>
          <a:endParaRPr lang="tr-TR"/>
        </a:p>
      </dgm:t>
    </dgm:pt>
    <dgm:pt modelId="{BBB00DE3-6588-4F35-8E3B-588CA6BB7CCD}" type="pres">
      <dgm:prSet presAssocID="{62F5D29F-954B-40F9-B40A-0DEAAD11E711}" presName="Name0" presStyleCnt="0">
        <dgm:presLayoutVars>
          <dgm:chMax val="2"/>
          <dgm:dir/>
          <dgm:animOne val="branch"/>
          <dgm:animLvl val="lvl"/>
          <dgm:resizeHandles val="exact"/>
        </dgm:presLayoutVars>
      </dgm:prSet>
      <dgm:spPr/>
      <dgm:t>
        <a:bodyPr/>
        <a:lstStyle/>
        <a:p>
          <a:endParaRPr lang="tr-TR"/>
        </a:p>
      </dgm:t>
    </dgm:pt>
    <dgm:pt modelId="{6E0E84D4-38AA-447D-8182-8F8E1E79F239}" type="pres">
      <dgm:prSet presAssocID="{62F5D29F-954B-40F9-B40A-0DEAAD11E711}" presName="Background" presStyleLbl="node1" presStyleIdx="0" presStyleCnt="1"/>
      <dgm:spPr/>
    </dgm:pt>
    <dgm:pt modelId="{35E8C5B3-8104-45A5-BB63-D07A7FFC5B8D}" type="pres">
      <dgm:prSet presAssocID="{62F5D29F-954B-40F9-B40A-0DEAAD11E711}" presName="ChildText1" presStyleLbl="revTx" presStyleIdx="0" presStyleCnt="0" custScaleX="114724" custScaleY="118496">
        <dgm:presLayoutVars>
          <dgm:chMax val="0"/>
          <dgm:chPref val="0"/>
          <dgm:bulletEnabled val="1"/>
        </dgm:presLayoutVars>
      </dgm:prSet>
      <dgm:spPr/>
      <dgm:t>
        <a:bodyPr/>
        <a:lstStyle/>
        <a:p>
          <a:endParaRPr lang="tr-TR"/>
        </a:p>
      </dgm:t>
    </dgm:pt>
    <dgm:pt modelId="{4FCC60B6-C0A6-420C-B6C1-FF33D851F7CA}" type="pres">
      <dgm:prSet presAssocID="{62F5D29F-954B-40F9-B40A-0DEAAD11E711}" presName="ParentText1" presStyleLbl="revTx" presStyleIdx="0" presStyleCnt="0">
        <dgm:presLayoutVars>
          <dgm:chMax val="1"/>
          <dgm:chPref val="1"/>
        </dgm:presLayoutVars>
      </dgm:prSet>
      <dgm:spPr/>
      <dgm:t>
        <a:bodyPr/>
        <a:lstStyle/>
        <a:p>
          <a:endParaRPr lang="tr-TR"/>
        </a:p>
      </dgm:t>
    </dgm:pt>
    <dgm:pt modelId="{3449E1FA-696B-4FEE-9B19-EB523FE89E44}" type="pres">
      <dgm:prSet presAssocID="{62F5D29F-954B-40F9-B40A-0DEAAD11E711}" presName="ParentShape1" presStyleLbl="alignImgPlace1" presStyleIdx="0" presStyleCnt="1">
        <dgm:presLayoutVars/>
      </dgm:prSet>
      <dgm:spPr/>
      <dgm:t>
        <a:bodyPr/>
        <a:lstStyle/>
        <a:p>
          <a:endParaRPr lang="tr-TR"/>
        </a:p>
      </dgm:t>
    </dgm:pt>
  </dgm:ptLst>
  <dgm:cxnLst>
    <dgm:cxn modelId="{86510D3A-604F-4126-8FA2-6F62DBA28EE7}" type="presOf" srcId="{C5724AB1-47E2-4B66-94AE-4CD987AD0D35}" destId="{4FCC60B6-C0A6-420C-B6C1-FF33D851F7CA}" srcOrd="0" destOrd="0" presId="urn:microsoft.com/office/officeart/2009/3/layout/OpposingIdeas"/>
    <dgm:cxn modelId="{9FFE7BF9-1522-4ABD-89E3-655A1EA96AE9}" type="presOf" srcId="{62F5D29F-954B-40F9-B40A-0DEAAD11E711}" destId="{BBB00DE3-6588-4F35-8E3B-588CA6BB7CCD}" srcOrd="0" destOrd="0" presId="urn:microsoft.com/office/officeart/2009/3/layout/OpposingIdeas"/>
    <dgm:cxn modelId="{114CE185-3CA7-48E7-8CB9-739B604A61AF}" srcId="{62F5D29F-954B-40F9-B40A-0DEAAD11E711}" destId="{C5724AB1-47E2-4B66-94AE-4CD987AD0D35}" srcOrd="0" destOrd="0" parTransId="{5A32D325-9F21-4D25-B4B1-A7FAE1A8F68E}" sibTransId="{EA5116BE-61D2-4D9A-806C-BD2A27C0E52D}"/>
    <dgm:cxn modelId="{7AAAA8F5-3DC1-4A67-8369-CFB7712630D2}" type="presOf" srcId="{C5724AB1-47E2-4B66-94AE-4CD987AD0D35}" destId="{3449E1FA-696B-4FEE-9B19-EB523FE89E44}" srcOrd="1" destOrd="0" presId="urn:microsoft.com/office/officeart/2009/3/layout/OpposingIdeas"/>
    <dgm:cxn modelId="{97BC9C1C-93AE-4752-BCCF-D84D6F214E2A}" type="presOf" srcId="{0F6EC3C4-333E-4C95-9E89-BAE6A38E81D5}" destId="{35E8C5B3-8104-45A5-BB63-D07A7FFC5B8D}" srcOrd="0" destOrd="1" presId="urn:microsoft.com/office/officeart/2009/3/layout/OpposingIdeas"/>
    <dgm:cxn modelId="{821A7396-887B-438A-A669-F9730EA4A450}" srcId="{C5724AB1-47E2-4B66-94AE-4CD987AD0D35}" destId="{458FF791-2ABE-40A6-AF40-AB60BA8182C2}" srcOrd="0" destOrd="0" parTransId="{04DFB7D9-4237-447C-BC5F-7DB9E86AF670}" sibTransId="{A3C6CFE1-6662-44FB-B3E3-DF88E8AFDE7A}"/>
    <dgm:cxn modelId="{47C831BE-F63C-48A9-9780-3DCD0F00BB92}" type="presOf" srcId="{458FF791-2ABE-40A6-AF40-AB60BA8182C2}" destId="{35E8C5B3-8104-45A5-BB63-D07A7FFC5B8D}" srcOrd="0" destOrd="0" presId="urn:microsoft.com/office/officeart/2009/3/layout/OpposingIdeas"/>
    <dgm:cxn modelId="{D79DFC34-42F4-42E8-B3DE-A619C6A8051D}" srcId="{C5724AB1-47E2-4B66-94AE-4CD987AD0D35}" destId="{0F6EC3C4-333E-4C95-9E89-BAE6A38E81D5}" srcOrd="1" destOrd="0" parTransId="{9C409C1B-41D3-4B8A-B7A5-778ACC369B26}" sibTransId="{50F6E206-434A-42B1-A6F3-2B06CDD11B88}"/>
    <dgm:cxn modelId="{996A4EA1-2EBE-46C9-9343-90C8CAE1FBA2}" type="presParOf" srcId="{BBB00DE3-6588-4F35-8E3B-588CA6BB7CCD}" destId="{6E0E84D4-38AA-447D-8182-8F8E1E79F239}" srcOrd="0" destOrd="0" presId="urn:microsoft.com/office/officeart/2009/3/layout/OpposingIdeas"/>
    <dgm:cxn modelId="{846C22DF-3049-46F2-A782-56BAA2264534}" type="presParOf" srcId="{BBB00DE3-6588-4F35-8E3B-588CA6BB7CCD}" destId="{35E8C5B3-8104-45A5-BB63-D07A7FFC5B8D}" srcOrd="1" destOrd="0" presId="urn:microsoft.com/office/officeart/2009/3/layout/OpposingIdeas"/>
    <dgm:cxn modelId="{301415FB-3275-40C3-A3DF-8F96C7857F92}" type="presParOf" srcId="{BBB00DE3-6588-4F35-8E3B-588CA6BB7CCD}" destId="{4FCC60B6-C0A6-420C-B6C1-FF33D851F7CA}" srcOrd="2" destOrd="0" presId="urn:microsoft.com/office/officeart/2009/3/layout/OpposingIdeas"/>
    <dgm:cxn modelId="{58A1E8DC-98DD-443E-B51B-F6FD3B6B7DC4}" type="presParOf" srcId="{BBB00DE3-6588-4F35-8E3B-588CA6BB7CCD}" destId="{3449E1FA-696B-4FEE-9B19-EB523FE89E44}" srcOrd="3" destOrd="0" presId="urn:microsoft.com/office/officeart/2009/3/layout/OpposingIdea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FF8C83-B714-4DE9-9687-2B6FDFC26A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A9C15B0A-8571-4754-80AF-C46AFC86D8B6}">
      <dgm:prSet/>
      <dgm:spPr/>
      <dgm:t>
        <a:bodyPr/>
        <a:lstStyle/>
        <a:p>
          <a:pPr rtl="0"/>
          <a:r>
            <a:rPr lang="tr-TR" b="1" u="none" dirty="0" smtClean="0"/>
            <a:t>Faaliyet 1.3. Hızlı değerlendirme bulgularına dayanarak, depremden etkilenen işyerlerinde gençlere nakit artı müdahaleler, işyerinde </a:t>
          </a:r>
          <a:r>
            <a:rPr lang="tr-TR" b="1" u="none" dirty="0" err="1" smtClean="0"/>
            <a:t>psikososyal</a:t>
          </a:r>
          <a:r>
            <a:rPr lang="tr-TR" b="1" u="none" dirty="0" smtClean="0"/>
            <a:t> destek ve sosyal etkinliklerle destek sağlamak</a:t>
          </a:r>
          <a:endParaRPr lang="tr-TR" u="none" dirty="0"/>
        </a:p>
      </dgm:t>
    </dgm:pt>
    <dgm:pt modelId="{2F126D2A-3466-45AB-AC83-BAE31BF3471E}" type="parTrans" cxnId="{2A15BFC3-C435-4B70-9046-4679D4AA6E09}">
      <dgm:prSet/>
      <dgm:spPr/>
      <dgm:t>
        <a:bodyPr/>
        <a:lstStyle/>
        <a:p>
          <a:endParaRPr lang="tr-TR"/>
        </a:p>
      </dgm:t>
    </dgm:pt>
    <dgm:pt modelId="{2732E6E5-721E-4C39-8AD3-8219F27F6FFE}" type="sibTrans" cxnId="{2A15BFC3-C435-4B70-9046-4679D4AA6E09}">
      <dgm:prSet/>
      <dgm:spPr/>
      <dgm:t>
        <a:bodyPr/>
        <a:lstStyle/>
        <a:p>
          <a:endParaRPr lang="tr-TR"/>
        </a:p>
      </dgm:t>
    </dgm:pt>
    <dgm:pt modelId="{5782309A-7FCB-4E98-AD62-286575016707}" type="pres">
      <dgm:prSet presAssocID="{2DFF8C83-B714-4DE9-9687-2B6FDFC26A7D}" presName="linear" presStyleCnt="0">
        <dgm:presLayoutVars>
          <dgm:animLvl val="lvl"/>
          <dgm:resizeHandles val="exact"/>
        </dgm:presLayoutVars>
      </dgm:prSet>
      <dgm:spPr/>
      <dgm:t>
        <a:bodyPr/>
        <a:lstStyle/>
        <a:p>
          <a:endParaRPr lang="tr-TR"/>
        </a:p>
      </dgm:t>
    </dgm:pt>
    <dgm:pt modelId="{031FE2FA-13DB-4368-8EB1-E1A5F4F54A80}" type="pres">
      <dgm:prSet presAssocID="{A9C15B0A-8571-4754-80AF-C46AFC86D8B6}" presName="parentText" presStyleLbl="node1" presStyleIdx="0" presStyleCnt="1">
        <dgm:presLayoutVars>
          <dgm:chMax val="0"/>
          <dgm:bulletEnabled val="1"/>
        </dgm:presLayoutVars>
      </dgm:prSet>
      <dgm:spPr/>
      <dgm:t>
        <a:bodyPr/>
        <a:lstStyle/>
        <a:p>
          <a:endParaRPr lang="tr-TR"/>
        </a:p>
      </dgm:t>
    </dgm:pt>
  </dgm:ptLst>
  <dgm:cxnLst>
    <dgm:cxn modelId="{2A15BFC3-C435-4B70-9046-4679D4AA6E09}" srcId="{2DFF8C83-B714-4DE9-9687-2B6FDFC26A7D}" destId="{A9C15B0A-8571-4754-80AF-C46AFC86D8B6}" srcOrd="0" destOrd="0" parTransId="{2F126D2A-3466-45AB-AC83-BAE31BF3471E}" sibTransId="{2732E6E5-721E-4C39-8AD3-8219F27F6FFE}"/>
    <dgm:cxn modelId="{3164EB5C-5C43-4D65-B8D4-BCF25AB295D2}" type="presOf" srcId="{A9C15B0A-8571-4754-80AF-C46AFC86D8B6}" destId="{031FE2FA-13DB-4368-8EB1-E1A5F4F54A80}" srcOrd="0" destOrd="0" presId="urn:microsoft.com/office/officeart/2005/8/layout/vList2"/>
    <dgm:cxn modelId="{2119B237-B04C-4D15-9966-5EF430404AFB}" type="presOf" srcId="{2DFF8C83-B714-4DE9-9687-2B6FDFC26A7D}" destId="{5782309A-7FCB-4E98-AD62-286575016707}" srcOrd="0" destOrd="0" presId="urn:microsoft.com/office/officeart/2005/8/layout/vList2"/>
    <dgm:cxn modelId="{BE4E371B-74EF-4F23-9236-284014DC8F6F}" type="presParOf" srcId="{5782309A-7FCB-4E98-AD62-286575016707}" destId="{031FE2FA-13DB-4368-8EB1-E1A5F4F54A8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08C94B-1BA9-4EE1-B61A-E3AEB4A5E17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38A966E4-258F-44CF-86F3-A520F3F3BAEE}">
      <dgm:prSet/>
      <dgm:spPr/>
      <dgm:t>
        <a:bodyPr/>
        <a:lstStyle/>
        <a:p>
          <a:pPr rtl="0"/>
          <a:r>
            <a:rPr lang="tr-TR" b="1" smtClean="0"/>
            <a:t>Beklenen çıktılar</a:t>
          </a:r>
          <a:endParaRPr lang="tr-TR"/>
        </a:p>
      </dgm:t>
    </dgm:pt>
    <dgm:pt modelId="{C258867B-7374-4EEE-A8FB-0066FC2E4AC6}" type="parTrans" cxnId="{9AB62FCA-097B-4C18-8845-79B17430F855}">
      <dgm:prSet/>
      <dgm:spPr/>
      <dgm:t>
        <a:bodyPr/>
        <a:lstStyle/>
        <a:p>
          <a:endParaRPr lang="tr-TR"/>
        </a:p>
      </dgm:t>
    </dgm:pt>
    <dgm:pt modelId="{D302C922-80D5-42AE-8231-92D30295D12A}" type="sibTrans" cxnId="{9AB62FCA-097B-4C18-8845-79B17430F855}">
      <dgm:prSet/>
      <dgm:spPr/>
      <dgm:t>
        <a:bodyPr/>
        <a:lstStyle/>
        <a:p>
          <a:endParaRPr lang="tr-TR"/>
        </a:p>
      </dgm:t>
    </dgm:pt>
    <dgm:pt modelId="{27A577BF-679B-49B1-BAA5-BA0876E0BC72}">
      <dgm:prSet/>
      <dgm:spPr/>
      <dgm:t>
        <a:bodyPr/>
        <a:lstStyle/>
        <a:p>
          <a:pPr rtl="0"/>
          <a:r>
            <a:rPr lang="tr-TR" smtClean="0"/>
            <a:t>Nakit desteği alacak gençleri belirlemek üzere kriterlerin belirlenmesi </a:t>
          </a:r>
          <a:endParaRPr lang="tr-TR"/>
        </a:p>
      </dgm:t>
    </dgm:pt>
    <dgm:pt modelId="{78F54E6A-7DEF-43F9-A8A6-17E74CAE35D7}" type="parTrans" cxnId="{AE812E98-B9FC-4519-9C82-A1FEBF81B795}">
      <dgm:prSet/>
      <dgm:spPr/>
      <dgm:t>
        <a:bodyPr/>
        <a:lstStyle/>
        <a:p>
          <a:endParaRPr lang="tr-TR"/>
        </a:p>
      </dgm:t>
    </dgm:pt>
    <dgm:pt modelId="{33657ECD-4FF3-408C-A289-9FA8B4953FD3}" type="sibTrans" cxnId="{AE812E98-B9FC-4519-9C82-A1FEBF81B795}">
      <dgm:prSet/>
      <dgm:spPr/>
      <dgm:t>
        <a:bodyPr/>
        <a:lstStyle/>
        <a:p>
          <a:endParaRPr lang="tr-TR"/>
        </a:p>
      </dgm:t>
    </dgm:pt>
    <dgm:pt modelId="{2255C09E-C7F2-4097-A244-8B7654E7BF0B}">
      <dgm:prSet/>
      <dgm:spPr/>
      <dgm:t>
        <a:bodyPr/>
        <a:lstStyle/>
        <a:p>
          <a:pPr rtl="0"/>
          <a:r>
            <a:rPr lang="tr-TR" smtClean="0"/>
            <a:t>Hassas/kırılgan gençler için belirlenen kriterlere uygun olarak TESK tarafında nakit desteği sağlanan faydalanıcıların takibi </a:t>
          </a:r>
          <a:endParaRPr lang="tr-TR"/>
        </a:p>
      </dgm:t>
    </dgm:pt>
    <dgm:pt modelId="{0C8C15B9-839D-45A7-8BBE-13BBD4A75117}" type="parTrans" cxnId="{9FEA4A88-EA89-4C9A-BFCF-A7032D20B1F3}">
      <dgm:prSet/>
      <dgm:spPr/>
      <dgm:t>
        <a:bodyPr/>
        <a:lstStyle/>
        <a:p>
          <a:endParaRPr lang="tr-TR"/>
        </a:p>
      </dgm:t>
    </dgm:pt>
    <dgm:pt modelId="{FA537404-FC04-45CD-A13B-F2747101A382}" type="sibTrans" cxnId="{9FEA4A88-EA89-4C9A-BFCF-A7032D20B1F3}">
      <dgm:prSet/>
      <dgm:spPr/>
      <dgm:t>
        <a:bodyPr/>
        <a:lstStyle/>
        <a:p>
          <a:endParaRPr lang="tr-TR"/>
        </a:p>
      </dgm:t>
    </dgm:pt>
    <dgm:pt modelId="{D70B6E0D-622F-4C0A-B27F-01C39D7BA740}">
      <dgm:prSet/>
      <dgm:spPr/>
      <dgm:t>
        <a:bodyPr/>
        <a:lstStyle/>
        <a:p>
          <a:pPr rtl="0"/>
          <a:r>
            <a:rPr lang="tr-TR" smtClean="0"/>
            <a:t>Psikososyal/rehberlik desteği verilecek çocukların sayısının takibi ve raporlanması</a:t>
          </a:r>
          <a:endParaRPr lang="tr-TR"/>
        </a:p>
      </dgm:t>
    </dgm:pt>
    <dgm:pt modelId="{89FA0C05-FE79-410F-9699-947B9E6D4C37}" type="parTrans" cxnId="{8283EF1F-94BA-4B72-A8C7-81A4F95E46C8}">
      <dgm:prSet/>
      <dgm:spPr/>
      <dgm:t>
        <a:bodyPr/>
        <a:lstStyle/>
        <a:p>
          <a:endParaRPr lang="tr-TR"/>
        </a:p>
      </dgm:t>
    </dgm:pt>
    <dgm:pt modelId="{C3E9682B-319D-45E0-BA26-0A647689BB01}" type="sibTrans" cxnId="{8283EF1F-94BA-4B72-A8C7-81A4F95E46C8}">
      <dgm:prSet/>
      <dgm:spPr/>
      <dgm:t>
        <a:bodyPr/>
        <a:lstStyle/>
        <a:p>
          <a:endParaRPr lang="tr-TR"/>
        </a:p>
      </dgm:t>
    </dgm:pt>
    <dgm:pt modelId="{BC9067A0-7D17-4ED1-B9AC-76CC301968F6}" type="pres">
      <dgm:prSet presAssocID="{3308C94B-1BA9-4EE1-B61A-E3AEB4A5E17E}" presName="Name0" presStyleCnt="0">
        <dgm:presLayoutVars>
          <dgm:dir/>
          <dgm:animLvl val="lvl"/>
          <dgm:resizeHandles val="exact"/>
        </dgm:presLayoutVars>
      </dgm:prSet>
      <dgm:spPr/>
      <dgm:t>
        <a:bodyPr/>
        <a:lstStyle/>
        <a:p>
          <a:endParaRPr lang="tr-TR"/>
        </a:p>
      </dgm:t>
    </dgm:pt>
    <dgm:pt modelId="{13F612BC-6F3D-4EBB-8933-7EC4FAC18F5E}" type="pres">
      <dgm:prSet presAssocID="{38A966E4-258F-44CF-86F3-A520F3F3BAEE}" presName="composite" presStyleCnt="0"/>
      <dgm:spPr/>
    </dgm:pt>
    <dgm:pt modelId="{D8E18D19-2F8A-48AD-A876-10F4629F24CE}" type="pres">
      <dgm:prSet presAssocID="{38A966E4-258F-44CF-86F3-A520F3F3BAEE}" presName="parTx" presStyleLbl="alignNode1" presStyleIdx="0" presStyleCnt="1">
        <dgm:presLayoutVars>
          <dgm:chMax val="0"/>
          <dgm:chPref val="0"/>
          <dgm:bulletEnabled val="1"/>
        </dgm:presLayoutVars>
      </dgm:prSet>
      <dgm:spPr/>
      <dgm:t>
        <a:bodyPr/>
        <a:lstStyle/>
        <a:p>
          <a:endParaRPr lang="tr-TR"/>
        </a:p>
      </dgm:t>
    </dgm:pt>
    <dgm:pt modelId="{F1D6DF9C-F15B-4CB8-AC89-110DB37C24F9}" type="pres">
      <dgm:prSet presAssocID="{38A966E4-258F-44CF-86F3-A520F3F3BAEE}" presName="desTx" presStyleLbl="alignAccFollowNode1" presStyleIdx="0" presStyleCnt="1">
        <dgm:presLayoutVars>
          <dgm:bulletEnabled val="1"/>
        </dgm:presLayoutVars>
      </dgm:prSet>
      <dgm:spPr/>
      <dgm:t>
        <a:bodyPr/>
        <a:lstStyle/>
        <a:p>
          <a:endParaRPr lang="tr-TR"/>
        </a:p>
      </dgm:t>
    </dgm:pt>
  </dgm:ptLst>
  <dgm:cxnLst>
    <dgm:cxn modelId="{B1F670D6-510B-4E17-8D22-4050E059898B}" type="presOf" srcId="{3308C94B-1BA9-4EE1-B61A-E3AEB4A5E17E}" destId="{BC9067A0-7D17-4ED1-B9AC-76CC301968F6}" srcOrd="0" destOrd="0" presId="urn:microsoft.com/office/officeart/2005/8/layout/hList1"/>
    <dgm:cxn modelId="{C9C456DA-5E5D-46EF-A6D8-19D0B394C48D}" type="presOf" srcId="{2255C09E-C7F2-4097-A244-8B7654E7BF0B}" destId="{F1D6DF9C-F15B-4CB8-AC89-110DB37C24F9}" srcOrd="0" destOrd="1" presId="urn:microsoft.com/office/officeart/2005/8/layout/hList1"/>
    <dgm:cxn modelId="{9FEA4A88-EA89-4C9A-BFCF-A7032D20B1F3}" srcId="{38A966E4-258F-44CF-86F3-A520F3F3BAEE}" destId="{2255C09E-C7F2-4097-A244-8B7654E7BF0B}" srcOrd="1" destOrd="0" parTransId="{0C8C15B9-839D-45A7-8BBE-13BBD4A75117}" sibTransId="{FA537404-FC04-45CD-A13B-F2747101A382}"/>
    <dgm:cxn modelId="{8283EF1F-94BA-4B72-A8C7-81A4F95E46C8}" srcId="{38A966E4-258F-44CF-86F3-A520F3F3BAEE}" destId="{D70B6E0D-622F-4C0A-B27F-01C39D7BA740}" srcOrd="2" destOrd="0" parTransId="{89FA0C05-FE79-410F-9699-947B9E6D4C37}" sibTransId="{C3E9682B-319D-45E0-BA26-0A647689BB01}"/>
    <dgm:cxn modelId="{AE812E98-B9FC-4519-9C82-A1FEBF81B795}" srcId="{38A966E4-258F-44CF-86F3-A520F3F3BAEE}" destId="{27A577BF-679B-49B1-BAA5-BA0876E0BC72}" srcOrd="0" destOrd="0" parTransId="{78F54E6A-7DEF-43F9-A8A6-17E74CAE35D7}" sibTransId="{33657ECD-4FF3-408C-A289-9FA8B4953FD3}"/>
    <dgm:cxn modelId="{8C70D937-4BAC-4E3B-AE29-B3C6434F38AA}" type="presOf" srcId="{27A577BF-679B-49B1-BAA5-BA0876E0BC72}" destId="{F1D6DF9C-F15B-4CB8-AC89-110DB37C24F9}" srcOrd="0" destOrd="0" presId="urn:microsoft.com/office/officeart/2005/8/layout/hList1"/>
    <dgm:cxn modelId="{CDA3F495-3273-4FC2-BAF0-8975DF0F1426}" type="presOf" srcId="{38A966E4-258F-44CF-86F3-A520F3F3BAEE}" destId="{D8E18D19-2F8A-48AD-A876-10F4629F24CE}" srcOrd="0" destOrd="0" presId="urn:microsoft.com/office/officeart/2005/8/layout/hList1"/>
    <dgm:cxn modelId="{715A6D7B-8375-48D4-9022-3F7CE47E5A53}" type="presOf" srcId="{D70B6E0D-622F-4C0A-B27F-01C39D7BA740}" destId="{F1D6DF9C-F15B-4CB8-AC89-110DB37C24F9}" srcOrd="0" destOrd="2" presId="urn:microsoft.com/office/officeart/2005/8/layout/hList1"/>
    <dgm:cxn modelId="{9AB62FCA-097B-4C18-8845-79B17430F855}" srcId="{3308C94B-1BA9-4EE1-B61A-E3AEB4A5E17E}" destId="{38A966E4-258F-44CF-86F3-A520F3F3BAEE}" srcOrd="0" destOrd="0" parTransId="{C258867B-7374-4EEE-A8FB-0066FC2E4AC6}" sibTransId="{D302C922-80D5-42AE-8231-92D30295D12A}"/>
    <dgm:cxn modelId="{B9894FF6-A2FF-4688-8ED7-CDC59959DBD0}" type="presParOf" srcId="{BC9067A0-7D17-4ED1-B9AC-76CC301968F6}" destId="{13F612BC-6F3D-4EBB-8933-7EC4FAC18F5E}" srcOrd="0" destOrd="0" presId="urn:microsoft.com/office/officeart/2005/8/layout/hList1"/>
    <dgm:cxn modelId="{85D06F86-4D13-40BD-8AB8-A0E97B6C940F}" type="presParOf" srcId="{13F612BC-6F3D-4EBB-8933-7EC4FAC18F5E}" destId="{D8E18D19-2F8A-48AD-A876-10F4629F24CE}" srcOrd="0" destOrd="0" presId="urn:microsoft.com/office/officeart/2005/8/layout/hList1"/>
    <dgm:cxn modelId="{9B9AA55F-9623-4080-924A-9141BA40F11F}" type="presParOf" srcId="{13F612BC-6F3D-4EBB-8933-7EC4FAC18F5E}" destId="{F1D6DF9C-F15B-4CB8-AC89-110DB37C24F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379DF0-BCAF-4C35-A153-79B37186B35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A7284C0B-3FD0-4948-862B-905D0CC8D3A9}">
      <dgm:prSet/>
      <dgm:spPr/>
      <dgm:t>
        <a:bodyPr/>
        <a:lstStyle/>
        <a:p>
          <a:pPr rtl="0"/>
          <a:r>
            <a:rPr lang="tr-TR" b="1" u="none" dirty="0" smtClean="0"/>
            <a:t>Faaliyet 2.1. Düzenli denetimlerle birlikte, Çocuk Hakları ve İş İlkeleri (ÇHİİ)'</a:t>
          </a:r>
          <a:r>
            <a:rPr lang="tr-TR" b="1" u="none" dirty="0" err="1" smtClean="0"/>
            <a:t>nin</a:t>
          </a:r>
          <a:r>
            <a:rPr lang="tr-TR" b="1" u="none" dirty="0" smtClean="0"/>
            <a:t> benimsenmesi ve uygulanması konusunda </a:t>
          </a:r>
          <a:r>
            <a:rPr lang="tr-TR" b="1" u="none" dirty="0" err="1" smtClean="0"/>
            <a:t>İDDG'lerin</a:t>
          </a:r>
          <a:r>
            <a:rPr lang="tr-TR" b="1" u="none" dirty="0" smtClean="0"/>
            <a:t> kurumsal kapasitesini güçlendirmek</a:t>
          </a:r>
          <a:endParaRPr lang="tr-TR" u="none" dirty="0"/>
        </a:p>
      </dgm:t>
    </dgm:pt>
    <dgm:pt modelId="{222743E9-7BA8-452F-911F-F75369C18EF9}" type="parTrans" cxnId="{419115E4-93FB-4D73-983A-20029B67570F}">
      <dgm:prSet/>
      <dgm:spPr/>
      <dgm:t>
        <a:bodyPr/>
        <a:lstStyle/>
        <a:p>
          <a:endParaRPr lang="tr-TR"/>
        </a:p>
      </dgm:t>
    </dgm:pt>
    <dgm:pt modelId="{DDF49CBB-C9A1-476F-9EB9-00A72FB9DE49}" type="sibTrans" cxnId="{419115E4-93FB-4D73-983A-20029B67570F}">
      <dgm:prSet/>
      <dgm:spPr/>
      <dgm:t>
        <a:bodyPr/>
        <a:lstStyle/>
        <a:p>
          <a:endParaRPr lang="tr-TR"/>
        </a:p>
      </dgm:t>
    </dgm:pt>
    <dgm:pt modelId="{12B4A510-CE67-4B2A-8FD9-6804CEBD6C03}" type="pres">
      <dgm:prSet presAssocID="{A0379DF0-BCAF-4C35-A153-79B37186B355}" presName="linear" presStyleCnt="0">
        <dgm:presLayoutVars>
          <dgm:animLvl val="lvl"/>
          <dgm:resizeHandles val="exact"/>
        </dgm:presLayoutVars>
      </dgm:prSet>
      <dgm:spPr/>
      <dgm:t>
        <a:bodyPr/>
        <a:lstStyle/>
        <a:p>
          <a:endParaRPr lang="tr-TR"/>
        </a:p>
      </dgm:t>
    </dgm:pt>
    <dgm:pt modelId="{53C96885-5694-4D81-8182-ACCA5D1B9037}" type="pres">
      <dgm:prSet presAssocID="{A7284C0B-3FD0-4948-862B-905D0CC8D3A9}" presName="parentText" presStyleLbl="node1" presStyleIdx="0" presStyleCnt="1">
        <dgm:presLayoutVars>
          <dgm:chMax val="0"/>
          <dgm:bulletEnabled val="1"/>
        </dgm:presLayoutVars>
      </dgm:prSet>
      <dgm:spPr/>
      <dgm:t>
        <a:bodyPr/>
        <a:lstStyle/>
        <a:p>
          <a:endParaRPr lang="tr-TR"/>
        </a:p>
      </dgm:t>
    </dgm:pt>
  </dgm:ptLst>
  <dgm:cxnLst>
    <dgm:cxn modelId="{419115E4-93FB-4D73-983A-20029B67570F}" srcId="{A0379DF0-BCAF-4C35-A153-79B37186B355}" destId="{A7284C0B-3FD0-4948-862B-905D0CC8D3A9}" srcOrd="0" destOrd="0" parTransId="{222743E9-7BA8-452F-911F-F75369C18EF9}" sibTransId="{DDF49CBB-C9A1-476F-9EB9-00A72FB9DE49}"/>
    <dgm:cxn modelId="{D6A35829-C1E1-48CA-84F1-FE5AF767BBF7}" type="presOf" srcId="{A7284C0B-3FD0-4948-862B-905D0CC8D3A9}" destId="{53C96885-5694-4D81-8182-ACCA5D1B9037}" srcOrd="0" destOrd="0" presId="urn:microsoft.com/office/officeart/2005/8/layout/vList2"/>
    <dgm:cxn modelId="{5BCDFEF4-62B0-48BD-85D1-32A537811035}" type="presOf" srcId="{A0379DF0-BCAF-4C35-A153-79B37186B355}" destId="{12B4A510-CE67-4B2A-8FD9-6804CEBD6C03}" srcOrd="0" destOrd="0" presId="urn:microsoft.com/office/officeart/2005/8/layout/vList2"/>
    <dgm:cxn modelId="{4477687C-0FD5-484D-8E98-4771CF5EB872}" type="presParOf" srcId="{12B4A510-CE67-4B2A-8FD9-6804CEBD6C03}" destId="{53C96885-5694-4D81-8182-ACCA5D1B90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CD7346-2172-4E0B-86BA-13753ABF8E4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tr-TR"/>
        </a:p>
      </dgm:t>
    </dgm:pt>
    <dgm:pt modelId="{4406431A-7601-416F-87DA-A200A752D13F}">
      <dgm:prSet/>
      <dgm:spPr/>
      <dgm:t>
        <a:bodyPr/>
        <a:lstStyle/>
        <a:p>
          <a:pPr rtl="0"/>
          <a:r>
            <a:rPr lang="tr-TR" b="1" smtClean="0"/>
            <a:t>Beklenen çıktılar</a:t>
          </a:r>
          <a:endParaRPr lang="tr-TR"/>
        </a:p>
      </dgm:t>
    </dgm:pt>
    <dgm:pt modelId="{2CFCBA41-7D3F-4ECB-9132-9B3BAC6C8A13}" type="parTrans" cxnId="{11A20209-EB09-4ADD-9382-4240BDDE3A7A}">
      <dgm:prSet/>
      <dgm:spPr/>
      <dgm:t>
        <a:bodyPr/>
        <a:lstStyle/>
        <a:p>
          <a:endParaRPr lang="tr-TR"/>
        </a:p>
      </dgm:t>
    </dgm:pt>
    <dgm:pt modelId="{5E6BB642-4ED6-48EF-BF2C-EC469DA8DE7D}" type="sibTrans" cxnId="{11A20209-EB09-4ADD-9382-4240BDDE3A7A}">
      <dgm:prSet/>
      <dgm:spPr/>
      <dgm:t>
        <a:bodyPr/>
        <a:lstStyle/>
        <a:p>
          <a:endParaRPr lang="tr-TR"/>
        </a:p>
      </dgm:t>
    </dgm:pt>
    <dgm:pt modelId="{5DD25ED2-3377-4412-AEFE-CF774D3C9F83}">
      <dgm:prSet/>
      <dgm:spPr/>
      <dgm:t>
        <a:bodyPr/>
        <a:lstStyle/>
        <a:p>
          <a:pPr rtl="0"/>
          <a:r>
            <a:rPr lang="tr-TR" smtClean="0"/>
            <a:t>11 ilden gelen toplam 44 İDDG üyesine yönelik 2 günlük kapasite geliştirme eğitimlerinin verilmesi</a:t>
          </a:r>
          <a:endParaRPr lang="tr-TR"/>
        </a:p>
      </dgm:t>
    </dgm:pt>
    <dgm:pt modelId="{64B56124-10F9-406A-93D6-6B519483F9E5}" type="parTrans" cxnId="{18148D82-1DE9-4E2A-8978-6599D1B0CB65}">
      <dgm:prSet/>
      <dgm:spPr/>
      <dgm:t>
        <a:bodyPr/>
        <a:lstStyle/>
        <a:p>
          <a:endParaRPr lang="tr-TR"/>
        </a:p>
      </dgm:t>
    </dgm:pt>
    <dgm:pt modelId="{38945077-5881-45BE-BA83-C01A8E16E6E0}" type="sibTrans" cxnId="{18148D82-1DE9-4E2A-8978-6599D1B0CB65}">
      <dgm:prSet/>
      <dgm:spPr/>
      <dgm:t>
        <a:bodyPr/>
        <a:lstStyle/>
        <a:p>
          <a:endParaRPr lang="tr-TR"/>
        </a:p>
      </dgm:t>
    </dgm:pt>
    <dgm:pt modelId="{177022EA-3985-4587-8086-91F238AA8FEA}" type="pres">
      <dgm:prSet presAssocID="{50CD7346-2172-4E0B-86BA-13753ABF8E44}" presName="Name0" presStyleCnt="0">
        <dgm:presLayoutVars>
          <dgm:dir/>
          <dgm:animLvl val="lvl"/>
          <dgm:resizeHandles val="exact"/>
        </dgm:presLayoutVars>
      </dgm:prSet>
      <dgm:spPr/>
      <dgm:t>
        <a:bodyPr/>
        <a:lstStyle/>
        <a:p>
          <a:endParaRPr lang="tr-TR"/>
        </a:p>
      </dgm:t>
    </dgm:pt>
    <dgm:pt modelId="{8C030E0F-9223-43DB-ADD1-E76EC8ADFD0F}" type="pres">
      <dgm:prSet presAssocID="{4406431A-7601-416F-87DA-A200A752D13F}" presName="linNode" presStyleCnt="0"/>
      <dgm:spPr/>
    </dgm:pt>
    <dgm:pt modelId="{6F37933E-7D28-43F3-A9E1-E0823B44184F}" type="pres">
      <dgm:prSet presAssocID="{4406431A-7601-416F-87DA-A200A752D13F}" presName="parentText" presStyleLbl="node1" presStyleIdx="0" presStyleCnt="1">
        <dgm:presLayoutVars>
          <dgm:chMax val="1"/>
          <dgm:bulletEnabled val="1"/>
        </dgm:presLayoutVars>
      </dgm:prSet>
      <dgm:spPr/>
      <dgm:t>
        <a:bodyPr/>
        <a:lstStyle/>
        <a:p>
          <a:endParaRPr lang="tr-TR"/>
        </a:p>
      </dgm:t>
    </dgm:pt>
    <dgm:pt modelId="{6DC1AC97-D582-4654-970D-0C22B4411FAC}" type="pres">
      <dgm:prSet presAssocID="{4406431A-7601-416F-87DA-A200A752D13F}" presName="descendantText" presStyleLbl="alignAccFollowNode1" presStyleIdx="0" presStyleCnt="1">
        <dgm:presLayoutVars>
          <dgm:bulletEnabled val="1"/>
        </dgm:presLayoutVars>
      </dgm:prSet>
      <dgm:spPr/>
      <dgm:t>
        <a:bodyPr/>
        <a:lstStyle/>
        <a:p>
          <a:endParaRPr lang="tr-TR"/>
        </a:p>
      </dgm:t>
    </dgm:pt>
  </dgm:ptLst>
  <dgm:cxnLst>
    <dgm:cxn modelId="{4868C3D6-1ECD-4018-8494-BC51CEBAEFFD}" type="presOf" srcId="{50CD7346-2172-4E0B-86BA-13753ABF8E44}" destId="{177022EA-3985-4587-8086-91F238AA8FEA}" srcOrd="0" destOrd="0" presId="urn:microsoft.com/office/officeart/2005/8/layout/vList5"/>
    <dgm:cxn modelId="{11A20209-EB09-4ADD-9382-4240BDDE3A7A}" srcId="{50CD7346-2172-4E0B-86BA-13753ABF8E44}" destId="{4406431A-7601-416F-87DA-A200A752D13F}" srcOrd="0" destOrd="0" parTransId="{2CFCBA41-7D3F-4ECB-9132-9B3BAC6C8A13}" sibTransId="{5E6BB642-4ED6-48EF-BF2C-EC469DA8DE7D}"/>
    <dgm:cxn modelId="{18148D82-1DE9-4E2A-8978-6599D1B0CB65}" srcId="{4406431A-7601-416F-87DA-A200A752D13F}" destId="{5DD25ED2-3377-4412-AEFE-CF774D3C9F83}" srcOrd="0" destOrd="0" parTransId="{64B56124-10F9-406A-93D6-6B519483F9E5}" sibTransId="{38945077-5881-45BE-BA83-C01A8E16E6E0}"/>
    <dgm:cxn modelId="{29209229-0D30-495A-8F7A-171E95893D21}" type="presOf" srcId="{5DD25ED2-3377-4412-AEFE-CF774D3C9F83}" destId="{6DC1AC97-D582-4654-970D-0C22B4411FAC}" srcOrd="0" destOrd="0" presId="urn:microsoft.com/office/officeart/2005/8/layout/vList5"/>
    <dgm:cxn modelId="{D67A15AE-58F1-4E3F-A337-6183ABAC29E7}" type="presOf" srcId="{4406431A-7601-416F-87DA-A200A752D13F}" destId="{6F37933E-7D28-43F3-A9E1-E0823B44184F}" srcOrd="0" destOrd="0" presId="urn:microsoft.com/office/officeart/2005/8/layout/vList5"/>
    <dgm:cxn modelId="{EED396E1-3516-4E49-8347-A2C6AF98CF77}" type="presParOf" srcId="{177022EA-3985-4587-8086-91F238AA8FEA}" destId="{8C030E0F-9223-43DB-ADD1-E76EC8ADFD0F}" srcOrd="0" destOrd="0" presId="urn:microsoft.com/office/officeart/2005/8/layout/vList5"/>
    <dgm:cxn modelId="{243DE05C-9F1A-49F3-B1F7-693772E3EEF2}" type="presParOf" srcId="{8C030E0F-9223-43DB-ADD1-E76EC8ADFD0F}" destId="{6F37933E-7D28-43F3-A9E1-E0823B44184F}" srcOrd="0" destOrd="0" presId="urn:microsoft.com/office/officeart/2005/8/layout/vList5"/>
    <dgm:cxn modelId="{D998218A-91FD-41BA-B7A3-FEC621AB8175}" type="presParOf" srcId="{8C030E0F-9223-43DB-ADD1-E76EC8ADFD0F}" destId="{6DC1AC97-D582-4654-970D-0C22B4411FA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F579E-D2C4-47DF-8EC9-6CB672A8B348}">
      <dsp:nvSpPr>
        <dsp:cNvPr id="0" name=""/>
        <dsp:cNvSpPr/>
      </dsp:nvSpPr>
      <dsp:spPr>
        <a:xfrm rot="10800000">
          <a:off x="2092753" y="0"/>
          <a:ext cx="6992874" cy="13255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536" tIns="232410" rIns="433832" bIns="232410" numCol="1" spcCol="1270" anchor="ctr" anchorCtr="0">
          <a:noAutofit/>
        </a:bodyPr>
        <a:lstStyle/>
        <a:p>
          <a:pPr lvl="0" algn="ctr" defTabSz="2711450" rtl="0">
            <a:lnSpc>
              <a:spcPct val="90000"/>
            </a:lnSpc>
            <a:spcBef>
              <a:spcPct val="0"/>
            </a:spcBef>
            <a:spcAft>
              <a:spcPct val="35000"/>
            </a:spcAft>
          </a:pPr>
          <a:r>
            <a:rPr lang="tr-TR" sz="6100" b="1" kern="1200" dirty="0" smtClean="0"/>
            <a:t>Ç.H.İ.İ.P.</a:t>
          </a:r>
          <a:endParaRPr lang="tr-TR" sz="6100" kern="1200" dirty="0"/>
        </a:p>
      </dsp:txBody>
      <dsp:txXfrm rot="10800000">
        <a:off x="2424144" y="0"/>
        <a:ext cx="6661483" cy="1325563"/>
      </dsp:txXfrm>
    </dsp:sp>
    <dsp:sp modelId="{023FA0AE-0B19-4CAB-8B11-E021BDEC6E72}">
      <dsp:nvSpPr>
        <dsp:cNvPr id="0" name=""/>
        <dsp:cNvSpPr/>
      </dsp:nvSpPr>
      <dsp:spPr>
        <a:xfrm>
          <a:off x="1429972" y="0"/>
          <a:ext cx="1325563" cy="13255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04484-E86F-4C79-9F51-2B2BA575644F}">
      <dsp:nvSpPr>
        <dsp:cNvPr id="0" name=""/>
        <dsp:cNvSpPr/>
      </dsp:nvSpPr>
      <dsp:spPr>
        <a:xfrm>
          <a:off x="0" y="197"/>
          <a:ext cx="10515600" cy="678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1" u="none" kern="1200" dirty="0" smtClean="0"/>
            <a:t>Faaliyet 2.2. </a:t>
          </a:r>
          <a:r>
            <a:rPr lang="tr-TR" sz="1600" b="1" u="none" kern="1200" dirty="0" err="1" smtClean="0"/>
            <a:t>İDDG'nin</a:t>
          </a:r>
          <a:r>
            <a:rPr lang="tr-TR" sz="1600" b="1" u="none" kern="1200" dirty="0" smtClean="0"/>
            <a:t> işyeri ziyaretlerini gerçekleştirmesine destek olmak, Türk ve mülteci çocuklar arasında çalışma yaşamında yer alan veya çocuk işçiliği riski altında olanları tespit etmek ve meslek odaklı eğitim fırsatlarına, eğitime ve sosyal koruma hizmetlerine yönlendirmek, tespit edilen ve yönlendirilen çocukların sayısını raporlamak</a:t>
          </a:r>
          <a:endParaRPr lang="tr-TR" sz="1600" u="none" kern="1200" dirty="0"/>
        </a:p>
      </dsp:txBody>
      <dsp:txXfrm>
        <a:off x="33106" y="33303"/>
        <a:ext cx="10449388" cy="6119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4350-B5C6-4A95-BE8F-3FCA8E7C5C12}">
      <dsp:nvSpPr>
        <dsp:cNvPr id="0" name=""/>
        <dsp:cNvSpPr/>
      </dsp:nvSpPr>
      <dsp:spPr>
        <a:xfrm>
          <a:off x="0" y="62824"/>
          <a:ext cx="3960000" cy="39600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44550" rtl="0">
            <a:lnSpc>
              <a:spcPct val="90000"/>
            </a:lnSpc>
            <a:spcBef>
              <a:spcPct val="0"/>
            </a:spcBef>
            <a:spcAft>
              <a:spcPct val="35000"/>
            </a:spcAft>
          </a:pPr>
          <a:r>
            <a:rPr lang="tr-TR" sz="1900" b="1" kern="1200" smtClean="0"/>
            <a:t>Beklenen çıktılar</a:t>
          </a:r>
          <a:endParaRPr lang="tr-TR" sz="1900" kern="1200"/>
        </a:p>
        <a:p>
          <a:pPr marL="114300" lvl="1" indent="-114300" algn="l" defTabSz="666750" rtl="0">
            <a:lnSpc>
              <a:spcPct val="90000"/>
            </a:lnSpc>
            <a:spcBef>
              <a:spcPct val="0"/>
            </a:spcBef>
            <a:spcAft>
              <a:spcPct val="15000"/>
            </a:spcAft>
            <a:buChar char="••"/>
          </a:pPr>
          <a:r>
            <a:rPr lang="tr-TR" sz="1500" kern="1200" dirty="0" smtClean="0"/>
            <a:t>11 ilde İDDG ile işyeri ziyaretlerinin gerçekleştirilmesi ve çocuk işçiliği riski altında olan </a:t>
          </a:r>
          <a:r>
            <a:rPr lang="tr-TR" sz="1500" kern="1200" dirty="0" smtClean="0"/>
            <a:t>Türk ve mülteci çocukların </a:t>
          </a:r>
          <a:r>
            <a:rPr lang="tr-TR" sz="1500" kern="1200" dirty="0" smtClean="0"/>
            <a:t>tespiti, sayılarının ve yaş, beceri, ihtiyaç odaklı bilgilerinin raporlanması</a:t>
          </a:r>
          <a:endParaRPr lang="tr-TR" sz="1500" kern="1200" dirty="0"/>
        </a:p>
        <a:p>
          <a:pPr marL="114300" lvl="1" indent="-114300" algn="l" defTabSz="666750" rtl="0">
            <a:lnSpc>
              <a:spcPct val="90000"/>
            </a:lnSpc>
            <a:spcBef>
              <a:spcPct val="0"/>
            </a:spcBef>
            <a:spcAft>
              <a:spcPct val="15000"/>
            </a:spcAft>
            <a:buChar char="••"/>
          </a:pPr>
          <a:r>
            <a:rPr lang="tr-TR" sz="1500" kern="1200" smtClean="0"/>
            <a:t>Tespit edilen çocukların meslek odaklı eğitim fırsatlarına, eğitime ve sosyal koruma hizmetlerine yönlendirilmesinin takibi ve raporlanması</a:t>
          </a:r>
          <a:endParaRPr lang="tr-TR" sz="1500" kern="1200"/>
        </a:p>
      </dsp:txBody>
      <dsp:txXfrm>
        <a:off x="579929" y="642753"/>
        <a:ext cx="2800142" cy="28001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5B12-6F8A-4C7A-9363-1AE88CA2AF1D}">
      <dsp:nvSpPr>
        <dsp:cNvPr id="0" name=""/>
        <dsp:cNvSpPr/>
      </dsp:nvSpPr>
      <dsp:spPr>
        <a:xfrm>
          <a:off x="0" y="111434"/>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u="none" kern="1200" dirty="0" smtClean="0"/>
            <a:t>Faaliyet 2.3. </a:t>
          </a:r>
          <a:r>
            <a:rPr lang="tr-TR" sz="1900" b="1" u="none" kern="1200" dirty="0" err="1" smtClean="0"/>
            <a:t>TESK'e</a:t>
          </a:r>
          <a:r>
            <a:rPr lang="tr-TR" sz="1900" b="1" u="none" kern="1200" dirty="0" smtClean="0"/>
            <a:t> bağlı KOBİ'lerin </a:t>
          </a:r>
          <a:r>
            <a:rPr lang="tr-TR" sz="1900" b="1" u="none" kern="1200" dirty="0" err="1" smtClean="0"/>
            <a:t>ÇHİİ'yi</a:t>
          </a:r>
          <a:r>
            <a:rPr lang="tr-TR" sz="1900" b="1" u="none" kern="1200" dirty="0" smtClean="0"/>
            <a:t> benimsemesi ve uygulaması konusunda destek sağlamak</a:t>
          </a:r>
          <a:endParaRPr lang="tr-TR" sz="1900" u="none" kern="1200" dirty="0"/>
        </a:p>
      </dsp:txBody>
      <dsp:txXfrm>
        <a:off x="22246" y="133680"/>
        <a:ext cx="10471108" cy="411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1CF4-EE3D-47E7-8FAD-CAF155FC47A1}">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3.1. Mesleki eğitim merkezlerinde Türk ve mülteci öğrencilerle çalışan usta öğreticilerin, koordinatör öğretmenlerin ve rehberlik öğretmenlerinin ÇHİİ konusundaki kapasitelerini güçlendirmek</a:t>
          </a:r>
          <a:endParaRPr lang="tr-TR" sz="1700" u="none" kern="1200" dirty="0"/>
        </a:p>
      </dsp:txBody>
      <dsp:txXfrm>
        <a:off x="33012" y="34173"/>
        <a:ext cx="10449576" cy="610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6509-ED6D-426D-9510-8850945CD648}">
      <dsp:nvSpPr>
        <dsp:cNvPr id="0" name=""/>
        <dsp:cNvSpPr/>
      </dsp:nvSpPr>
      <dsp:spPr>
        <a:xfrm>
          <a:off x="0" y="185115"/>
          <a:ext cx="6153749" cy="1968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Bu faaliyetin amacı, mesleki eğitim merkezlerinde Türk ve mülteci öğrencilerle çalışan usta öğreticilerin, koordinatör öğretmenlerin ve rehberlik </a:t>
          </a:r>
          <a:r>
            <a:rPr lang="tr-TR" sz="1800" kern="1200" dirty="0" smtClean="0"/>
            <a:t>öğretmenlerin, </a:t>
          </a:r>
          <a:r>
            <a:rPr lang="tr-TR" sz="1800" kern="1200" dirty="0" err="1" smtClean="0"/>
            <a:t>ÇHİİ’nin</a:t>
          </a:r>
          <a:r>
            <a:rPr lang="tr-TR" sz="1800" kern="1200" dirty="0" smtClean="0"/>
            <a:t> temel ilkelerini anlayıp günlük uygulamalarına entegre etmelerini ve öğrencilere aktarmalarını sağlayarak ÇHİİ konusundaki </a:t>
          </a:r>
          <a:r>
            <a:rPr lang="tr-TR" sz="1800" kern="1200" dirty="0" smtClean="0"/>
            <a:t>bilgi ve becerilerini artırmaktır. </a:t>
          </a:r>
          <a:endParaRPr lang="tr-TR" sz="1800" kern="1200" dirty="0"/>
        </a:p>
      </dsp:txBody>
      <dsp:txXfrm>
        <a:off x="96096" y="281211"/>
        <a:ext cx="5961557" cy="1776351"/>
      </dsp:txXfrm>
    </dsp:sp>
    <dsp:sp modelId="{F4A3E425-0F9C-4CC4-98E3-CC28313BDCB2}">
      <dsp:nvSpPr>
        <dsp:cNvPr id="0" name=""/>
        <dsp:cNvSpPr/>
      </dsp:nvSpPr>
      <dsp:spPr>
        <a:xfrm>
          <a:off x="0" y="2527204"/>
          <a:ext cx="6186075"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Eğitimler</a:t>
          </a:r>
          <a:r>
            <a:rPr lang="tr-TR" sz="1800" kern="1200" dirty="0" smtClean="0"/>
            <a:t>, iş dosyası oluşturma, etkili koordinasyon sağlama gibi konular üzerine odaklanacak ve aynı zamanda </a:t>
          </a:r>
          <a:r>
            <a:rPr lang="tr-TR" sz="1800" kern="1200" dirty="0" err="1" smtClean="0"/>
            <a:t>ÇHİİ'nin</a:t>
          </a:r>
          <a:r>
            <a:rPr lang="tr-TR" sz="1800" kern="1200" dirty="0" smtClean="0"/>
            <a:t> önemi, uygulanması ve öğrencilere aktarılmasının nasıl gerçekleştirileceği konularını kapsayacaktır.</a:t>
          </a:r>
          <a:endParaRPr lang="tr-TR" sz="1800" kern="1200" dirty="0"/>
        </a:p>
      </dsp:txBody>
      <dsp:txXfrm>
        <a:off x="76077" y="2603281"/>
        <a:ext cx="6033921" cy="14062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7AC34-D8F7-4603-BABB-526DE199B8B8}">
      <dsp:nvSpPr>
        <dsp:cNvPr id="0" name=""/>
        <dsp:cNvSpPr/>
      </dsp:nvSpPr>
      <dsp:spPr>
        <a:xfrm>
          <a:off x="0" y="0"/>
          <a:ext cx="3960000" cy="3943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r>
            <a:rPr lang="tr-TR" sz="1700" b="1" kern="1200" smtClean="0"/>
            <a:t>Beklenen çıktılar</a:t>
          </a:r>
          <a:endParaRPr lang="tr-TR" sz="1700" kern="1200"/>
        </a:p>
        <a:p>
          <a:pPr marL="114300" lvl="1" indent="-114300" algn="l" defTabSz="577850" rtl="0">
            <a:lnSpc>
              <a:spcPct val="90000"/>
            </a:lnSpc>
            <a:spcBef>
              <a:spcPct val="0"/>
            </a:spcBef>
            <a:spcAft>
              <a:spcPct val="15000"/>
            </a:spcAft>
            <a:buChar char="••"/>
          </a:pPr>
          <a:r>
            <a:rPr lang="tr-TR" sz="1300" kern="1200" smtClean="0"/>
            <a:t>11 ilden 165 kişiye, 3 gün süren ÇHİİ odaklı eğitimlerin verilmesi </a:t>
          </a:r>
          <a:endParaRPr lang="tr-TR" sz="1300" kern="1200"/>
        </a:p>
        <a:p>
          <a:pPr marL="114300" lvl="1" indent="-114300" algn="l" defTabSz="577850" rtl="0">
            <a:lnSpc>
              <a:spcPct val="90000"/>
            </a:lnSpc>
            <a:spcBef>
              <a:spcPct val="0"/>
            </a:spcBef>
            <a:spcAft>
              <a:spcPct val="15000"/>
            </a:spcAft>
            <a:buChar char="••"/>
          </a:pPr>
          <a:r>
            <a:rPr lang="tr-TR" sz="1300" kern="1200" dirty="0" smtClean="0"/>
            <a:t>Eğitimlerin uygulanmasından elde edilen sonuçların ve öğrenimlerin kapsamlı bir şekilde </a:t>
          </a:r>
          <a:r>
            <a:rPr lang="tr-TR" sz="1300" kern="1200" dirty="0" smtClean="0"/>
            <a:t>raporlanması</a:t>
          </a:r>
          <a:endParaRPr lang="tr-TR" sz="1300" kern="1200" dirty="0"/>
        </a:p>
      </dsp:txBody>
      <dsp:txXfrm>
        <a:off x="0" y="1577571"/>
        <a:ext cx="3960000" cy="1577571"/>
      </dsp:txXfrm>
    </dsp:sp>
    <dsp:sp modelId="{0881E6A5-7989-47F5-91AF-CFB93F87671F}">
      <dsp:nvSpPr>
        <dsp:cNvPr id="0" name=""/>
        <dsp:cNvSpPr/>
      </dsp:nvSpPr>
      <dsp:spPr>
        <a:xfrm>
          <a:off x="1323335" y="236635"/>
          <a:ext cx="1313328" cy="1313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C6D6D9-F8C3-421A-AB07-8E617BB29DE0}">
      <dsp:nvSpPr>
        <dsp:cNvPr id="0" name=""/>
        <dsp:cNvSpPr/>
      </dsp:nvSpPr>
      <dsp:spPr>
        <a:xfrm>
          <a:off x="158399" y="3155142"/>
          <a:ext cx="3643200" cy="59158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8B23-0C4C-46E9-A351-BE52CEC5C0C9}">
      <dsp:nvSpPr>
        <dsp:cNvPr id="0" name=""/>
        <dsp:cNvSpPr/>
      </dsp:nvSpPr>
      <dsp:spPr>
        <a:xfrm>
          <a:off x="0" y="243"/>
          <a:ext cx="10515600" cy="6780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688975" rtl="0">
            <a:lnSpc>
              <a:spcPct val="90000"/>
            </a:lnSpc>
            <a:spcBef>
              <a:spcPct val="0"/>
            </a:spcBef>
            <a:spcAft>
              <a:spcPct val="35000"/>
            </a:spcAft>
          </a:pPr>
          <a:r>
            <a:rPr lang="tr-TR" sz="1550" b="1" u="none" kern="1200" dirty="0" smtClean="0"/>
            <a:t>Faaliyet 3.2. Gençlere dijital beceri eğitimleri, iş temelli eğitim programları ve iş sağlığı ve güvenliği eğitimleri aracılığıyla KOBİ'lerde güvenli eğitim fırsatları sağlamak ve yetiştirilmiş gençlerin KOBİ'lerin dijital dönüşümünü destekleyerek istihdam edilmelerini sağlamak</a:t>
          </a:r>
          <a:endParaRPr lang="tr-TR" sz="1550" u="none" kern="1200" dirty="0"/>
        </a:p>
      </dsp:txBody>
      <dsp:txXfrm>
        <a:off x="33102" y="33345"/>
        <a:ext cx="10449396" cy="6118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42BE-9EA3-46B7-BCA5-76D2261027A9}">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3.3. ÇHİİ ve gençlere yönelik güvenli iş temelli eğitim fırsatlarını teşvik etmek amacıyla görsel materyaller geliştirmek ve iletişim faaliyetlerini uygulamak</a:t>
          </a:r>
          <a:endParaRPr lang="tr-TR" sz="1700" u="none" kern="1200" dirty="0"/>
        </a:p>
      </dsp:txBody>
      <dsp:txXfrm>
        <a:off x="33012" y="34173"/>
        <a:ext cx="10449576" cy="610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257AE-6F5E-4638-95F9-6217BF2EA630}">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1.1. Gençlere iş yeri temelli eğitim fırsatları sunan işyerlerinin depremden nasıl etkilendiğini anlamak amacıyla yapılacak hızlı bir değerlendirme çalışması</a:t>
          </a:r>
          <a:endParaRPr lang="tr-TR" sz="1700" u="none" kern="1200" dirty="0"/>
        </a:p>
      </dsp:txBody>
      <dsp:txXfrm>
        <a:off x="33012" y="34173"/>
        <a:ext cx="10449576"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A442-3E9B-49F1-8E7B-D1F2F1D96FA2}">
      <dsp:nvSpPr>
        <dsp:cNvPr id="0" name=""/>
        <dsp:cNvSpPr/>
      </dsp:nvSpPr>
      <dsp:spPr>
        <a:xfrm rot="5400000">
          <a:off x="-1291293" y="1291293"/>
          <a:ext cx="4226703" cy="164411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tr-TR" sz="3200" b="1" u="none" kern="1200" baseline="0" dirty="0" smtClean="0">
              <a:uFillTx/>
            </a:rPr>
            <a:t>Beklenen çıktılar</a:t>
          </a:r>
          <a:endParaRPr lang="tr-TR" sz="3200" u="none" kern="1200" baseline="0" dirty="0"/>
        </a:p>
      </dsp:txBody>
      <dsp:txXfrm rot="-5400000">
        <a:off x="0" y="822058"/>
        <a:ext cx="1644116" cy="2582587"/>
      </dsp:txXfrm>
    </dsp:sp>
    <dsp:sp modelId="{1766310F-6604-48D3-B84E-315D413BDA4D}">
      <dsp:nvSpPr>
        <dsp:cNvPr id="0" name=""/>
        <dsp:cNvSpPr/>
      </dsp:nvSpPr>
      <dsp:spPr>
        <a:xfrm rot="5400000">
          <a:off x="1284191" y="367511"/>
          <a:ext cx="3380527" cy="2645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tr-TR" sz="1900" kern="1200" dirty="0" smtClean="0"/>
            <a:t>Mevcut raporların ve çalışmaların detaylı analizi</a:t>
          </a:r>
          <a:endParaRPr lang="tr-TR" sz="1900" kern="1200" dirty="0"/>
        </a:p>
        <a:p>
          <a:pPr marL="171450" lvl="1" indent="-171450" algn="l" defTabSz="844550" rtl="0">
            <a:lnSpc>
              <a:spcPct val="90000"/>
            </a:lnSpc>
            <a:spcBef>
              <a:spcPct val="0"/>
            </a:spcBef>
            <a:spcAft>
              <a:spcPct val="15000"/>
            </a:spcAft>
            <a:buChar char="••"/>
          </a:pPr>
          <a:r>
            <a:rPr lang="tr-TR" sz="1900" kern="1200" dirty="0" smtClean="0"/>
            <a:t>Raporların güncellenmesi</a:t>
          </a:r>
          <a:endParaRPr lang="tr-TR" sz="1900" kern="1200" dirty="0"/>
        </a:p>
        <a:p>
          <a:pPr marL="171450" lvl="1" indent="-171450" algn="l" defTabSz="844550" rtl="0">
            <a:lnSpc>
              <a:spcPct val="90000"/>
            </a:lnSpc>
            <a:spcBef>
              <a:spcPct val="0"/>
            </a:spcBef>
            <a:spcAft>
              <a:spcPct val="15000"/>
            </a:spcAft>
            <a:buChar char="••"/>
          </a:pPr>
          <a:r>
            <a:rPr lang="tr-TR" sz="1900" kern="1200" dirty="0" smtClean="0"/>
            <a:t>Yerel düzeyde gerçek etki yaratacak, pratik ve hedef kitle odaklı yerel faaliyet planı ve önerilerin çıkartılması</a:t>
          </a:r>
          <a:endParaRPr lang="tr-TR" sz="1900" kern="1200" dirty="0"/>
        </a:p>
      </dsp:txBody>
      <dsp:txXfrm rot="-5400000">
        <a:off x="1651703" y="129143"/>
        <a:ext cx="2516360" cy="3122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6204E-256C-482F-895A-EAFE1E79DB05}">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1.2. Hızlı değerlendirme bulgularına dayanarak, yeniden yapılandırma süreçlerinde KOBİ'lerin Çocuk Hakları ve İş İlkelerini (ÇHİİ) benimsemesini teşvik etmek</a:t>
          </a:r>
          <a:endParaRPr lang="tr-TR" sz="1700" u="none" kern="1200" dirty="0"/>
        </a:p>
      </dsp:txBody>
      <dsp:txXfrm>
        <a:off x="33012" y="34173"/>
        <a:ext cx="10449576" cy="610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84D4-38AA-447D-8182-8F8E1E79F239}">
      <dsp:nvSpPr>
        <dsp:cNvPr id="0" name=""/>
        <dsp:cNvSpPr/>
      </dsp:nvSpPr>
      <dsp:spPr>
        <a:xfrm>
          <a:off x="974159" y="851982"/>
          <a:ext cx="2985840" cy="3141116"/>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8C5B3-8104-45A5-BB63-D07A7FFC5B8D}">
      <dsp:nvSpPr>
        <dsp:cNvPr id="0" name=""/>
        <dsp:cNvSpPr/>
      </dsp:nvSpPr>
      <dsp:spPr>
        <a:xfrm>
          <a:off x="982858" y="843626"/>
          <a:ext cx="2968442" cy="31582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dirty="0" smtClean="0"/>
            <a:t>- Hızlı değerlendirme bulgularına dayalı bilgilendirme çalışmalarının düzenlenmesi ve </a:t>
          </a:r>
          <a:r>
            <a:rPr lang="tr-TR" sz="1900" kern="1200" dirty="0" err="1" smtClean="0"/>
            <a:t>ÇHİİ'nin</a:t>
          </a:r>
          <a:r>
            <a:rPr lang="tr-TR" sz="1900" kern="1200" dirty="0" smtClean="0"/>
            <a:t> benimsenmesini teşvik eden somut önerilerin hedef kitleye aktarılması</a:t>
          </a:r>
          <a:endParaRPr lang="tr-TR" sz="1900" kern="1200" dirty="0"/>
        </a:p>
        <a:p>
          <a:pPr lvl="0" algn="l" defTabSz="844550" rtl="0">
            <a:lnSpc>
              <a:spcPct val="90000"/>
            </a:lnSpc>
            <a:spcBef>
              <a:spcPct val="0"/>
            </a:spcBef>
            <a:spcAft>
              <a:spcPct val="35000"/>
            </a:spcAft>
          </a:pPr>
          <a:r>
            <a:rPr lang="tr-TR" sz="1900" kern="1200" dirty="0" smtClean="0"/>
            <a:t>- Bilgilendirme çalışmalarına katılan kişi sayısının takibi ve raporlanması</a:t>
          </a:r>
          <a:endParaRPr lang="tr-TR" sz="1900" kern="1200" dirty="0"/>
        </a:p>
      </dsp:txBody>
      <dsp:txXfrm>
        <a:off x="982858" y="843626"/>
        <a:ext cx="2968442" cy="3158228"/>
      </dsp:txXfrm>
    </dsp:sp>
    <dsp:sp modelId="{3449E1FA-696B-4FEE-9B19-EB523FE89E44}">
      <dsp:nvSpPr>
        <dsp:cNvPr id="0" name=""/>
        <dsp:cNvSpPr/>
      </dsp:nvSpPr>
      <dsp:spPr>
        <a:xfrm rot="16200000">
          <a:off x="-1274365" y="1278745"/>
          <a:ext cx="3475370" cy="92664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tr-TR" sz="2100" b="1" kern="1200" smtClean="0"/>
            <a:t>Beklenen çıktılar</a:t>
          </a:r>
          <a:endParaRPr lang="tr-TR" sz="2100" kern="1200"/>
        </a:p>
      </dsp:txBody>
      <dsp:txXfrm>
        <a:off x="-1134318" y="1651240"/>
        <a:ext cx="3195276" cy="461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E2FA-13DB-4368-8EB1-E1A5F4F54A80}">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1.3. Hızlı değerlendirme bulgularına dayanarak, depremden etkilenen işyerlerinde gençlere nakit artı müdahaleler, işyerinde </a:t>
          </a:r>
          <a:r>
            <a:rPr lang="tr-TR" sz="1700" b="1" u="none" kern="1200" dirty="0" err="1" smtClean="0"/>
            <a:t>psikososyal</a:t>
          </a:r>
          <a:r>
            <a:rPr lang="tr-TR" sz="1700" b="1" u="none" kern="1200" dirty="0" smtClean="0"/>
            <a:t> destek ve sosyal etkinliklerle destek sağlamak</a:t>
          </a:r>
          <a:endParaRPr lang="tr-TR" sz="1700" u="none" kern="1200" dirty="0"/>
        </a:p>
      </dsp:txBody>
      <dsp:txXfrm>
        <a:off x="33012" y="34173"/>
        <a:ext cx="10449576" cy="610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18D19-2F8A-48AD-A876-10F4629F24CE}">
      <dsp:nvSpPr>
        <dsp:cNvPr id="0" name=""/>
        <dsp:cNvSpPr/>
      </dsp:nvSpPr>
      <dsp:spPr>
        <a:xfrm>
          <a:off x="0" y="146584"/>
          <a:ext cx="3960000"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tr-TR" sz="2000" b="1" kern="1200" smtClean="0"/>
            <a:t>Beklenen çıktılar</a:t>
          </a:r>
          <a:endParaRPr lang="tr-TR" sz="2000" kern="1200"/>
        </a:p>
      </dsp:txBody>
      <dsp:txXfrm>
        <a:off x="0" y="146584"/>
        <a:ext cx="3960000" cy="576000"/>
      </dsp:txXfrm>
    </dsp:sp>
    <dsp:sp modelId="{F1D6DF9C-F15B-4CB8-AC89-110DB37C24F9}">
      <dsp:nvSpPr>
        <dsp:cNvPr id="0" name=""/>
        <dsp:cNvSpPr/>
      </dsp:nvSpPr>
      <dsp:spPr>
        <a:xfrm>
          <a:off x="0" y="722584"/>
          <a:ext cx="3960000" cy="3184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tr-TR" sz="2000" kern="1200" smtClean="0"/>
            <a:t>Nakit desteği alacak gençleri belirlemek üzere kriterlerin belirlenmesi </a:t>
          </a:r>
          <a:endParaRPr lang="tr-TR" sz="2000" kern="1200"/>
        </a:p>
        <a:p>
          <a:pPr marL="228600" lvl="1" indent="-228600" algn="l" defTabSz="889000" rtl="0">
            <a:lnSpc>
              <a:spcPct val="90000"/>
            </a:lnSpc>
            <a:spcBef>
              <a:spcPct val="0"/>
            </a:spcBef>
            <a:spcAft>
              <a:spcPct val="15000"/>
            </a:spcAft>
            <a:buChar char="••"/>
          </a:pPr>
          <a:r>
            <a:rPr lang="tr-TR" sz="2000" kern="1200" smtClean="0"/>
            <a:t>Hassas/kırılgan gençler için belirlenen kriterlere uygun olarak TESK tarafında nakit desteği sağlanan faydalanıcıların takibi </a:t>
          </a:r>
          <a:endParaRPr lang="tr-TR" sz="2000" kern="1200"/>
        </a:p>
        <a:p>
          <a:pPr marL="228600" lvl="1" indent="-228600" algn="l" defTabSz="889000" rtl="0">
            <a:lnSpc>
              <a:spcPct val="90000"/>
            </a:lnSpc>
            <a:spcBef>
              <a:spcPct val="0"/>
            </a:spcBef>
            <a:spcAft>
              <a:spcPct val="15000"/>
            </a:spcAft>
            <a:buChar char="••"/>
          </a:pPr>
          <a:r>
            <a:rPr lang="tr-TR" sz="2000" kern="1200" smtClean="0"/>
            <a:t>Psikososyal/rehberlik desteği verilecek çocukların sayısının takibi ve raporlanması</a:t>
          </a:r>
          <a:endParaRPr lang="tr-TR" sz="2000" kern="1200"/>
        </a:p>
      </dsp:txBody>
      <dsp:txXfrm>
        <a:off x="0" y="722584"/>
        <a:ext cx="3960000" cy="3184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96885-5694-4D81-8182-ACCA5D1B9037}">
      <dsp:nvSpPr>
        <dsp:cNvPr id="0" name=""/>
        <dsp:cNvSpPr/>
      </dsp:nvSpPr>
      <dsp:spPr>
        <a:xfrm>
          <a:off x="0" y="1161"/>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b="1" u="none" kern="1200" dirty="0" smtClean="0"/>
            <a:t>Faaliyet 2.1. Düzenli denetimlerle birlikte, Çocuk Hakları ve İş İlkeleri (ÇHİİ)'</a:t>
          </a:r>
          <a:r>
            <a:rPr lang="tr-TR" sz="1700" b="1" u="none" kern="1200" dirty="0" err="1" smtClean="0"/>
            <a:t>nin</a:t>
          </a:r>
          <a:r>
            <a:rPr lang="tr-TR" sz="1700" b="1" u="none" kern="1200" dirty="0" smtClean="0"/>
            <a:t> benimsenmesi ve uygulanması konusunda </a:t>
          </a:r>
          <a:r>
            <a:rPr lang="tr-TR" sz="1700" b="1" u="none" kern="1200" dirty="0" err="1" smtClean="0"/>
            <a:t>İDDG'lerin</a:t>
          </a:r>
          <a:r>
            <a:rPr lang="tr-TR" sz="1700" b="1" u="none" kern="1200" dirty="0" smtClean="0"/>
            <a:t> kurumsal kapasitesini güçlendirmek</a:t>
          </a:r>
          <a:endParaRPr lang="tr-TR" sz="1700" u="none" kern="1200" dirty="0"/>
        </a:p>
      </dsp:txBody>
      <dsp:txXfrm>
        <a:off x="33012" y="34173"/>
        <a:ext cx="10449576" cy="610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1AC97-D582-4654-970D-0C22B4411FAC}">
      <dsp:nvSpPr>
        <dsp:cNvPr id="0" name=""/>
        <dsp:cNvSpPr/>
      </dsp:nvSpPr>
      <dsp:spPr>
        <a:xfrm rot="5400000">
          <a:off x="1058540" y="775623"/>
          <a:ext cx="3268518" cy="2534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tr-TR" sz="2400" kern="1200" smtClean="0"/>
            <a:t>11 ilden gelen toplam 44 İDDG üyesine yönelik 2 günlük kapasite geliştirme eğitimlerinin verilmesi</a:t>
          </a:r>
          <a:endParaRPr lang="tr-TR" sz="2400" kern="1200"/>
        </a:p>
      </dsp:txBody>
      <dsp:txXfrm rot="-5400000">
        <a:off x="1425599" y="532284"/>
        <a:ext cx="2410681" cy="3021080"/>
      </dsp:txXfrm>
    </dsp:sp>
    <dsp:sp modelId="{6F37933E-7D28-43F3-A9E1-E0823B44184F}">
      <dsp:nvSpPr>
        <dsp:cNvPr id="0" name=""/>
        <dsp:cNvSpPr/>
      </dsp:nvSpPr>
      <dsp:spPr>
        <a:xfrm>
          <a:off x="0" y="0"/>
          <a:ext cx="1425600" cy="4085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tr-TR" sz="2200" b="1" kern="1200" smtClean="0"/>
            <a:t>Beklenen çıktılar</a:t>
          </a:r>
          <a:endParaRPr lang="tr-TR" sz="2200" kern="1200"/>
        </a:p>
      </dsp:txBody>
      <dsp:txXfrm>
        <a:off x="69592" y="69592"/>
        <a:ext cx="1286416" cy="39464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x-none" smtClean="0"/>
              <a:t>11.12.2023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x-none" smtClean="0"/>
              <a:t>‹#›</a:t>
            </a:fld>
            <a:endParaRPr lang="x-none"/>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4" name="Date Placeholder 3">
            <a:extLst>
              <a:ext uri="{FF2B5EF4-FFF2-40B4-BE49-F238E27FC236}">
                <a16:creationId xmlns:a16="http://schemas.microsoft.com/office/drawing/2014/main" xmlns="" id="{C8199978-3577-B3CD-4C01-B14ED0DBAB8A}"/>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41CDCCF2-5700-3B56-4C1E-FF79A45BCDFC}"/>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9B59009F-EE94-F2AF-2E6D-73AE14CE32DF}"/>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A2FBF-30D3-4B82-8492-1E0806DCE10D}"/>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82B287D-7EAD-E44D-47A0-3BE575EC9C0C}"/>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F22F892C-41B0-804A-F006-E74E4D95C70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E3CB936-CAC3-7968-E096-B9BD2864924C}"/>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7B14B4F-D940-7429-86E8-B40A394FC4A2}"/>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D72BEE22-B8B2-2B12-D45D-FE4BFD36C1B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5C2D10B-21CE-6309-EBA6-0BC297A54B0D}"/>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212F7-1A40-F7CA-44A4-4D9D3DBBA10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17C739F-FE0C-C552-3F11-D4CC13940F19}"/>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94D12D34-C3D2-97FA-8DD5-A9CC69B92DA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5ED06F9-6822-BB21-7BD1-2F817E87E5F6}"/>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07C0927-96F6-AB19-D4B2-34F8C79B5CB5}"/>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6" name="Footer Placeholder 5">
            <a:extLst>
              <a:ext uri="{FF2B5EF4-FFF2-40B4-BE49-F238E27FC236}">
                <a16:creationId xmlns:a16="http://schemas.microsoft.com/office/drawing/2014/main" xmlns="" id="{B6A867E7-C4A7-ADB6-4AE8-64E8DC51F4E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351065F-8E43-14DA-B803-077B09F08473}"/>
              </a:ext>
            </a:extLst>
          </p:cNvPr>
          <p:cNvSpPr>
            <a:spLocks noGrp="1"/>
          </p:cNvSpPr>
          <p:nvPr>
            <p:ph type="sldNum" sz="quarter" idx="12"/>
          </p:nvPr>
        </p:nvSpPr>
        <p:spPr/>
        <p:txBody>
          <a:bodyPr/>
          <a:lstStyle/>
          <a:p>
            <a:fld id="{57D59C66-4626-414B-BCA8-AABC4EAE95C1}" type="slidenum">
              <a:rPr lang="x-none" smtClean="0"/>
              <a:t>‹#›</a:t>
            </a:fld>
            <a:endParaRPr lang="x-none"/>
          </a:p>
        </p:txBody>
      </p:sp>
      <p:sp>
        <p:nvSpPr>
          <p:cNvPr id="8" name="Title 1">
            <a:extLst>
              <a:ext uri="{FF2B5EF4-FFF2-40B4-BE49-F238E27FC236}">
                <a16:creationId xmlns:a16="http://schemas.microsoft.com/office/drawing/2014/main" xmlns=""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r>
              <a:rPr lang="en-US" sz="2400" dirty="0"/>
              <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r>
              <a:rPr lang="en-US" sz="2400" dirty="0"/>
              <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r>
              <a:rPr lang="en-US" sz="2400" dirty="0"/>
              <a:t/>
            </a:r>
            <a:br>
              <a:rPr lang="en-US" sz="2400" dirty="0"/>
            </a:br>
            <a:r>
              <a:rPr lang="en-US" sz="2400" dirty="0"/>
              <a:t>LOREM IPSUM</a:t>
            </a:r>
            <a:br>
              <a:rPr lang="en-US" sz="2400" dirty="0"/>
            </a:br>
            <a:r>
              <a:rPr lang="en-US" sz="2400" dirty="0" err="1"/>
              <a:t>Pellentesque</a:t>
            </a:r>
            <a:r>
              <a:rPr lang="en-US" sz="2400" dirty="0"/>
              <a:t> habitant </a:t>
            </a:r>
            <a:r>
              <a:rPr lang="en-US" sz="2400" dirty="0" err="1"/>
              <a:t>morbi</a:t>
            </a:r>
            <a:r>
              <a:rPr lang="en-US" sz="2400" dirty="0"/>
              <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r>
              <a:rPr lang="en-US" sz="2400" dirty="0"/>
              <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x-none"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A334A5-0A9B-C04A-4E41-FBCD53C8BBF6}"/>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90661ED3-0BDF-9757-A55B-5B9FEC4083E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275ABFC-993D-7857-F96F-FD0EFDCD2A55}"/>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3A58F-C775-F33D-18EB-013DC275D31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E0398F1D-84E9-B42F-97CC-EC78C23D1AF2}"/>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6" name="Footer Placeholder 5">
            <a:extLst>
              <a:ext uri="{FF2B5EF4-FFF2-40B4-BE49-F238E27FC236}">
                <a16:creationId xmlns:a16="http://schemas.microsoft.com/office/drawing/2014/main" xmlns="" id="{7DF81BB3-C009-251F-F06D-67E86631C8D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A0F1536-9FC8-EEDE-8EED-043A7DFC7CC2}"/>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FC03F19D-12E8-9845-3444-B4B3A74769A1}"/>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8" name="Footer Placeholder 7">
            <a:extLst>
              <a:ext uri="{FF2B5EF4-FFF2-40B4-BE49-F238E27FC236}">
                <a16:creationId xmlns:a16="http://schemas.microsoft.com/office/drawing/2014/main" xmlns="" id="{F1EBC4E5-8DA2-1052-5FDE-412628E3D90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E1A8EB2-ECA1-3B62-CB03-21E13B1D6962}"/>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41ADF-2865-C7BF-6159-238A62F4AC8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51DEA1FC-188B-3BCE-7FEE-1DC4426EC586}"/>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4" name="Footer Placeholder 3">
            <a:extLst>
              <a:ext uri="{FF2B5EF4-FFF2-40B4-BE49-F238E27FC236}">
                <a16:creationId xmlns:a16="http://schemas.microsoft.com/office/drawing/2014/main" xmlns="" id="{5BD55940-E0D9-A381-F3A7-01731A7EED7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BF040AA-72EF-9BA7-8E7B-7440A95BF809}"/>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1882C7-F975-6E2E-2398-27A49C2B1433}"/>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3" name="Footer Placeholder 2">
            <a:extLst>
              <a:ext uri="{FF2B5EF4-FFF2-40B4-BE49-F238E27FC236}">
                <a16:creationId xmlns:a16="http://schemas.microsoft.com/office/drawing/2014/main" xmlns="" id="{341C2639-476C-CAB7-8358-FD739D155477}"/>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69F17F3D-2C4B-B643-B8CD-F52A44433BC4}"/>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0A0526-92EE-B1C8-66B3-42C4FC95D55A}"/>
              </a:ext>
            </a:extLst>
          </p:cNvPr>
          <p:cNvSpPr>
            <a:spLocks noGrp="1"/>
          </p:cNvSpPr>
          <p:nvPr>
            <p:ph type="dt" sz="half" idx="10"/>
          </p:nvPr>
        </p:nvSpPr>
        <p:spPr/>
        <p:txBody>
          <a:bodyPr/>
          <a:lstStyle/>
          <a:p>
            <a:fld id="{8B17F872-67CF-7E43-AF66-86ABAD4068AA}" type="datetimeFigureOut">
              <a:rPr lang="x-none" smtClean="0"/>
              <a:t>11.12.2023</a:t>
            </a:fld>
            <a:endParaRPr lang="x-none"/>
          </a:p>
        </p:txBody>
      </p:sp>
      <p:sp>
        <p:nvSpPr>
          <p:cNvPr id="6" name="Footer Placeholder 5">
            <a:extLst>
              <a:ext uri="{FF2B5EF4-FFF2-40B4-BE49-F238E27FC236}">
                <a16:creationId xmlns:a16="http://schemas.microsoft.com/office/drawing/2014/main" xmlns="" id="{B68C3E3E-ACD2-8F1F-ECFD-6A12E9D31F4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3EBFE0F-0CC6-B8F5-2972-9692781F31DF}"/>
              </a:ext>
            </a:extLst>
          </p:cNvPr>
          <p:cNvSpPr>
            <a:spLocks noGrp="1"/>
          </p:cNvSpPr>
          <p:nvPr>
            <p:ph type="sldNum" sz="quarter" idx="12"/>
          </p:nvPr>
        </p:nvSpPr>
        <p:spPr/>
        <p:txBody>
          <a:bodyPr/>
          <a:lstStyle/>
          <a:p>
            <a:fld id="{57D59C66-4626-414B-BCA8-AABC4EAE95C1}" type="slidenum">
              <a:rPr lang="x-none" smtClean="0"/>
              <a:t>‹#›</a:t>
            </a:fld>
            <a:endParaRPr lang="x-none"/>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x-none" smtClean="0"/>
              <a:t>11.12.2023</a:t>
            </a:fld>
            <a:endParaRPr lang="x-none"/>
          </a:p>
        </p:txBody>
      </p:sp>
      <p:sp>
        <p:nvSpPr>
          <p:cNvPr id="5" name="Footer Placeholder 4">
            <a:extLst>
              <a:ext uri="{FF2B5EF4-FFF2-40B4-BE49-F238E27FC236}">
                <a16:creationId xmlns:a16="http://schemas.microsoft.com/office/drawing/2014/main" xmlns=""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x-none" smtClean="0"/>
              <a:t>‹#›</a:t>
            </a:fld>
            <a:endParaRPr lang="x-none"/>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7.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238501A-C45F-D36B-5959-D8323B54F879}"/>
              </a:ext>
            </a:extLst>
          </p:cNvPr>
          <p:cNvSpPr>
            <a:spLocks noGrp="1"/>
          </p:cNvSpPr>
          <p:nvPr>
            <p:ph type="ctrTitle"/>
          </p:nvPr>
        </p:nvSpPr>
        <p:spPr>
          <a:xfrm>
            <a:off x="685800" y="642936"/>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x-none"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xmlns="" id="{F04C815B-2722-974D-A31B-931114F56431}"/>
              </a:ext>
            </a:extLst>
          </p:cNvPr>
          <p:cNvSpPr txBox="1"/>
          <p:nvPr/>
        </p:nvSpPr>
        <p:spPr>
          <a:xfrm>
            <a:off x="-438150" y="2832783"/>
            <a:ext cx="8267700" cy="846386"/>
          </a:xfrm>
          <a:prstGeom prst="rect">
            <a:avLst/>
          </a:prstGeom>
          <a:noFill/>
        </p:spPr>
        <p:txBody>
          <a:bodyPr wrap="square" rtlCol="0">
            <a:spAutoFit/>
          </a:bodyPr>
          <a:lstStyle/>
          <a:p>
            <a:pPr algn="ctr"/>
            <a:r>
              <a:rPr lang="tr-TR" sz="2800" b="1" dirty="0" smtClean="0">
                <a:solidFill>
                  <a:srgbClr val="1B325F"/>
                </a:solidFill>
                <a:effectLst>
                  <a:outerShdw blurRad="38100" dist="38100" dir="2700000" algn="tl">
                    <a:srgbClr val="000000">
                      <a:alpha val="43137"/>
                    </a:srgbClr>
                  </a:outerShdw>
                </a:effectLst>
              </a:rPr>
              <a:t>Ç.H.İ.İ.P. </a:t>
            </a:r>
            <a:r>
              <a:rPr lang="tr-TR" sz="2800" b="1" dirty="0" smtClean="0">
                <a:solidFill>
                  <a:srgbClr val="ED3024"/>
                </a:solidFill>
                <a:effectLst>
                  <a:outerShdw blurRad="38100" dist="38100" dir="2700000" algn="tl">
                    <a:srgbClr val="000000">
                      <a:alpha val="43137"/>
                    </a:srgbClr>
                  </a:outerShdw>
                </a:effectLst>
              </a:rPr>
              <a:t>Faaliyetleri</a:t>
            </a:r>
            <a:r>
              <a:rPr lang="it-IT" sz="2800" b="1" dirty="0" smtClean="0">
                <a:solidFill>
                  <a:srgbClr val="1B325F"/>
                </a:solidFill>
                <a:effectLst>
                  <a:outerShdw blurRad="38100" dist="38100" dir="2700000" algn="tl">
                    <a:srgbClr val="000000">
                      <a:alpha val="43137"/>
                    </a:srgbClr>
                  </a:outerShdw>
                </a:effectLst>
              </a:rPr>
              <a:t> </a:t>
            </a:r>
            <a:endParaRPr lang="it-IT" sz="2400" b="1" dirty="0">
              <a:solidFill>
                <a:srgbClr val="1B325F"/>
              </a:solidFill>
              <a:effectLst>
                <a:outerShdw blurRad="38100" dist="38100" dir="2700000" algn="tl">
                  <a:srgbClr val="000000">
                    <a:alpha val="43137"/>
                  </a:srgbClr>
                </a:outerShdw>
              </a:effectLst>
            </a:endParaRPr>
          </a:p>
          <a:p>
            <a:pPr algn="ctr">
              <a:lnSpc>
                <a:spcPct val="150000"/>
              </a:lnSpc>
            </a:pPr>
            <a:r>
              <a:rPr lang="tr-TR" sz="1400" b="1" dirty="0" smtClean="0">
                <a:solidFill>
                  <a:srgbClr val="1B325F"/>
                </a:solidFill>
              </a:rPr>
              <a:t>Serdar Dalmaz - TESK AB ve </a:t>
            </a:r>
            <a:r>
              <a:rPr lang="tr-TR" sz="1400" b="1" dirty="0" err="1" smtClean="0">
                <a:solidFill>
                  <a:srgbClr val="1B325F"/>
                </a:solidFill>
              </a:rPr>
              <a:t>Dışilişkiler</a:t>
            </a:r>
            <a:r>
              <a:rPr lang="tr-TR" sz="1400" b="1" dirty="0" smtClean="0">
                <a:solidFill>
                  <a:srgbClr val="1B325F"/>
                </a:solidFill>
              </a:rPr>
              <a:t> Uzmanı</a:t>
            </a:r>
            <a:endParaRPr lang="x-none" sz="1400" b="1" dirty="0">
              <a:solidFill>
                <a:srgbClr val="1B325F"/>
              </a:solidFill>
            </a:endParaRPr>
          </a:p>
        </p:txBody>
      </p:sp>
      <p:sp>
        <p:nvSpPr>
          <p:cNvPr id="7" name="TextBox 6">
            <a:extLst>
              <a:ext uri="{FF2B5EF4-FFF2-40B4-BE49-F238E27FC236}">
                <a16:creationId xmlns:a16="http://schemas.microsoft.com/office/drawing/2014/main" xmlns="" id="{F04C815B-2722-974D-A31B-931114F56431}"/>
              </a:ext>
            </a:extLst>
          </p:cNvPr>
          <p:cNvSpPr txBox="1"/>
          <p:nvPr/>
        </p:nvSpPr>
        <p:spPr>
          <a:xfrm>
            <a:off x="-101600" y="3987461"/>
            <a:ext cx="7594600" cy="692497"/>
          </a:xfrm>
          <a:prstGeom prst="rect">
            <a:avLst/>
          </a:prstGeom>
          <a:noFill/>
        </p:spPr>
        <p:txBody>
          <a:bodyPr wrap="square" rtlCol="0">
            <a:spAutoFit/>
          </a:bodyPr>
          <a:lstStyle/>
          <a:p>
            <a:pPr algn="r">
              <a:lnSpc>
                <a:spcPct val="150000"/>
              </a:lnSpc>
            </a:pPr>
            <a:r>
              <a:rPr lang="en-US" sz="1400" b="1" dirty="0" smtClean="0">
                <a:solidFill>
                  <a:srgbClr val="29AAE1"/>
                </a:solidFill>
                <a:latin typeface="Corbel" panose="020B0503020204020204" pitchFamily="34" charset="0"/>
                <a:ea typeface="+mj-ea"/>
                <a:cs typeface="Segoe UI" panose="020B0502040204020203" pitchFamily="34" charset="0"/>
              </a:rPr>
              <a:t>MERSİN </a:t>
            </a:r>
            <a:r>
              <a:rPr lang="en-US" sz="1400" b="1" dirty="0" err="1" smtClean="0">
                <a:solidFill>
                  <a:srgbClr val="29AAE1"/>
                </a:solidFill>
                <a:latin typeface="Corbel" panose="020B0503020204020204" pitchFamily="34" charset="0"/>
                <a:ea typeface="+mj-ea"/>
                <a:cs typeface="Segoe UI" panose="020B0502040204020203" pitchFamily="34" charset="0"/>
              </a:rPr>
              <a:t>ve</a:t>
            </a:r>
            <a:r>
              <a:rPr lang="en-US" sz="1400" b="1" dirty="0" smtClean="0">
                <a:solidFill>
                  <a:srgbClr val="29AAE1"/>
                </a:solidFill>
                <a:latin typeface="Corbel" panose="020B0503020204020204" pitchFamily="34" charset="0"/>
                <a:ea typeface="+mj-ea"/>
                <a:cs typeface="Segoe UI" panose="020B0502040204020203" pitchFamily="34" charset="0"/>
              </a:rPr>
              <a:t> GAZİANTEP BİLGİLENDİRME TOPLA</a:t>
            </a:r>
            <a:r>
              <a:rPr lang="tr-TR" sz="1400" b="1" dirty="0" smtClean="0">
                <a:solidFill>
                  <a:srgbClr val="29AAE1"/>
                </a:solidFill>
                <a:latin typeface="Corbel" panose="020B0503020204020204" pitchFamily="34" charset="0"/>
                <a:ea typeface="+mj-ea"/>
                <a:cs typeface="Segoe UI" panose="020B0502040204020203" pitchFamily="34" charset="0"/>
              </a:rPr>
              <a:t>N</a:t>
            </a:r>
            <a:r>
              <a:rPr lang="en-US" sz="1400" b="1" dirty="0" smtClean="0">
                <a:solidFill>
                  <a:srgbClr val="29AAE1"/>
                </a:solidFill>
                <a:latin typeface="Corbel" panose="020B0503020204020204" pitchFamily="34" charset="0"/>
                <a:ea typeface="+mj-ea"/>
                <a:cs typeface="Segoe UI" panose="020B0502040204020203" pitchFamily="34" charset="0"/>
              </a:rPr>
              <a:t>TILARI </a:t>
            </a:r>
            <a:endParaRPr lang="en-US" sz="1400" b="1" dirty="0">
              <a:solidFill>
                <a:srgbClr val="29AAE1"/>
              </a:solidFill>
              <a:latin typeface="Corbel" panose="020B0503020204020204" pitchFamily="34" charset="0"/>
              <a:ea typeface="+mj-ea"/>
              <a:cs typeface="Segoe UI" panose="020B0502040204020203" pitchFamily="34" charset="0"/>
            </a:endParaRPr>
          </a:p>
          <a:p>
            <a:pPr algn="r">
              <a:lnSpc>
                <a:spcPct val="150000"/>
              </a:lnSpc>
            </a:pPr>
            <a:r>
              <a:rPr lang="en-US" sz="1200" b="1" dirty="0" smtClean="0">
                <a:solidFill>
                  <a:srgbClr val="29AAE1"/>
                </a:solidFill>
                <a:latin typeface="Corbel" panose="020B0503020204020204" pitchFamily="34" charset="0"/>
                <a:ea typeface="+mj-ea"/>
                <a:cs typeface="Segoe UI" panose="020B0502040204020203" pitchFamily="34" charset="0"/>
              </a:rPr>
              <a:t>12-15  </a:t>
            </a:r>
            <a:r>
              <a:rPr lang="en-US" sz="1200" b="1" dirty="0" err="1" smtClean="0">
                <a:solidFill>
                  <a:srgbClr val="29AAE1"/>
                </a:solidFill>
                <a:latin typeface="Corbel" panose="020B0503020204020204" pitchFamily="34" charset="0"/>
                <a:ea typeface="+mj-ea"/>
                <a:cs typeface="Segoe UI" panose="020B0502040204020203" pitchFamily="34" charset="0"/>
              </a:rPr>
              <a:t>Aralık</a:t>
            </a:r>
            <a:r>
              <a:rPr lang="en-US" sz="1200" b="1" dirty="0" smtClean="0">
                <a:solidFill>
                  <a:srgbClr val="29AAE1"/>
                </a:solidFill>
                <a:latin typeface="Corbel" panose="020B0503020204020204" pitchFamily="34" charset="0"/>
                <a:ea typeface="+mj-ea"/>
                <a:cs typeface="Segoe UI" panose="020B0502040204020203" pitchFamily="34" charset="0"/>
              </a:rPr>
              <a:t> 2023</a:t>
            </a:r>
            <a:endParaRPr lang="en-US" sz="1200" b="1" dirty="0">
              <a:solidFill>
                <a:srgbClr val="29AAE1"/>
              </a:solidFill>
              <a:latin typeface="Corbel" panose="020B0503020204020204" pitchFamily="34" charset="0"/>
              <a:ea typeface="+mj-ea"/>
              <a:cs typeface="Segoe UI" panose="020B0502040204020203" pitchFamily="34" charset="0"/>
            </a:endParaRPr>
          </a:p>
        </p:txBody>
      </p:sp>
    </p:spTree>
    <p:extLst>
      <p:ext uri="{BB962C8B-B14F-4D97-AF65-F5344CB8AC3E}">
        <p14:creationId xmlns:p14="http://schemas.microsoft.com/office/powerpoint/2010/main" val="369215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536785887"/>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206788"/>
            <a:ext cx="6597073" cy="1360921"/>
          </a:xfrm>
          <a:ln w="19050">
            <a:solidFill>
              <a:schemeClr val="accent1"/>
            </a:solidFill>
          </a:ln>
        </p:spPr>
        <p:txBody>
          <a:bodyPr>
            <a:normAutofit/>
          </a:bodyPr>
          <a:lstStyle/>
          <a:p>
            <a:r>
              <a:rPr lang="tr-TR" sz="1800" dirty="0"/>
              <a:t>Bu faaliyetin amacı, </a:t>
            </a:r>
            <a:r>
              <a:rPr lang="tr-TR" sz="1800" dirty="0" err="1"/>
              <a:t>İDDG’lerin</a:t>
            </a:r>
            <a:r>
              <a:rPr lang="tr-TR" sz="1800" dirty="0"/>
              <a:t> işyeri ziyaretlerine destek vermek, iş yaşamında yer alan veya çocuk işçiliği riski altında olan Türk ve yabancı uyruklu çocukları tespit etmek ve bu çocukları meslek odaklı eğitim fırsatlarına, eğitime ve sosyal koruma hizmetlerine yönlendirmektir. </a:t>
            </a:r>
            <a:endParaRPr lang="tr-TR" sz="1800" dirty="0" smtClean="0"/>
          </a:p>
          <a:p>
            <a:endParaRPr lang="en-US" dirty="0"/>
          </a:p>
        </p:txBody>
      </p:sp>
      <p:graphicFrame>
        <p:nvGraphicFramePr>
          <p:cNvPr id="8" name="Diyagram 7"/>
          <p:cNvGraphicFramePr/>
          <p:nvPr>
            <p:extLst>
              <p:ext uri="{D42A27DB-BD31-4B8C-83A1-F6EECF244321}">
                <p14:modId xmlns:p14="http://schemas.microsoft.com/office/powerpoint/2010/main" val="3369385749"/>
              </p:ext>
            </p:extLst>
          </p:nvPr>
        </p:nvGraphicFramePr>
        <p:xfrm>
          <a:off x="7435273" y="1206789"/>
          <a:ext cx="3960000" cy="4085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Resim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200" y="2730787"/>
            <a:ext cx="3401291" cy="2265313"/>
          </a:xfrm>
          <a:prstGeom prst="rect">
            <a:avLst/>
          </a:prstGeom>
        </p:spPr>
      </p:pic>
    </p:spTree>
    <p:extLst>
      <p:ext uri="{BB962C8B-B14F-4D97-AF65-F5344CB8AC3E}">
        <p14:creationId xmlns:p14="http://schemas.microsoft.com/office/powerpoint/2010/main" val="184862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080865789"/>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206789"/>
            <a:ext cx="10515600" cy="2526384"/>
          </a:xfrm>
          <a:ln w="19050">
            <a:solidFill>
              <a:schemeClr val="accent1"/>
            </a:solidFill>
          </a:ln>
        </p:spPr>
        <p:txBody>
          <a:bodyPr>
            <a:normAutofit fontScale="85000" lnSpcReduction="20000"/>
          </a:bodyPr>
          <a:lstStyle/>
          <a:p>
            <a:r>
              <a:rPr lang="tr-TR" sz="1800" dirty="0"/>
              <a:t>Bu faaliyet, </a:t>
            </a:r>
            <a:r>
              <a:rPr lang="tr-TR" sz="1800" dirty="0" err="1" smtClean="0"/>
              <a:t>TESK’e</a:t>
            </a:r>
            <a:r>
              <a:rPr lang="tr-TR" sz="1800" dirty="0" smtClean="0"/>
              <a:t> </a:t>
            </a:r>
            <a:r>
              <a:rPr lang="tr-TR" sz="1800" dirty="0"/>
              <a:t>bağlı KOBİ'lerin </a:t>
            </a:r>
            <a:r>
              <a:rPr lang="tr-TR" sz="1800" dirty="0" err="1"/>
              <a:t>ÇHİİ'yi</a:t>
            </a:r>
            <a:r>
              <a:rPr lang="tr-TR" sz="1800" dirty="0"/>
              <a:t> anlamaları, benimsemeleri ve iş yerlerinde uygulamaları konusunda destek sağlamayı amaçlamaktadır. Çocuk hakları ve iş ilkeleri çerçevesinde yapılacak farkındalık toplantıları ile işletmelerin çocuk ve aile dostu ilkeleri benimsemeleri ve uygulamaları hedeflenmektedir. </a:t>
            </a:r>
          </a:p>
          <a:p>
            <a:r>
              <a:rPr lang="tr-TR" sz="1800" dirty="0"/>
              <a:t>Bu çalışmanın sonunda, işletmelerin </a:t>
            </a:r>
            <a:r>
              <a:rPr lang="tr-TR" sz="1800" dirty="0" err="1"/>
              <a:t>ÇHİİ'ye</a:t>
            </a:r>
            <a:r>
              <a:rPr lang="tr-TR" sz="1800" dirty="0"/>
              <a:t> uyum sağlama konusunda taahhütte bulunmaları ve çocuk/aile dostu uygulamaları iş yerlerinde hayata geçirmeleri beklenmektedir. </a:t>
            </a:r>
            <a:r>
              <a:rPr lang="tr-TR" sz="1800" i="1" dirty="0" smtClean="0"/>
              <a:t>Çalışma </a:t>
            </a:r>
            <a:r>
              <a:rPr lang="tr-TR" sz="1800" i="1" dirty="0"/>
              <a:t>Prensipleri</a:t>
            </a:r>
            <a:r>
              <a:rPr lang="tr-TR" sz="1800" dirty="0"/>
              <a:t> (</a:t>
            </a:r>
            <a:r>
              <a:rPr lang="tr-TR" sz="1800" dirty="0" err="1"/>
              <a:t>Code</a:t>
            </a:r>
            <a:r>
              <a:rPr lang="tr-TR" sz="1800" dirty="0"/>
              <a:t> of </a:t>
            </a:r>
            <a:r>
              <a:rPr lang="tr-TR" sz="1800" dirty="0" err="1"/>
              <a:t>Conduct</a:t>
            </a:r>
            <a:r>
              <a:rPr lang="tr-TR" sz="1800" dirty="0"/>
              <a:t>) belgesi </a:t>
            </a:r>
            <a:r>
              <a:rPr lang="tr-TR" sz="1800" dirty="0" smtClean="0"/>
              <a:t>hazırlanarak</a:t>
            </a:r>
            <a:r>
              <a:rPr lang="tr-TR" sz="1800" dirty="0"/>
              <a:t>, çocuk ve aile dostu ilkelerin </a:t>
            </a:r>
            <a:r>
              <a:rPr lang="tr-TR" sz="1800" dirty="0" smtClean="0"/>
              <a:t>belirlenmesi, </a:t>
            </a:r>
            <a:r>
              <a:rPr lang="tr-TR" sz="1800" dirty="0" smtClean="0"/>
              <a:t>işletmelerin </a:t>
            </a:r>
            <a:r>
              <a:rPr lang="tr-TR" sz="1800" dirty="0"/>
              <a:t>bu </a:t>
            </a:r>
            <a:r>
              <a:rPr lang="tr-TR" sz="1800" dirty="0" smtClean="0"/>
              <a:t>ilkeleri </a:t>
            </a:r>
            <a:r>
              <a:rPr lang="tr-TR" sz="1800" dirty="0"/>
              <a:t>benimseyebilmeleri için izlenebilir </a:t>
            </a:r>
            <a:r>
              <a:rPr lang="tr-TR" sz="1800" dirty="0" smtClean="0"/>
              <a:t>faaliyet </a:t>
            </a:r>
            <a:r>
              <a:rPr lang="tr-TR" sz="1800" dirty="0"/>
              <a:t>planlarının </a:t>
            </a:r>
            <a:r>
              <a:rPr lang="tr-TR" sz="1800" dirty="0" smtClean="0"/>
              <a:t>oluşturulması beklenmektedir</a:t>
            </a:r>
            <a:r>
              <a:rPr lang="tr-TR" sz="1800" dirty="0"/>
              <a:t>. </a:t>
            </a:r>
            <a:r>
              <a:rPr lang="tr-TR" sz="1800" dirty="0" smtClean="0"/>
              <a:t>Bu </a:t>
            </a:r>
            <a:r>
              <a:rPr lang="tr-TR" sz="1800" dirty="0"/>
              <a:t>kapsamda </a:t>
            </a:r>
            <a:r>
              <a:rPr lang="tr-TR" sz="1800" dirty="0" smtClean="0"/>
              <a:t>diğer </a:t>
            </a:r>
            <a:r>
              <a:rPr lang="tr-TR" sz="1800" dirty="0"/>
              <a:t>işletmelere ve </a:t>
            </a:r>
            <a:r>
              <a:rPr lang="tr-TR" sz="1800" dirty="0" smtClean="0"/>
              <a:t>sektöre </a:t>
            </a:r>
            <a:r>
              <a:rPr lang="tr-TR" sz="1800" dirty="0"/>
              <a:t>örnek teşkil edecek işletme </a:t>
            </a:r>
            <a:r>
              <a:rPr lang="tr-TR" sz="1800" dirty="0" smtClean="0"/>
              <a:t>sahiplerin, </a:t>
            </a:r>
            <a:r>
              <a:rPr lang="tr-TR" sz="1800" dirty="0"/>
              <a:t>usta / usta öğreticilerin, kalfa ve çırakların da saptanması hedeflenmektedir. </a:t>
            </a:r>
            <a:endParaRPr lang="tr-TR" sz="1800" dirty="0" smtClean="0"/>
          </a:p>
          <a:p>
            <a:r>
              <a:rPr lang="tr-TR" sz="1800" dirty="0" smtClean="0"/>
              <a:t>Bu </a:t>
            </a:r>
            <a:r>
              <a:rPr lang="tr-TR" sz="1800" dirty="0"/>
              <a:t>faaliyet, çocuk hakları ve iş ilkeleri çerçevesinde düzenlenecek farkındalık toplantıları ile yürütülecektir. Bu toplantılarda, işletmelerin çocuk ve aile dostu ilkeleri nasıl uygulayabilecekleri üzerinde durulacak, ve </a:t>
            </a:r>
            <a:r>
              <a:rPr lang="tr-TR" sz="1800" i="1" dirty="0"/>
              <a:t>Çalışma Prensipleri</a:t>
            </a:r>
            <a:r>
              <a:rPr lang="tr-TR" sz="1800" dirty="0"/>
              <a:t> belgesi doğrultusunda belirlenecek bu ilkelere uygun şekilde hareket etmeyi taahhüt eden işletmeler bulunması hedeflenecektir. Toplantılar esnasında çocuk/aile dostu uygulamaları başarıyla uygulayan işletmelerin de tanıtılması, diğer işletmelerin teşvik edilmesini sağlayacaktır.</a:t>
            </a:r>
            <a:endParaRPr lang="en-US" dirty="0"/>
          </a:p>
        </p:txBody>
      </p:sp>
      <p:sp>
        <p:nvSpPr>
          <p:cNvPr id="4" name="Content Placeholder 2"/>
          <p:cNvSpPr txBox="1">
            <a:spLocks/>
          </p:cNvSpPr>
          <p:nvPr/>
        </p:nvSpPr>
        <p:spPr>
          <a:xfrm>
            <a:off x="838201" y="3733172"/>
            <a:ext cx="10515600" cy="1526985"/>
          </a:xfrm>
          <a:prstGeom prst="rect">
            <a:avLst/>
          </a:prstGeom>
          <a:ln w="19050">
            <a:solidFill>
              <a:schemeClr val="accent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b="1" dirty="0">
                <a:solidFill>
                  <a:srgbClr val="00ADEE"/>
                </a:solidFill>
              </a:rPr>
              <a:t>Beklenen </a:t>
            </a:r>
            <a:r>
              <a:rPr lang="tr-TR" b="1" dirty="0" smtClean="0">
                <a:solidFill>
                  <a:srgbClr val="00ADEE"/>
                </a:solidFill>
              </a:rPr>
              <a:t>çıktılar</a:t>
            </a:r>
            <a:endParaRPr lang="tr-TR" dirty="0" smtClean="0">
              <a:solidFill>
                <a:srgbClr val="00ADEE"/>
              </a:solidFill>
            </a:endParaRPr>
          </a:p>
          <a:p>
            <a:pPr lvl="0"/>
            <a:r>
              <a:rPr lang="tr-TR" sz="2400" dirty="0"/>
              <a:t>Çocuk/aile dostu ilkelerden oluşan </a:t>
            </a:r>
            <a:r>
              <a:rPr lang="tr-TR" sz="2400" i="1" dirty="0"/>
              <a:t>Çalışma Prensipleri</a:t>
            </a:r>
            <a:r>
              <a:rPr lang="tr-TR" sz="2400" dirty="0"/>
              <a:t> belgesinin hazırlanması</a:t>
            </a:r>
          </a:p>
          <a:p>
            <a:pPr lvl="0"/>
            <a:r>
              <a:rPr lang="tr-TR" sz="2400" dirty="0"/>
              <a:t>İşletmelere </a:t>
            </a:r>
            <a:r>
              <a:rPr lang="tr-TR" sz="2400" dirty="0" err="1"/>
              <a:t>ÇHİİ’yi</a:t>
            </a:r>
            <a:r>
              <a:rPr lang="tr-TR" sz="2400" dirty="0"/>
              <a:t> benimsemeleri için faaliyet planlarının hazırlanması</a:t>
            </a:r>
          </a:p>
          <a:p>
            <a:r>
              <a:rPr lang="tr-TR" sz="2400" dirty="0"/>
              <a:t>Farkındalık toplantılarının </a:t>
            </a:r>
            <a:r>
              <a:rPr lang="tr-TR" sz="2400" dirty="0" smtClean="0"/>
              <a:t>düzenlenmesi</a:t>
            </a:r>
          </a:p>
          <a:p>
            <a:r>
              <a:rPr lang="tr-TR" sz="2400" dirty="0" smtClean="0">
                <a:solidFill>
                  <a:srgbClr val="ED3024"/>
                </a:solidFill>
              </a:rPr>
              <a:t>10 </a:t>
            </a:r>
            <a:r>
              <a:rPr lang="tr-TR" sz="2400" dirty="0" smtClean="0">
                <a:solidFill>
                  <a:srgbClr val="ED3024"/>
                </a:solidFill>
              </a:rPr>
              <a:t>ilden seçilecek 5 sektörden 1 işletme olmak üzere 50 şirkete 100 gün sürecek danışmanlık </a:t>
            </a:r>
            <a:r>
              <a:rPr lang="tr-TR" sz="2400" dirty="0" smtClean="0">
                <a:solidFill>
                  <a:srgbClr val="ED3024"/>
                </a:solidFill>
              </a:rPr>
              <a:t>verilmesi</a:t>
            </a:r>
            <a:endParaRPr lang="tr-TR" sz="2400" dirty="0"/>
          </a:p>
        </p:txBody>
      </p:sp>
    </p:spTree>
    <p:extLst>
      <p:ext uri="{BB962C8B-B14F-4D97-AF65-F5344CB8AC3E}">
        <p14:creationId xmlns:p14="http://schemas.microsoft.com/office/powerpoint/2010/main" val="413845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6900"/>
          </a:xfrm>
        </p:spPr>
        <p:txBody>
          <a:bodyPr>
            <a:noAutofit/>
          </a:bodyPr>
          <a:lstStyle/>
          <a:p>
            <a:r>
              <a:rPr lang="tr-TR" sz="3200" b="1" dirty="0">
                <a:solidFill>
                  <a:srgbClr val="00ADEE"/>
                </a:solidFill>
              </a:rPr>
              <a:t>Faaliyet 3: MEB ile işbirliği içinde, </a:t>
            </a:r>
            <a:r>
              <a:rPr lang="tr-TR" sz="3200" b="1" dirty="0" err="1">
                <a:solidFill>
                  <a:srgbClr val="00ADEE"/>
                </a:solidFill>
              </a:rPr>
              <a:t>TESK'e</a:t>
            </a:r>
            <a:r>
              <a:rPr lang="tr-TR" sz="3200" b="1" dirty="0">
                <a:solidFill>
                  <a:srgbClr val="00ADEE"/>
                </a:solidFill>
              </a:rPr>
              <a:t> bağlı KOBİ'lerin Türk ve mülteci gençlere güvenli iş temelli eğitim fırsatları sağlamasını desteklemek</a:t>
            </a:r>
            <a:endParaRPr lang="tr-TR" sz="3200" dirty="0">
              <a:solidFill>
                <a:srgbClr val="00ADEE"/>
              </a:solidFill>
            </a:endParaRPr>
          </a:p>
        </p:txBody>
      </p:sp>
      <p:sp>
        <p:nvSpPr>
          <p:cNvPr id="3" name="Content Placeholder 2"/>
          <p:cNvSpPr>
            <a:spLocks noGrp="1"/>
          </p:cNvSpPr>
          <p:nvPr>
            <p:ph idx="1"/>
          </p:nvPr>
        </p:nvSpPr>
        <p:spPr>
          <a:xfrm>
            <a:off x="838200" y="2232026"/>
            <a:ext cx="10515600" cy="3046984"/>
          </a:xfrm>
        </p:spPr>
        <p:txBody>
          <a:bodyPr>
            <a:normAutofit lnSpcReduction="10000"/>
          </a:bodyPr>
          <a:lstStyle/>
          <a:p>
            <a:r>
              <a:rPr lang="tr-TR" sz="2000" b="1" dirty="0">
                <a:solidFill>
                  <a:srgbClr val="ED3024"/>
                </a:solidFill>
              </a:rPr>
              <a:t>Faaliyet 3.1. </a:t>
            </a:r>
            <a:r>
              <a:rPr lang="tr-TR" sz="2000" b="1" u="sng" dirty="0"/>
              <a:t>Mesleki eğitim merkezlerinde Türk ve mülteci öğrencilerle çalışan usta öğreticilerin, koordinatör öğretmenlerin ve rehberlik öğretmenlerinin ÇHİİ konusundaki kapasitelerini güçlendirmek</a:t>
            </a:r>
            <a:endParaRPr lang="tr-TR" sz="2000" dirty="0"/>
          </a:p>
          <a:p>
            <a:pPr marL="0" indent="0">
              <a:buNone/>
            </a:pPr>
            <a:endParaRPr lang="tr-TR" sz="2000" b="1" u="sng" dirty="0"/>
          </a:p>
          <a:p>
            <a:r>
              <a:rPr lang="tr-TR" sz="2000" b="1" dirty="0">
                <a:solidFill>
                  <a:srgbClr val="ED3024"/>
                </a:solidFill>
              </a:rPr>
              <a:t>Faaliyet 3.2. </a:t>
            </a:r>
            <a:r>
              <a:rPr lang="tr-TR" sz="2000" b="1" u="sng" dirty="0"/>
              <a:t>Gençlere dijital beceri eğitimleri, iş temelli eğitim programları ve iş sağlığı ve güvenliği eğitimleri aracılığıyla KOBİ'lerde güvenli eğitim fırsatları sağlamak ve yetiştirilmiş gençlerin KOBİ'lerin dijital dönüşümünü destekleyerek istihdam edilmelerini </a:t>
            </a:r>
            <a:r>
              <a:rPr lang="tr-TR" sz="2000" b="1" u="sng" dirty="0" smtClean="0"/>
              <a:t>sağlamak</a:t>
            </a:r>
          </a:p>
          <a:p>
            <a:endParaRPr lang="tr-TR" sz="2000" b="1" u="sng" dirty="0">
              <a:solidFill>
                <a:srgbClr val="714E81"/>
              </a:solidFill>
            </a:endParaRPr>
          </a:p>
          <a:p>
            <a:r>
              <a:rPr lang="tr-TR" sz="2000" b="1" dirty="0">
                <a:solidFill>
                  <a:srgbClr val="ED3024"/>
                </a:solidFill>
              </a:rPr>
              <a:t>Faaliyet 3.3. </a:t>
            </a:r>
            <a:r>
              <a:rPr lang="tr-TR" sz="2000" b="1" u="sng" dirty="0"/>
              <a:t>ÇHİİ ve gençlere yönelik güvenli iş temelli eğitim fırsatlarını teşvik etmek amacıyla görsel materyaller geliştirmek ve iletişim faaliyetlerini uygulamak</a:t>
            </a:r>
            <a:endParaRPr lang="en-US" sz="2000" dirty="0"/>
          </a:p>
        </p:txBody>
      </p:sp>
    </p:spTree>
    <p:extLst>
      <p:ext uri="{BB962C8B-B14F-4D97-AF65-F5344CB8AC3E}">
        <p14:creationId xmlns:p14="http://schemas.microsoft.com/office/powerpoint/2010/main" val="324381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2706429682"/>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İçerik Yer Tutucusu 1"/>
          <p:cNvGraphicFramePr>
            <a:graphicFrameLocks noGrp="1"/>
          </p:cNvGraphicFramePr>
          <p:nvPr>
            <p:ph idx="1"/>
            <p:extLst>
              <p:ext uri="{D42A27DB-BD31-4B8C-83A1-F6EECF244321}">
                <p14:modId xmlns:p14="http://schemas.microsoft.com/office/powerpoint/2010/main" val="3424021719"/>
              </p:ext>
            </p:extLst>
          </p:nvPr>
        </p:nvGraphicFramePr>
        <p:xfrm>
          <a:off x="838200" y="1206788"/>
          <a:ext cx="6597073" cy="4085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6"/>
          <p:cNvGraphicFramePr/>
          <p:nvPr>
            <p:extLst>
              <p:ext uri="{D42A27DB-BD31-4B8C-83A1-F6EECF244321}">
                <p14:modId xmlns:p14="http://schemas.microsoft.com/office/powerpoint/2010/main" val="837516097"/>
              </p:ext>
            </p:extLst>
          </p:nvPr>
        </p:nvGraphicFramePr>
        <p:xfrm>
          <a:off x="7435273" y="1348509"/>
          <a:ext cx="3960000" cy="394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8221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983404260"/>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20050" y="1187932"/>
            <a:ext cx="5137405" cy="408165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w="25400">
            <a:solidFill>
              <a:schemeClr val="accent1"/>
            </a:solidFill>
          </a:ln>
        </p:spPr>
        <p:txBody>
          <a:bodyPr>
            <a:noAutofit/>
          </a:bodyPr>
          <a:lstStyle/>
          <a:p>
            <a:pPr algn="just"/>
            <a:r>
              <a:rPr lang="tr-TR" sz="1600" dirty="0"/>
              <a:t>Bu faaliyetin temel amacı, gençlere dijital beceriler, iş temelli </a:t>
            </a:r>
            <a:r>
              <a:rPr lang="tr-TR" sz="1600" dirty="0" smtClean="0"/>
              <a:t>eğitim </a:t>
            </a:r>
            <a:r>
              <a:rPr lang="tr-TR" sz="1600" dirty="0"/>
              <a:t>programları ve iş sağlığı ve güvenliği konularında eğitimler sunarak onların profesyonel gelişimlerini desteklemektir. Bu eğitimler sonucunda yetiştirilen gençlerin, KOBİ'lerin dijital dönüşüm süreçlerine katkıda bulunarak istihdam edilmeleri hedeflenmektedir.</a:t>
            </a:r>
          </a:p>
          <a:p>
            <a:pPr algn="just"/>
            <a:r>
              <a:rPr lang="tr-TR" sz="1600" dirty="0"/>
              <a:t>Gerek faaliyetin içerik yoğunluğu, gerekse içerdiği konu başlıklarıyla, projenin en kapsamlı ve önemli faaliyetlerinden birini oluşturmaktadır. Bu </a:t>
            </a:r>
            <a:r>
              <a:rPr lang="tr-TR" sz="1600" dirty="0" smtClean="0"/>
              <a:t>faaliyetin </a:t>
            </a:r>
            <a:r>
              <a:rPr lang="tr-TR" sz="1600" dirty="0"/>
              <a:t>üç ayağı vardır: dijital ve mesleki eğitimler, iş sağlığı ve güvenliği eğitimleri, ve İSG risk analizleri</a:t>
            </a:r>
            <a:r>
              <a:rPr lang="tr-TR" sz="1600" dirty="0" smtClean="0"/>
              <a:t>.</a:t>
            </a:r>
          </a:p>
          <a:p>
            <a:pPr algn="just"/>
            <a:r>
              <a:rPr lang="tr-TR" sz="1600" b="1" dirty="0"/>
              <a:t>3.2.1. Dijital ve Mesleki </a:t>
            </a:r>
            <a:r>
              <a:rPr lang="tr-TR" sz="1600" b="1" dirty="0" smtClean="0"/>
              <a:t>Eğitimler</a:t>
            </a:r>
            <a:endParaRPr lang="tr-TR" sz="1600" dirty="0" smtClean="0"/>
          </a:p>
          <a:p>
            <a:pPr algn="just"/>
            <a:r>
              <a:rPr lang="tr-TR" sz="1600" b="1" dirty="0" smtClean="0"/>
              <a:t>3.2.2</a:t>
            </a:r>
            <a:r>
              <a:rPr lang="tr-TR" sz="1600" b="1" dirty="0"/>
              <a:t>. İş Sağlığı ve Güvenliği (İSG) Eğitimleri</a:t>
            </a:r>
            <a:endParaRPr lang="tr-TR" sz="1600" dirty="0"/>
          </a:p>
          <a:p>
            <a:pPr algn="just"/>
            <a:r>
              <a:rPr lang="tr-TR" sz="1600" b="1" dirty="0"/>
              <a:t>3.2.3. İSG Risk Analizleri</a:t>
            </a:r>
            <a:endParaRPr lang="tr-TR" sz="1600" dirty="0"/>
          </a:p>
          <a:p>
            <a:pPr algn="just"/>
            <a:endParaRPr lang="tr-TR" sz="1550" dirty="0"/>
          </a:p>
        </p:txBody>
      </p:sp>
      <p:sp>
        <p:nvSpPr>
          <p:cNvPr id="10" name="Content Placeholder 2"/>
          <p:cNvSpPr txBox="1">
            <a:spLocks/>
          </p:cNvSpPr>
          <p:nvPr/>
        </p:nvSpPr>
        <p:spPr>
          <a:xfrm>
            <a:off x="7536873" y="1187931"/>
            <a:ext cx="3816927" cy="408165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chemeClr val="accent1"/>
            </a:solid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b="1" dirty="0">
                <a:solidFill>
                  <a:srgbClr val="00ADEE"/>
                </a:solidFill>
              </a:rPr>
              <a:t>Beklenen </a:t>
            </a:r>
            <a:r>
              <a:rPr lang="tr-TR" b="1" dirty="0" smtClean="0">
                <a:solidFill>
                  <a:srgbClr val="00ADEE"/>
                </a:solidFill>
              </a:rPr>
              <a:t>çıktılar</a:t>
            </a:r>
            <a:endParaRPr lang="tr-TR" dirty="0" smtClean="0">
              <a:solidFill>
                <a:srgbClr val="00ADEE"/>
              </a:solidFill>
            </a:endParaRPr>
          </a:p>
          <a:p>
            <a:pPr lvl="0" algn="just"/>
            <a:r>
              <a:rPr lang="tr-TR" sz="2000" dirty="0" smtClean="0"/>
              <a:t>10 ilde toplam 500 çocuğa dijital beceri eğitimi verilmesi</a:t>
            </a:r>
          </a:p>
          <a:p>
            <a:pPr lvl="0" algn="just"/>
            <a:r>
              <a:rPr lang="tr-TR" sz="2000" dirty="0" smtClean="0"/>
              <a:t>10 ilde toplam 500 çocuğa </a:t>
            </a:r>
            <a:r>
              <a:rPr lang="tr-TR" sz="2000" dirty="0" err="1" smtClean="0"/>
              <a:t>sektörel</a:t>
            </a:r>
            <a:r>
              <a:rPr lang="tr-TR" sz="2000" dirty="0" smtClean="0"/>
              <a:t> mesleki eğitim verilmesi</a:t>
            </a:r>
          </a:p>
          <a:p>
            <a:pPr lvl="0" algn="just"/>
            <a:r>
              <a:rPr lang="tr-TR" sz="2000" dirty="0" smtClean="0"/>
              <a:t>11 </a:t>
            </a:r>
            <a:r>
              <a:rPr lang="tr-TR" sz="2000" dirty="0"/>
              <a:t>ilden toplam 550 kişiye 1 günlük İSG eğitimi verilmesi</a:t>
            </a:r>
          </a:p>
          <a:p>
            <a:pPr lvl="0" algn="just"/>
            <a:r>
              <a:rPr lang="tr-TR" sz="2000" dirty="0"/>
              <a:t>11 ilin her birinde 20 işletmeye İSG risk analizi </a:t>
            </a:r>
            <a:r>
              <a:rPr lang="tr-TR" sz="2000" dirty="0" smtClean="0"/>
              <a:t>yapılması</a:t>
            </a:r>
            <a:endParaRPr lang="tr-TR" sz="2000" dirty="0"/>
          </a:p>
        </p:txBody>
      </p:sp>
    </p:spTree>
    <p:extLst>
      <p:ext uri="{BB962C8B-B14F-4D97-AF65-F5344CB8AC3E}">
        <p14:creationId xmlns:p14="http://schemas.microsoft.com/office/powerpoint/2010/main" val="188355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496798870"/>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187930"/>
            <a:ext cx="5340927" cy="3614979"/>
          </a:xfrm>
          <a:ln>
            <a:solidFill>
              <a:schemeClr val="accent1"/>
            </a:solidFill>
          </a:ln>
        </p:spPr>
        <p:txBody>
          <a:bodyPr>
            <a:noAutofit/>
          </a:bodyPr>
          <a:lstStyle/>
          <a:p>
            <a:pPr algn="just"/>
            <a:r>
              <a:rPr lang="tr-TR" sz="1500" dirty="0"/>
              <a:t>Bu faaliyet, ÇHİİ ve gençlere yönelik olarak geliştirilen güvenli iş temelli eğitim fırsatlarının tanıtılması ve teşvik edilmesi amacını taşımaktadır. Özellikle bölgedeki esnaf ve yerel halkın bu konuda bilinçlendirilmesi, oluşturulan içerik ve materyaller aracılığıyla bu konunun öneminin vurgulanması hedeflenmektedir. </a:t>
            </a:r>
            <a:endParaRPr lang="tr-TR" sz="1500" dirty="0" smtClean="0"/>
          </a:p>
          <a:p>
            <a:pPr algn="just"/>
            <a:r>
              <a:rPr lang="tr-TR" sz="1500" dirty="0" smtClean="0"/>
              <a:t>Belirlenen </a:t>
            </a:r>
            <a:r>
              <a:rPr lang="tr-TR" sz="1500" dirty="0"/>
              <a:t>hedeflere ulaşmak için özellikle dijital platformları etkili bir şekilde kullanarak, belirli stratejiler ve yaratıcı yöntemler doğrultusunda farkındalığın artırılması beklenmektedir.</a:t>
            </a:r>
          </a:p>
          <a:p>
            <a:pPr algn="just"/>
            <a:r>
              <a:rPr lang="tr-TR" sz="1500" dirty="0" smtClean="0"/>
              <a:t>2 </a:t>
            </a:r>
            <a:r>
              <a:rPr lang="tr-TR" sz="1500" dirty="0" smtClean="0"/>
              <a:t>ana başlık </a:t>
            </a:r>
            <a:r>
              <a:rPr lang="tr-TR" sz="1500" dirty="0"/>
              <a:t>çerçevesinde farkındalık artırması </a:t>
            </a:r>
            <a:r>
              <a:rPr lang="tr-TR" sz="1500" dirty="0" smtClean="0"/>
              <a:t>beklenmektedir;</a:t>
            </a:r>
          </a:p>
          <a:p>
            <a:pPr algn="just"/>
            <a:r>
              <a:rPr lang="tr-TR" sz="1600" b="1" dirty="0"/>
              <a:t>3.3.1. Web sitesi ve Sosyal Medya Hesapları Yoluyla Dijital Varlık Oluşturma</a:t>
            </a:r>
          </a:p>
          <a:p>
            <a:pPr algn="just"/>
            <a:r>
              <a:rPr lang="tr-TR" sz="1600" b="1" dirty="0"/>
              <a:t>3.3.2. Görünürlük Materyallerinin Hazırlanması</a:t>
            </a:r>
            <a:endParaRPr lang="tr-TR" sz="1600" dirty="0"/>
          </a:p>
          <a:p>
            <a:pPr algn="just"/>
            <a:endParaRPr lang="tr-TR" sz="1500" dirty="0"/>
          </a:p>
        </p:txBody>
      </p:sp>
      <p:sp>
        <p:nvSpPr>
          <p:cNvPr id="10" name="Content Placeholder 2"/>
          <p:cNvSpPr txBox="1">
            <a:spLocks/>
          </p:cNvSpPr>
          <p:nvPr/>
        </p:nvSpPr>
        <p:spPr>
          <a:xfrm>
            <a:off x="6179127" y="1187932"/>
            <a:ext cx="5174673" cy="2469668"/>
          </a:xfrm>
          <a:prstGeom prst="rect">
            <a:avLst/>
          </a:prstGeom>
          <a:ln>
            <a:solidFill>
              <a:schemeClr val="accent1"/>
            </a:solidFill>
          </a:ln>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b="1" dirty="0">
                <a:solidFill>
                  <a:srgbClr val="00ADEE"/>
                </a:solidFill>
              </a:rPr>
              <a:t>Beklenen </a:t>
            </a:r>
            <a:r>
              <a:rPr lang="tr-TR" b="1" dirty="0" smtClean="0">
                <a:solidFill>
                  <a:srgbClr val="00ADEE"/>
                </a:solidFill>
              </a:rPr>
              <a:t>çıktılar</a:t>
            </a:r>
            <a:endParaRPr lang="tr-TR" dirty="0" smtClean="0">
              <a:solidFill>
                <a:srgbClr val="00ADEE"/>
              </a:solidFill>
            </a:endParaRPr>
          </a:p>
          <a:p>
            <a:pPr lvl="0"/>
            <a:r>
              <a:rPr lang="tr-TR" sz="2000" dirty="0"/>
              <a:t>İletişim Stratejisinin oluşturulması</a:t>
            </a:r>
          </a:p>
          <a:p>
            <a:pPr lvl="0"/>
            <a:r>
              <a:rPr lang="tr-TR" sz="2000" dirty="0"/>
              <a:t>Web sitesi ve sosyal medya hesaplarının oluşturulması, içerik oluşturulması ve etkin yönetimi </a:t>
            </a:r>
          </a:p>
          <a:p>
            <a:pPr lvl="0"/>
            <a:r>
              <a:rPr lang="tr-TR" sz="2000" dirty="0"/>
              <a:t>Kurumsal kimlik ve logoların oluşturulması </a:t>
            </a:r>
          </a:p>
          <a:p>
            <a:pPr lvl="0"/>
            <a:r>
              <a:rPr lang="tr-TR" sz="2000" dirty="0"/>
              <a:t>Final Rapor ve </a:t>
            </a:r>
            <a:r>
              <a:rPr lang="tr-TR" sz="2000" dirty="0" err="1"/>
              <a:t>Compendium</a:t>
            </a:r>
            <a:r>
              <a:rPr lang="tr-TR" sz="2000" dirty="0"/>
              <a:t> </a:t>
            </a:r>
            <a:r>
              <a:rPr lang="tr-TR" sz="2000" dirty="0" smtClean="0"/>
              <a:t>Hazırlanması</a:t>
            </a:r>
            <a:endParaRPr lang="tr-TR" sz="2000" dirty="0"/>
          </a:p>
        </p:txBody>
      </p:sp>
    </p:spTree>
    <p:extLst>
      <p:ext uri="{BB962C8B-B14F-4D97-AF65-F5344CB8AC3E}">
        <p14:creationId xmlns:p14="http://schemas.microsoft.com/office/powerpoint/2010/main" val="288276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0808" y="3984899"/>
            <a:ext cx="6096000" cy="523220"/>
          </a:xfrm>
          <a:prstGeom prst="rect">
            <a:avLst/>
          </a:prstGeom>
        </p:spPr>
        <p:txBody>
          <a:bodyPr>
            <a:spAutoFit/>
          </a:bodyPr>
          <a:lstStyle/>
          <a:p>
            <a:pPr algn="r"/>
            <a:r>
              <a:rPr lang="en-US" sz="2800" dirty="0" err="1" smtClean="0">
                <a:solidFill>
                  <a:schemeClr val="accent1">
                    <a:lumMod val="75000"/>
                  </a:schemeClr>
                </a:solidFill>
              </a:rPr>
              <a:t>Dinlediğiniz</a:t>
            </a:r>
            <a:r>
              <a:rPr lang="en-US" sz="2800" dirty="0" smtClean="0">
                <a:solidFill>
                  <a:schemeClr val="accent1">
                    <a:lumMod val="75000"/>
                  </a:schemeClr>
                </a:solidFill>
              </a:rPr>
              <a:t> </a:t>
            </a:r>
            <a:r>
              <a:rPr lang="en-US" sz="2800" dirty="0" err="1" smtClean="0">
                <a:solidFill>
                  <a:schemeClr val="accent1">
                    <a:lumMod val="75000"/>
                  </a:schemeClr>
                </a:solidFill>
              </a:rPr>
              <a:t>için</a:t>
            </a:r>
            <a:r>
              <a:rPr lang="en-US" sz="2800" dirty="0" smtClean="0">
                <a:solidFill>
                  <a:schemeClr val="accent1">
                    <a:lumMod val="75000"/>
                  </a:schemeClr>
                </a:solidFill>
              </a:rPr>
              <a:t> </a:t>
            </a:r>
            <a:r>
              <a:rPr lang="en-US" sz="2800" dirty="0" err="1" smtClean="0">
                <a:solidFill>
                  <a:schemeClr val="accent1">
                    <a:lumMod val="75000"/>
                  </a:schemeClr>
                </a:solidFill>
              </a:rPr>
              <a:t>teşekkürler</a:t>
            </a:r>
            <a:endParaRPr lang="tr-TR" sz="2800" dirty="0">
              <a:solidFill>
                <a:schemeClr val="accent1">
                  <a:lumMod val="75000"/>
                </a:schemeClr>
              </a:solidFill>
            </a:endParaRPr>
          </a:p>
        </p:txBody>
      </p:sp>
    </p:spTree>
    <p:extLst>
      <p:ext uri="{BB962C8B-B14F-4D97-AF65-F5344CB8AC3E}">
        <p14:creationId xmlns:p14="http://schemas.microsoft.com/office/powerpoint/2010/main" val="367119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07859738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5"/>
            <a:ext cx="10515600" cy="3095167"/>
          </a:xfrm>
        </p:spPr>
        <p:txBody>
          <a:bodyPr/>
          <a:lstStyle/>
          <a:p>
            <a:pPr algn="just"/>
            <a:r>
              <a:rPr lang="en-US" dirty="0" smtClean="0"/>
              <a:t>Türkiye </a:t>
            </a:r>
            <a:r>
              <a:rPr lang="en-US" dirty="0" err="1"/>
              <a:t>Esnaf</a:t>
            </a:r>
            <a:r>
              <a:rPr lang="en-US" dirty="0"/>
              <a:t> </a:t>
            </a:r>
            <a:r>
              <a:rPr lang="en-US" dirty="0" err="1"/>
              <a:t>ve</a:t>
            </a:r>
            <a:r>
              <a:rPr lang="en-US" dirty="0"/>
              <a:t> </a:t>
            </a:r>
            <a:r>
              <a:rPr lang="en-US" dirty="0" err="1"/>
              <a:t>Sanatkarları</a:t>
            </a:r>
            <a:r>
              <a:rPr lang="en-US" dirty="0"/>
              <a:t> </a:t>
            </a:r>
            <a:r>
              <a:rPr lang="en-US" dirty="0" err="1" smtClean="0"/>
              <a:t>Konfederasyonu</a:t>
            </a:r>
            <a:r>
              <a:rPr lang="tr-TR" dirty="0"/>
              <a:t> </a:t>
            </a:r>
            <a:r>
              <a:rPr lang="tr-TR" dirty="0" smtClean="0"/>
              <a:t>(T</a:t>
            </a:r>
            <a:r>
              <a:rPr lang="en-US" dirty="0" smtClean="0"/>
              <a:t>ESK) </a:t>
            </a:r>
            <a:r>
              <a:rPr lang="en-US" dirty="0" err="1"/>
              <a:t>ve</a:t>
            </a:r>
            <a:r>
              <a:rPr lang="en-US" dirty="0"/>
              <a:t> </a:t>
            </a:r>
            <a:r>
              <a:rPr lang="en-US" dirty="0" err="1"/>
              <a:t>Birleşmiş</a:t>
            </a:r>
            <a:r>
              <a:rPr lang="en-US" dirty="0"/>
              <a:t> </a:t>
            </a:r>
            <a:r>
              <a:rPr lang="en-US" dirty="0" err="1"/>
              <a:t>Milletler</a:t>
            </a:r>
            <a:r>
              <a:rPr lang="en-US" dirty="0"/>
              <a:t> </a:t>
            </a:r>
            <a:r>
              <a:rPr lang="en-US" dirty="0" err="1"/>
              <a:t>Çocuklara</a:t>
            </a:r>
            <a:r>
              <a:rPr lang="en-US" dirty="0"/>
              <a:t> </a:t>
            </a:r>
            <a:r>
              <a:rPr lang="en-US" dirty="0" err="1"/>
              <a:t>Yardım</a:t>
            </a:r>
            <a:r>
              <a:rPr lang="en-US" dirty="0"/>
              <a:t> </a:t>
            </a:r>
            <a:r>
              <a:rPr lang="en-US" dirty="0" err="1"/>
              <a:t>Fonu</a:t>
            </a:r>
            <a:r>
              <a:rPr lang="en-US" dirty="0"/>
              <a:t> </a:t>
            </a:r>
            <a:r>
              <a:rPr lang="en-US" dirty="0" smtClean="0"/>
              <a:t>(UNICEF) </a:t>
            </a:r>
            <a:r>
              <a:rPr lang="en-US" dirty="0" err="1" smtClean="0"/>
              <a:t>iş</a:t>
            </a:r>
            <a:r>
              <a:rPr lang="tr-TR" dirty="0"/>
              <a:t> </a:t>
            </a:r>
            <a:r>
              <a:rPr lang="en-US" dirty="0" err="1" smtClean="0"/>
              <a:t>birliğiyle</a:t>
            </a:r>
            <a:r>
              <a:rPr lang="en-US" dirty="0" smtClean="0"/>
              <a:t> </a:t>
            </a:r>
            <a:r>
              <a:rPr lang="en-US" dirty="0"/>
              <a:t>2017 </a:t>
            </a:r>
            <a:r>
              <a:rPr lang="en-US" dirty="0" err="1"/>
              <a:t>yılından</a:t>
            </a:r>
            <a:r>
              <a:rPr lang="en-US" dirty="0"/>
              <a:t> </a:t>
            </a:r>
            <a:r>
              <a:rPr lang="en-US" dirty="0" err="1"/>
              <a:t>bu</a:t>
            </a:r>
            <a:r>
              <a:rPr lang="en-US" dirty="0"/>
              <a:t> </a:t>
            </a:r>
            <a:r>
              <a:rPr lang="en-US" dirty="0" err="1"/>
              <a:t>yana</a:t>
            </a:r>
            <a:r>
              <a:rPr lang="en-US" dirty="0"/>
              <a:t> </a:t>
            </a:r>
            <a:r>
              <a:rPr lang="en-US" dirty="0" err="1"/>
              <a:t>yürütülen</a:t>
            </a:r>
            <a:r>
              <a:rPr lang="en-US" dirty="0"/>
              <a:t> "</a:t>
            </a:r>
            <a:r>
              <a:rPr lang="en-US" dirty="0" err="1"/>
              <a:t>Çocuk</a:t>
            </a:r>
            <a:r>
              <a:rPr lang="en-US" dirty="0"/>
              <a:t> </a:t>
            </a:r>
            <a:r>
              <a:rPr lang="en-US" dirty="0" err="1"/>
              <a:t>Hakları</a:t>
            </a:r>
            <a:r>
              <a:rPr lang="en-US" dirty="0"/>
              <a:t> </a:t>
            </a:r>
            <a:r>
              <a:rPr lang="en-US" dirty="0" err="1"/>
              <a:t>ve</a:t>
            </a:r>
            <a:r>
              <a:rPr lang="en-US" dirty="0"/>
              <a:t> </a:t>
            </a:r>
            <a:r>
              <a:rPr lang="en-US" dirty="0" err="1"/>
              <a:t>İş</a:t>
            </a:r>
            <a:r>
              <a:rPr lang="en-US" dirty="0"/>
              <a:t> </a:t>
            </a:r>
            <a:r>
              <a:rPr lang="en-US" dirty="0" err="1"/>
              <a:t>İlkeri</a:t>
            </a:r>
            <a:r>
              <a:rPr lang="en-US" dirty="0"/>
              <a:t> Programı" </a:t>
            </a:r>
            <a:r>
              <a:rPr lang="en-US" dirty="0" err="1"/>
              <a:t>ile</a:t>
            </a:r>
            <a:r>
              <a:rPr lang="en-US" dirty="0"/>
              <a:t> </a:t>
            </a:r>
            <a:r>
              <a:rPr lang="en-US" dirty="0" err="1"/>
              <a:t>çocuk</a:t>
            </a:r>
            <a:r>
              <a:rPr lang="en-US" dirty="0"/>
              <a:t> </a:t>
            </a:r>
            <a:r>
              <a:rPr lang="en-US" dirty="0" err="1"/>
              <a:t>işçiliği</a:t>
            </a:r>
            <a:r>
              <a:rPr lang="en-US" dirty="0"/>
              <a:t> </a:t>
            </a:r>
            <a:r>
              <a:rPr lang="en-US" dirty="0" err="1"/>
              <a:t>ile</a:t>
            </a:r>
            <a:r>
              <a:rPr lang="en-US" dirty="0"/>
              <a:t> </a:t>
            </a:r>
            <a:r>
              <a:rPr lang="en-US" dirty="0" err="1"/>
              <a:t>mücadele</a:t>
            </a:r>
            <a:r>
              <a:rPr lang="en-US" dirty="0"/>
              <a:t> </a:t>
            </a:r>
            <a:r>
              <a:rPr lang="en-US" dirty="0" err="1"/>
              <a:t>edilmesi</a:t>
            </a:r>
            <a:r>
              <a:rPr lang="en-US" dirty="0"/>
              <a:t>, </a:t>
            </a:r>
            <a:r>
              <a:rPr lang="en-US" dirty="0" err="1"/>
              <a:t>çocuk</a:t>
            </a:r>
            <a:r>
              <a:rPr lang="en-US" dirty="0"/>
              <a:t> </a:t>
            </a:r>
            <a:r>
              <a:rPr lang="en-US" dirty="0" err="1"/>
              <a:t>ve</a:t>
            </a:r>
            <a:r>
              <a:rPr lang="en-US" dirty="0"/>
              <a:t> </a:t>
            </a:r>
            <a:r>
              <a:rPr lang="en-US" dirty="0" err="1"/>
              <a:t>gençlere</a:t>
            </a:r>
            <a:r>
              <a:rPr lang="en-US" dirty="0"/>
              <a:t> </a:t>
            </a:r>
            <a:r>
              <a:rPr lang="en-US" dirty="0" err="1"/>
              <a:t>yönelik</a:t>
            </a:r>
            <a:r>
              <a:rPr lang="en-US" dirty="0"/>
              <a:t> </a:t>
            </a:r>
            <a:r>
              <a:rPr lang="en-US" dirty="0" err="1"/>
              <a:t>güvenli</a:t>
            </a:r>
            <a:r>
              <a:rPr lang="en-US" dirty="0"/>
              <a:t> </a:t>
            </a:r>
            <a:r>
              <a:rPr lang="en-US" dirty="0" err="1"/>
              <a:t>işbaşı</a:t>
            </a:r>
            <a:r>
              <a:rPr lang="en-US" dirty="0"/>
              <a:t> </a:t>
            </a:r>
            <a:r>
              <a:rPr lang="en-US" dirty="0" err="1"/>
              <a:t>eğitimi</a:t>
            </a:r>
            <a:r>
              <a:rPr lang="en-US" dirty="0"/>
              <a:t> </a:t>
            </a:r>
            <a:r>
              <a:rPr lang="en-US" dirty="0" err="1"/>
              <a:t>imkanlarının</a:t>
            </a:r>
            <a:r>
              <a:rPr lang="en-US" dirty="0"/>
              <a:t> </a:t>
            </a:r>
            <a:r>
              <a:rPr lang="en-US" dirty="0" err="1"/>
              <a:t>artırılması</a:t>
            </a:r>
            <a:r>
              <a:rPr lang="en-US" dirty="0"/>
              <a:t> </a:t>
            </a:r>
            <a:r>
              <a:rPr lang="en-US" dirty="0" err="1"/>
              <a:t>ve</a:t>
            </a:r>
            <a:r>
              <a:rPr lang="en-US" dirty="0"/>
              <a:t> </a:t>
            </a:r>
            <a:r>
              <a:rPr lang="en-US" dirty="0" err="1"/>
              <a:t>TESK’e</a:t>
            </a:r>
            <a:r>
              <a:rPr lang="en-US" dirty="0"/>
              <a:t> </a:t>
            </a:r>
            <a:r>
              <a:rPr lang="en-US" dirty="0" err="1"/>
              <a:t>bağlı</a:t>
            </a:r>
            <a:r>
              <a:rPr lang="en-US" dirty="0"/>
              <a:t> </a:t>
            </a:r>
            <a:r>
              <a:rPr lang="en-US" dirty="0" err="1"/>
              <a:t>esnaf</a:t>
            </a:r>
            <a:r>
              <a:rPr lang="en-US" dirty="0"/>
              <a:t> </a:t>
            </a:r>
            <a:r>
              <a:rPr lang="en-US" dirty="0" err="1"/>
              <a:t>ve</a:t>
            </a:r>
            <a:r>
              <a:rPr lang="en-US" dirty="0"/>
              <a:t> </a:t>
            </a:r>
            <a:r>
              <a:rPr lang="en-US" dirty="0" err="1"/>
              <a:t>işverenler</a:t>
            </a:r>
            <a:r>
              <a:rPr lang="en-US" dirty="0"/>
              <a:t> </a:t>
            </a:r>
            <a:r>
              <a:rPr lang="en-US" dirty="0" err="1"/>
              <a:t>nezdinde</a:t>
            </a:r>
            <a:r>
              <a:rPr lang="en-US" dirty="0"/>
              <a:t> </a:t>
            </a:r>
            <a:r>
              <a:rPr lang="en-US" dirty="0" err="1"/>
              <a:t>çocuk</a:t>
            </a:r>
            <a:r>
              <a:rPr lang="en-US" dirty="0"/>
              <a:t> </a:t>
            </a:r>
            <a:r>
              <a:rPr lang="en-US" dirty="0" err="1"/>
              <a:t>haklarının</a:t>
            </a:r>
            <a:r>
              <a:rPr lang="en-US" dirty="0"/>
              <a:t> </a:t>
            </a:r>
            <a:r>
              <a:rPr lang="en-US" dirty="0" err="1"/>
              <a:t>korunması</a:t>
            </a:r>
            <a:r>
              <a:rPr lang="en-US" dirty="0"/>
              <a:t> </a:t>
            </a:r>
            <a:r>
              <a:rPr lang="en-US" dirty="0" err="1"/>
              <a:t>amaçlanmaktadır</a:t>
            </a:r>
            <a:r>
              <a:rPr lang="en-US" dirty="0" smtClean="0"/>
              <a:t>.</a:t>
            </a:r>
            <a:r>
              <a:rPr lang="tr-TR" dirty="0" smtClean="0"/>
              <a:t> </a:t>
            </a:r>
          </a:p>
          <a:p>
            <a:r>
              <a:rPr lang="tr-TR" dirty="0" smtClean="0"/>
              <a:t>ÇHİİP kapsamında 3 ana faaliyet planlanmaktadır;</a:t>
            </a:r>
            <a:endParaRPr lang="tr-TR" dirty="0"/>
          </a:p>
          <a:p>
            <a:endParaRPr lang="en-US" dirty="0"/>
          </a:p>
        </p:txBody>
      </p:sp>
    </p:spTree>
    <p:extLst>
      <p:ext uri="{BB962C8B-B14F-4D97-AF65-F5344CB8AC3E}">
        <p14:creationId xmlns:p14="http://schemas.microsoft.com/office/powerpoint/2010/main" val="424407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6900"/>
          </a:xfrm>
        </p:spPr>
        <p:txBody>
          <a:bodyPr>
            <a:noAutofit/>
          </a:bodyPr>
          <a:lstStyle/>
          <a:p>
            <a:r>
              <a:rPr lang="tr-TR" sz="3200" b="1" dirty="0">
                <a:solidFill>
                  <a:srgbClr val="00ADEE"/>
                </a:solidFill>
              </a:rPr>
              <a:t>Faaliyet </a:t>
            </a:r>
            <a:r>
              <a:rPr lang="tr-TR" sz="3200" b="1" dirty="0" smtClean="0">
                <a:solidFill>
                  <a:srgbClr val="00ADEE"/>
                </a:solidFill>
              </a:rPr>
              <a:t>1. Depremin </a:t>
            </a:r>
            <a:r>
              <a:rPr lang="tr-TR" sz="3200" b="1" dirty="0">
                <a:solidFill>
                  <a:srgbClr val="00ADEE"/>
                </a:solidFill>
              </a:rPr>
              <a:t>etkisine cevap vermek amacıyla KOBİ'lerde iş yeri temelli eğitim programlarına katılan Türk ve mülteci gençlere ve ergenlere destek </a:t>
            </a:r>
            <a:r>
              <a:rPr lang="tr-TR" sz="3200" b="1" dirty="0" smtClean="0">
                <a:solidFill>
                  <a:srgbClr val="00ADEE"/>
                </a:solidFill>
              </a:rPr>
              <a:t>sağlamak.</a:t>
            </a:r>
            <a:endParaRPr lang="tr-TR" sz="3200" dirty="0">
              <a:solidFill>
                <a:srgbClr val="00ADEE"/>
              </a:solidFill>
            </a:endParaRPr>
          </a:p>
        </p:txBody>
      </p:sp>
      <p:sp>
        <p:nvSpPr>
          <p:cNvPr id="3" name="Content Placeholder 2"/>
          <p:cNvSpPr>
            <a:spLocks noGrp="1"/>
          </p:cNvSpPr>
          <p:nvPr>
            <p:ph idx="1"/>
          </p:nvPr>
        </p:nvSpPr>
        <p:spPr>
          <a:xfrm>
            <a:off x="838200" y="2232026"/>
            <a:ext cx="10515600" cy="3009278"/>
          </a:xfrm>
        </p:spPr>
        <p:txBody>
          <a:bodyPr>
            <a:normAutofit lnSpcReduction="10000"/>
          </a:bodyPr>
          <a:lstStyle/>
          <a:p>
            <a:r>
              <a:rPr lang="tr-TR" sz="2000" b="1" dirty="0" smtClean="0">
                <a:solidFill>
                  <a:srgbClr val="ED3024"/>
                </a:solidFill>
              </a:rPr>
              <a:t>Faaliyet </a:t>
            </a:r>
            <a:r>
              <a:rPr lang="tr-TR" sz="2000" b="1" dirty="0">
                <a:solidFill>
                  <a:srgbClr val="ED3024"/>
                </a:solidFill>
              </a:rPr>
              <a:t>1.1. </a:t>
            </a:r>
            <a:r>
              <a:rPr lang="tr-TR" sz="2000" b="1" u="sng" dirty="0"/>
              <a:t>Gençlere iş yeri temelli eğitim fırsatları sunan işyerlerinin depremden nasıl etkilendiğini anlamak amacıyla yapılacak hızlı bir değerlendirme </a:t>
            </a:r>
            <a:r>
              <a:rPr lang="tr-TR" sz="2000" b="1" u="sng" dirty="0" smtClean="0"/>
              <a:t>çalışması</a:t>
            </a:r>
          </a:p>
          <a:p>
            <a:endParaRPr lang="tr-TR" sz="2000" dirty="0"/>
          </a:p>
          <a:p>
            <a:r>
              <a:rPr lang="tr-TR" sz="2000" b="1" dirty="0">
                <a:solidFill>
                  <a:srgbClr val="ED3024"/>
                </a:solidFill>
              </a:rPr>
              <a:t>Faaliyet 1.2. </a:t>
            </a:r>
            <a:r>
              <a:rPr lang="tr-TR" sz="2000" b="1" u="sng" dirty="0"/>
              <a:t>Hızlı değerlendirme bulgularına dayanarak, yeniden yapılandırma süreçlerinde KOBİ'lerin Çocuk Hakları ve İş İlkelerini (ÇHİİ) benimsemesini teşvik </a:t>
            </a:r>
            <a:r>
              <a:rPr lang="tr-TR" sz="2000" b="1" u="sng" dirty="0" smtClean="0"/>
              <a:t>etmek</a:t>
            </a:r>
          </a:p>
          <a:p>
            <a:endParaRPr lang="tr-TR" sz="2000" dirty="0"/>
          </a:p>
          <a:p>
            <a:r>
              <a:rPr lang="tr-TR" sz="2000" b="1" dirty="0">
                <a:solidFill>
                  <a:srgbClr val="ED3024"/>
                </a:solidFill>
              </a:rPr>
              <a:t>Faaliyet 1.3. </a:t>
            </a:r>
            <a:r>
              <a:rPr lang="tr-TR" sz="2000" b="1" u="sng" dirty="0"/>
              <a:t>Hızlı değerlendirme bulgularına dayanarak, depremden etkilenen işyerlerinde gençlere nakit artı müdahaleler, işyerinde </a:t>
            </a:r>
            <a:r>
              <a:rPr lang="tr-TR" sz="2000" b="1" u="sng" dirty="0" err="1"/>
              <a:t>psikososyal</a:t>
            </a:r>
            <a:r>
              <a:rPr lang="tr-TR" sz="2000" b="1" u="sng" dirty="0"/>
              <a:t> destek ve sosyal etkinliklerle destek </a:t>
            </a:r>
            <a:r>
              <a:rPr lang="tr-TR" sz="2000" b="1" u="sng" dirty="0" smtClean="0"/>
              <a:t>sağlamak</a:t>
            </a:r>
            <a:endParaRPr lang="tr-TR" sz="2000" dirty="0"/>
          </a:p>
          <a:p>
            <a:endParaRPr lang="en-US" sz="2000" dirty="0"/>
          </a:p>
        </p:txBody>
      </p:sp>
    </p:spTree>
    <p:extLst>
      <p:ext uri="{BB962C8B-B14F-4D97-AF65-F5344CB8AC3E}">
        <p14:creationId xmlns:p14="http://schemas.microsoft.com/office/powerpoint/2010/main" val="331384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565274051"/>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197553"/>
            <a:ext cx="5728854" cy="2376920"/>
          </a:xfrm>
          <a:ln w="19050">
            <a:solidFill>
              <a:schemeClr val="accent1"/>
            </a:solidFill>
          </a:ln>
        </p:spPr>
        <p:txBody>
          <a:bodyPr>
            <a:normAutofit/>
          </a:bodyPr>
          <a:lstStyle/>
          <a:p>
            <a:pPr algn="just"/>
            <a:r>
              <a:rPr lang="tr-TR" sz="1700" dirty="0" smtClean="0"/>
              <a:t>Bu </a:t>
            </a:r>
            <a:r>
              <a:rPr lang="tr-TR" sz="1700" dirty="0"/>
              <a:t>faaliyet, deprem sonrasında işyeri temelli eğitim programları sunan işyerlerinin durumunu anlamayı ve bu doğrultuda somut öneriler geliştirmeyi amaçlamaktadır. </a:t>
            </a:r>
            <a:endParaRPr lang="tr-TR" sz="1700" dirty="0" smtClean="0"/>
          </a:p>
          <a:p>
            <a:pPr algn="just"/>
            <a:r>
              <a:rPr lang="tr-TR" sz="1700" dirty="0" smtClean="0"/>
              <a:t>Bu </a:t>
            </a:r>
            <a:r>
              <a:rPr lang="tr-TR" sz="1700" dirty="0"/>
              <a:t>analiz sırasında, işyerlerinin deprem sonrasındaki durumunu anlamaya yardımcı olacak tüm unsurlara dikkat </a:t>
            </a:r>
            <a:r>
              <a:rPr lang="tr-TR" sz="1700" dirty="0" smtClean="0"/>
              <a:t>edilmesi beklenmektedir. Analiz </a:t>
            </a:r>
            <a:r>
              <a:rPr lang="tr-TR" sz="1700" dirty="0"/>
              <a:t>sürecinde ve </a:t>
            </a:r>
            <a:r>
              <a:rPr lang="tr-TR" sz="1700" dirty="0" smtClean="0"/>
              <a:t>sonuçları </a:t>
            </a:r>
            <a:r>
              <a:rPr lang="tr-TR" sz="1700" dirty="0" err="1" smtClean="0"/>
              <a:t>raporlaştırırken</a:t>
            </a:r>
            <a:r>
              <a:rPr lang="tr-TR" sz="1700" dirty="0" smtClean="0"/>
              <a:t> </a:t>
            </a:r>
            <a:r>
              <a:rPr lang="tr-TR" sz="1700" dirty="0"/>
              <a:t>özellikle yerel düzeyde gerçek etki yaratacak, kapsayıcı ve hedef kitle odaklı öneriler </a:t>
            </a:r>
            <a:r>
              <a:rPr lang="tr-TR" sz="1700" dirty="0" smtClean="0"/>
              <a:t>sunulması planlanmaktadır.</a:t>
            </a:r>
          </a:p>
          <a:p>
            <a:pPr marL="0" indent="0" algn="just">
              <a:buNone/>
            </a:pPr>
            <a:endParaRPr lang="tr-TR" sz="1700" dirty="0"/>
          </a:p>
          <a:p>
            <a:pPr marL="0" indent="0">
              <a:buNone/>
            </a:pPr>
            <a:endParaRPr lang="en-US" dirty="0"/>
          </a:p>
        </p:txBody>
      </p:sp>
      <p:graphicFrame>
        <p:nvGraphicFramePr>
          <p:cNvPr id="6" name="Diyagram 5"/>
          <p:cNvGraphicFramePr/>
          <p:nvPr>
            <p:extLst>
              <p:ext uri="{D42A27DB-BD31-4B8C-83A1-F6EECF244321}">
                <p14:modId xmlns:p14="http://schemas.microsoft.com/office/powerpoint/2010/main" val="3533611722"/>
              </p:ext>
            </p:extLst>
          </p:nvPr>
        </p:nvGraphicFramePr>
        <p:xfrm>
          <a:off x="6567054" y="1197552"/>
          <a:ext cx="4444999" cy="42519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Resim 1"/>
          <p:cNvPicPr>
            <a:picLocks noChangeAspect="1"/>
          </p:cNvPicPr>
          <p:nvPr/>
        </p:nvPicPr>
        <p:blipFill rotWithShape="1">
          <a:blip r:embed="rId12">
            <a:extLst>
              <a:ext uri="{28A0092B-C50C-407E-A947-70E740481C1C}">
                <a14:useLocalDpi xmlns:a14="http://schemas.microsoft.com/office/drawing/2010/main" val="0"/>
              </a:ext>
            </a:extLst>
          </a:blip>
          <a:srcRect b="37823"/>
          <a:stretch/>
        </p:blipFill>
        <p:spPr>
          <a:xfrm>
            <a:off x="1967346" y="3728316"/>
            <a:ext cx="4461163" cy="1846049"/>
          </a:xfrm>
          <a:prstGeom prst="rect">
            <a:avLst/>
          </a:prstGeom>
        </p:spPr>
      </p:pic>
    </p:spTree>
    <p:extLst>
      <p:ext uri="{BB962C8B-B14F-4D97-AF65-F5344CB8AC3E}">
        <p14:creationId xmlns:p14="http://schemas.microsoft.com/office/powerpoint/2010/main" val="141801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537" y="3343561"/>
            <a:ext cx="4762500" cy="2381250"/>
          </a:xfrm>
          <a:prstGeom prst="rect">
            <a:avLst/>
          </a:prstGeom>
        </p:spPr>
      </p:pic>
      <p:graphicFrame>
        <p:nvGraphicFramePr>
          <p:cNvPr id="5" name="Diyagram 4"/>
          <p:cNvGraphicFramePr/>
          <p:nvPr>
            <p:extLst>
              <p:ext uri="{D42A27DB-BD31-4B8C-83A1-F6EECF244321}">
                <p14:modId xmlns:p14="http://schemas.microsoft.com/office/powerpoint/2010/main" val="1094417858"/>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206788"/>
            <a:ext cx="6597073" cy="2284557"/>
          </a:xfrm>
          <a:ln w="19050">
            <a:solidFill>
              <a:schemeClr val="accent1"/>
            </a:solidFill>
          </a:ln>
        </p:spPr>
        <p:txBody>
          <a:bodyPr>
            <a:normAutofit/>
          </a:bodyPr>
          <a:lstStyle/>
          <a:p>
            <a:r>
              <a:rPr lang="tr-TR" sz="1800" dirty="0"/>
              <a:t>Bu faaliyet, depremden etkilenen işyerlerinde çalışan hassas/kırılgan gençlere nakit artı müdahaleler, işyerinde </a:t>
            </a:r>
            <a:r>
              <a:rPr lang="tr-TR" sz="1800" dirty="0" err="1" smtClean="0"/>
              <a:t>psiko</a:t>
            </a:r>
            <a:r>
              <a:rPr lang="tr-TR" sz="1800" dirty="0" smtClean="0"/>
              <a:t>-sosyal </a:t>
            </a:r>
            <a:r>
              <a:rPr lang="tr-TR" sz="1800" dirty="0"/>
              <a:t>destek ve sosyal etkinliklerle destek sağlamayı hedeflemektedir. Faaliyet 1.1'de gerçekleştirilen hızlı değerlendirme çalışmasının bulgularına dayanarak yürütülecek bu faaliyet, hedeflenen illerde hassas/kırılgan gençlere nakit destek sunmanın yanı sıra, </a:t>
            </a:r>
            <a:r>
              <a:rPr lang="tr-TR" sz="1800" dirty="0" err="1" smtClean="0"/>
              <a:t>psiko</a:t>
            </a:r>
            <a:r>
              <a:rPr lang="tr-TR" sz="1800" dirty="0" smtClean="0"/>
              <a:t>-sosyal </a:t>
            </a:r>
            <a:r>
              <a:rPr lang="tr-TR" sz="1800" dirty="0"/>
              <a:t>destek ve sosyal etkinliklerle de destek sağlamayı amaçlamaktadır. </a:t>
            </a:r>
          </a:p>
        </p:txBody>
      </p:sp>
      <p:graphicFrame>
        <p:nvGraphicFramePr>
          <p:cNvPr id="6" name="Diyagram 5"/>
          <p:cNvGraphicFramePr/>
          <p:nvPr>
            <p:extLst>
              <p:ext uri="{D42A27DB-BD31-4B8C-83A1-F6EECF244321}">
                <p14:modId xmlns:p14="http://schemas.microsoft.com/office/powerpoint/2010/main" val="3133865525"/>
              </p:ext>
            </p:extLst>
          </p:nvPr>
        </p:nvGraphicFramePr>
        <p:xfrm>
          <a:off x="7435273" y="1206788"/>
          <a:ext cx="3960000" cy="4006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51965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606564824"/>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206788"/>
            <a:ext cx="6597073" cy="4053369"/>
          </a:xfrm>
          <a:ln w="19050">
            <a:solidFill>
              <a:schemeClr val="accent1"/>
            </a:solidFill>
          </a:ln>
        </p:spPr>
        <p:txBody>
          <a:bodyPr>
            <a:normAutofit/>
          </a:bodyPr>
          <a:lstStyle/>
          <a:p>
            <a:r>
              <a:rPr lang="tr-TR" sz="1800" dirty="0" smtClean="0"/>
              <a:t>Bu faaliyet, KOBİ'lerin yeniden yapılandırma süreçlerinde Çocuk Hakları ve İş İlkelerini (ÇHİİ) benimsemesini teşvik etmek için düzenlenecek bilgilendirme çalışmalarını kapsar. Bu çalışmalar, Faaliyet 1.1'de yapılan hızlı değerlendirme çalışmasının çıktılarına dayanacaktır. </a:t>
            </a:r>
            <a:endParaRPr lang="tr-TR" sz="1800" dirty="0" smtClean="0"/>
          </a:p>
          <a:p>
            <a:r>
              <a:rPr lang="tr-TR" sz="1800" dirty="0" smtClean="0"/>
              <a:t>Hızlı değerlendirme bulgularına dayanarak, yeniden yapılandırma süreçlerinde KOBİ'lerin </a:t>
            </a:r>
            <a:r>
              <a:rPr lang="tr-TR" sz="1800" dirty="0" err="1" smtClean="0"/>
              <a:t>ÇHİİ'nin</a:t>
            </a:r>
            <a:r>
              <a:rPr lang="tr-TR" sz="1800" dirty="0" smtClean="0"/>
              <a:t> benimsenmesini teşvik etmek için bilgilendirme çalışmaları yapılacaktır. </a:t>
            </a:r>
          </a:p>
          <a:p>
            <a:r>
              <a:rPr lang="tr-TR" sz="1800" dirty="0" smtClean="0"/>
              <a:t>Bu çalışmalar, Hatay, Kahramanmaraş, Mersin, Gaziantep olmak üzere 4 ilde gerçekleştirilecektir. Her ilde 50 kişi olacak şekilde toplam 200 kişiye ulaşılarak, 2 gün süresince bilgilendirme yapılacaktır. Bu bilgilendirme çalışmalarının içeriği, Faaliyet 1.1'de geliştirilecek olan somut önerilere dayanmalıdır.</a:t>
            </a:r>
            <a:endParaRPr lang="tr-TR" sz="1800" dirty="0" smtClean="0"/>
          </a:p>
        </p:txBody>
      </p:sp>
      <p:graphicFrame>
        <p:nvGraphicFramePr>
          <p:cNvPr id="6" name="Diyagram 5"/>
          <p:cNvGraphicFramePr/>
          <p:nvPr/>
        </p:nvGraphicFramePr>
        <p:xfrm>
          <a:off x="7435273" y="1206788"/>
          <a:ext cx="3960000" cy="40533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347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6900"/>
          </a:xfrm>
        </p:spPr>
        <p:txBody>
          <a:bodyPr>
            <a:noAutofit/>
          </a:bodyPr>
          <a:lstStyle/>
          <a:p>
            <a:r>
              <a:rPr lang="tr-TR" sz="3200" b="1" dirty="0">
                <a:solidFill>
                  <a:srgbClr val="00ADEE"/>
                </a:solidFill>
              </a:rPr>
              <a:t>Faaliyet </a:t>
            </a:r>
            <a:r>
              <a:rPr lang="tr-TR" sz="3200" b="1" dirty="0" smtClean="0">
                <a:solidFill>
                  <a:srgbClr val="00ADEE"/>
                </a:solidFill>
              </a:rPr>
              <a:t>2. Depremin </a:t>
            </a:r>
            <a:r>
              <a:rPr lang="tr-TR" sz="3200" b="1" dirty="0">
                <a:solidFill>
                  <a:srgbClr val="00ADEE"/>
                </a:solidFill>
              </a:rPr>
              <a:t>etkisine cevap vermek amacıyla KOBİ'lerde iş yeri temelli eğitim programlarına katılan Türk ve mülteci gençlere ve ergenlere destek </a:t>
            </a:r>
            <a:r>
              <a:rPr lang="tr-TR" sz="3200" b="1" dirty="0" smtClean="0">
                <a:solidFill>
                  <a:srgbClr val="00ADEE"/>
                </a:solidFill>
              </a:rPr>
              <a:t>sağlamak.</a:t>
            </a:r>
            <a:endParaRPr lang="tr-TR" sz="3200" dirty="0">
              <a:solidFill>
                <a:srgbClr val="00ADEE"/>
              </a:solidFill>
            </a:endParaRPr>
          </a:p>
        </p:txBody>
      </p:sp>
      <p:sp>
        <p:nvSpPr>
          <p:cNvPr id="3" name="Content Placeholder 2"/>
          <p:cNvSpPr>
            <a:spLocks noGrp="1"/>
          </p:cNvSpPr>
          <p:nvPr>
            <p:ph idx="1"/>
          </p:nvPr>
        </p:nvSpPr>
        <p:spPr>
          <a:xfrm>
            <a:off x="838200" y="2232025"/>
            <a:ext cx="10515600" cy="3046985"/>
          </a:xfrm>
        </p:spPr>
        <p:txBody>
          <a:bodyPr>
            <a:normAutofit lnSpcReduction="10000"/>
          </a:bodyPr>
          <a:lstStyle/>
          <a:p>
            <a:pPr algn="just"/>
            <a:r>
              <a:rPr lang="tr-TR" sz="2000" b="1" dirty="0" smtClean="0">
                <a:solidFill>
                  <a:srgbClr val="ED3024"/>
                </a:solidFill>
              </a:rPr>
              <a:t>Faaliyet 2.1</a:t>
            </a:r>
            <a:r>
              <a:rPr lang="tr-TR" sz="2000" b="1" dirty="0">
                <a:solidFill>
                  <a:srgbClr val="ED3024"/>
                </a:solidFill>
              </a:rPr>
              <a:t>. </a:t>
            </a:r>
            <a:r>
              <a:rPr lang="tr-TR" sz="2000" b="1" u="sng" dirty="0"/>
              <a:t>Düzenli denetimlerle birlikte, Çocuk Hakları ve İş İlkeleri (ÇHİİ)'</a:t>
            </a:r>
            <a:r>
              <a:rPr lang="tr-TR" sz="2000" b="1" u="sng" dirty="0" err="1"/>
              <a:t>nin</a:t>
            </a:r>
            <a:r>
              <a:rPr lang="tr-TR" sz="2000" b="1" u="sng" dirty="0"/>
              <a:t> benimsenmesi ve uygulanması konusunda </a:t>
            </a:r>
            <a:r>
              <a:rPr lang="tr-TR" sz="2000" b="1" u="sng" dirty="0" err="1"/>
              <a:t>İDDG'lerin</a:t>
            </a:r>
            <a:r>
              <a:rPr lang="tr-TR" sz="2000" b="1" u="sng" dirty="0"/>
              <a:t> kurumsal kapasitesini </a:t>
            </a:r>
            <a:r>
              <a:rPr lang="tr-TR" sz="2000" b="1" u="sng" dirty="0" smtClean="0"/>
              <a:t>güçlendirmek</a:t>
            </a:r>
          </a:p>
          <a:p>
            <a:pPr algn="just"/>
            <a:endParaRPr lang="tr-TR" sz="2000" b="1" u="sng" dirty="0"/>
          </a:p>
          <a:p>
            <a:pPr algn="just"/>
            <a:r>
              <a:rPr lang="tr-TR" sz="2000" b="1" dirty="0" smtClean="0">
                <a:solidFill>
                  <a:srgbClr val="ED3024"/>
                </a:solidFill>
              </a:rPr>
              <a:t>Faaliyet 2.2</a:t>
            </a:r>
            <a:r>
              <a:rPr lang="tr-TR" sz="2000" b="1" dirty="0">
                <a:solidFill>
                  <a:srgbClr val="ED3024"/>
                </a:solidFill>
              </a:rPr>
              <a:t>. </a:t>
            </a:r>
            <a:r>
              <a:rPr lang="tr-TR" sz="2000" b="1" u="sng" dirty="0" err="1"/>
              <a:t>İDDG'nin</a:t>
            </a:r>
            <a:r>
              <a:rPr lang="tr-TR" sz="2000" b="1" u="sng" dirty="0"/>
              <a:t> işyeri ziyaretlerini gerçekleştirmesine destek olmak, Türk ve mülteci çocuklar arasında çalışma yaşamında yer alan veya çocuk işçiliği riski altında olanları tespit etmek ve meslek odaklı eğitim fırsatlarına, eğitime ve sosyal koruma hizmetlerine yönlendirmek, tespit edilen ve yönlendirilen çocukların sayısını </a:t>
            </a:r>
            <a:r>
              <a:rPr lang="tr-TR" sz="2000" b="1" u="sng" dirty="0" smtClean="0"/>
              <a:t>raporlamak</a:t>
            </a:r>
          </a:p>
          <a:p>
            <a:pPr algn="just"/>
            <a:endParaRPr lang="tr-TR" sz="2000" b="1" u="sng" dirty="0">
              <a:solidFill>
                <a:srgbClr val="714E81"/>
              </a:solidFill>
            </a:endParaRPr>
          </a:p>
          <a:p>
            <a:pPr algn="just"/>
            <a:r>
              <a:rPr lang="tr-TR" sz="2000" b="1" dirty="0" smtClean="0">
                <a:solidFill>
                  <a:srgbClr val="ED3024"/>
                </a:solidFill>
              </a:rPr>
              <a:t>Faaliyet 2.3</a:t>
            </a:r>
            <a:r>
              <a:rPr lang="tr-TR" sz="2000" b="1" dirty="0">
                <a:solidFill>
                  <a:srgbClr val="ED3024"/>
                </a:solidFill>
              </a:rPr>
              <a:t>. </a:t>
            </a:r>
            <a:r>
              <a:rPr lang="tr-TR" sz="2000" b="1" u="sng" dirty="0" err="1"/>
              <a:t>TESK'e</a:t>
            </a:r>
            <a:r>
              <a:rPr lang="tr-TR" sz="2000" b="1" u="sng" dirty="0"/>
              <a:t> bağlı KOBİ'lerin </a:t>
            </a:r>
            <a:r>
              <a:rPr lang="tr-TR" sz="2000" b="1" u="sng" dirty="0" err="1"/>
              <a:t>ÇHİİ'yi</a:t>
            </a:r>
            <a:r>
              <a:rPr lang="tr-TR" sz="2000" b="1" u="sng" dirty="0"/>
              <a:t> benimsemesi ve uygulaması konusunda destek </a:t>
            </a:r>
            <a:r>
              <a:rPr lang="tr-TR" sz="2000" b="1" u="sng" dirty="0" smtClean="0"/>
              <a:t>sağlamak</a:t>
            </a:r>
            <a:endParaRPr lang="tr-TR" sz="2000" dirty="0"/>
          </a:p>
        </p:txBody>
      </p:sp>
    </p:spTree>
    <p:extLst>
      <p:ext uri="{BB962C8B-B14F-4D97-AF65-F5344CB8AC3E}">
        <p14:creationId xmlns:p14="http://schemas.microsoft.com/office/powerpoint/2010/main" val="289875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Autofit/>
          </a:bodyPr>
          <a:lstStyle/>
          <a:p>
            <a:r>
              <a:rPr lang="tr-TR" sz="1800" b="1" dirty="0" smtClean="0">
                <a:solidFill>
                  <a:srgbClr val="ED3024"/>
                </a:solidFill>
              </a:rPr>
              <a:t>İDDG Nedir? İş </a:t>
            </a:r>
            <a:r>
              <a:rPr lang="tr-TR" sz="1800" b="1" dirty="0">
                <a:solidFill>
                  <a:srgbClr val="ED3024"/>
                </a:solidFill>
              </a:rPr>
              <a:t>Yeri Denetleme ve Danışmanlık Grubu;</a:t>
            </a:r>
            <a:r>
              <a:rPr lang="tr-TR" sz="1800" dirty="0"/>
              <a:t> 3308 sayılı Mesleki Eğitim Kanununa göre aday çırak ve çırak yetiştirmek isteyen işyerlerinin, pratik eğitim için elverişli olup olmadıklarının belirlenmesi, pratik eğitim veren işyerlerinin denetimi ve bu işyerlerine danışmanlık hizmetlerinin götürülmesi </a:t>
            </a:r>
            <a:r>
              <a:rPr lang="tr-TR" sz="1800" dirty="0" smtClean="0"/>
              <a:t>konularında yardımcı olurlar. </a:t>
            </a:r>
            <a:endParaRPr lang="tr-TR" sz="1800" dirty="0">
              <a:solidFill>
                <a:srgbClr val="00ADEE"/>
              </a:solidFill>
            </a:endParaRPr>
          </a:p>
        </p:txBody>
      </p:sp>
      <p:sp>
        <p:nvSpPr>
          <p:cNvPr id="3" name="Content Placeholder 2"/>
          <p:cNvSpPr>
            <a:spLocks noGrp="1"/>
          </p:cNvSpPr>
          <p:nvPr>
            <p:ph idx="1"/>
          </p:nvPr>
        </p:nvSpPr>
        <p:spPr>
          <a:xfrm>
            <a:off x="838200" y="1630836"/>
            <a:ext cx="10515600" cy="3591613"/>
          </a:xfrm>
        </p:spPr>
        <p:txBody>
          <a:bodyPr numCol="1">
            <a:normAutofit/>
          </a:bodyPr>
          <a:lstStyle/>
          <a:p>
            <a:pPr algn="just"/>
            <a:r>
              <a:rPr lang="tr-TR" sz="1800" dirty="0" err="1" smtClean="0"/>
              <a:t>İDDG'lerin</a:t>
            </a:r>
            <a:r>
              <a:rPr lang="tr-TR" sz="1800" dirty="0" smtClean="0"/>
              <a:t> </a:t>
            </a:r>
            <a:r>
              <a:rPr lang="tr-TR" sz="1800" dirty="0"/>
              <a:t>görevleri esas </a:t>
            </a:r>
            <a:r>
              <a:rPr lang="tr-TR" sz="1800" dirty="0" smtClean="0"/>
              <a:t>itibariyle</a:t>
            </a:r>
            <a:r>
              <a:rPr lang="tr-TR" sz="1800" dirty="0"/>
              <a:t>: </a:t>
            </a:r>
            <a:r>
              <a:rPr lang="tr-TR" sz="1800" dirty="0" smtClean="0"/>
              <a:t>İşyeri tabanlı bir özdenetim mekanizmasıdır</a:t>
            </a:r>
          </a:p>
          <a:p>
            <a:pPr algn="just"/>
            <a:r>
              <a:rPr lang="tr-TR" sz="1800" dirty="0" smtClean="0"/>
              <a:t>1</a:t>
            </a:r>
            <a:r>
              <a:rPr lang="tr-TR" sz="1800" dirty="0"/>
              <a:t>) Eğiticilerin elverişliliği, </a:t>
            </a:r>
            <a:endParaRPr lang="tr-TR" sz="1800" dirty="0" smtClean="0"/>
          </a:p>
          <a:p>
            <a:pPr algn="just"/>
            <a:r>
              <a:rPr lang="tr-TR" sz="1800" dirty="0" smtClean="0"/>
              <a:t>2</a:t>
            </a:r>
            <a:r>
              <a:rPr lang="tr-TR" sz="1800" dirty="0"/>
              <a:t>) İşyerinin elverişliliği, </a:t>
            </a:r>
            <a:endParaRPr lang="tr-TR" sz="1800" dirty="0" smtClean="0"/>
          </a:p>
          <a:p>
            <a:pPr algn="just"/>
            <a:r>
              <a:rPr lang="tr-TR" sz="1800" dirty="0" smtClean="0"/>
              <a:t>3</a:t>
            </a:r>
            <a:r>
              <a:rPr lang="tr-TR" sz="1800" dirty="0"/>
              <a:t>) Eğitimin programa uygunluğu, </a:t>
            </a:r>
            <a:endParaRPr lang="tr-TR" sz="1800" dirty="0" smtClean="0"/>
          </a:p>
          <a:p>
            <a:pPr algn="just"/>
            <a:r>
              <a:rPr lang="tr-TR" sz="1800" dirty="0" smtClean="0"/>
              <a:t>4) İstihdamın </a:t>
            </a:r>
            <a:r>
              <a:rPr lang="tr-TR" sz="1800" dirty="0"/>
              <a:t>sözleşmeye ve mevzuata uygunluğu, </a:t>
            </a:r>
            <a:r>
              <a:rPr lang="tr-TR" sz="1800" dirty="0" smtClean="0"/>
              <a:t>konularında </a:t>
            </a:r>
            <a:r>
              <a:rPr lang="tr-TR" sz="1800" dirty="0"/>
              <a:t>denetim ve danışmanlık yapmaktır</a:t>
            </a:r>
            <a:r>
              <a:rPr lang="tr-TR" sz="1800" dirty="0" smtClean="0"/>
              <a:t>.</a:t>
            </a:r>
          </a:p>
          <a:p>
            <a:pPr marL="0" indent="0" algn="just">
              <a:buNone/>
            </a:pPr>
            <a:r>
              <a:rPr lang="tr-TR" sz="1800" dirty="0" smtClean="0"/>
              <a:t>İşyerinde </a:t>
            </a:r>
            <a:r>
              <a:rPr lang="tr-TR" sz="1800" dirty="0"/>
              <a:t>icra edilen meslek dalı veya dalları itibariyle işyerinin aşağıdaki sınıflandırmaya göre ait olduğu grubu belirlemek; izlemek ve gerektiğinde değiştirmek: </a:t>
            </a:r>
            <a:endParaRPr lang="tr-TR" sz="1800" dirty="0" smtClean="0"/>
          </a:p>
          <a:p>
            <a:pPr algn="just"/>
            <a:r>
              <a:rPr lang="tr-TR" sz="1800" dirty="0" smtClean="0"/>
              <a:t>- </a:t>
            </a:r>
            <a:r>
              <a:rPr lang="tr-TR" sz="1800" dirty="0"/>
              <a:t>Çıraklık eğitimine elverişli işyeri, </a:t>
            </a:r>
            <a:endParaRPr lang="tr-TR" sz="1800" dirty="0" smtClean="0"/>
          </a:p>
          <a:p>
            <a:pPr algn="just"/>
            <a:r>
              <a:rPr lang="tr-TR" sz="1800" dirty="0" smtClean="0"/>
              <a:t>- </a:t>
            </a:r>
            <a:r>
              <a:rPr lang="tr-TR" sz="1800" dirty="0"/>
              <a:t>Çıraklık eğitimine şartlı elverişli işyeri, </a:t>
            </a:r>
            <a:endParaRPr lang="tr-TR" sz="1800" dirty="0" smtClean="0"/>
          </a:p>
          <a:p>
            <a:pPr algn="just"/>
            <a:r>
              <a:rPr lang="tr-TR" sz="1800" dirty="0" smtClean="0"/>
              <a:t>- </a:t>
            </a:r>
            <a:r>
              <a:rPr lang="tr-TR" sz="1800" dirty="0"/>
              <a:t>Çıraklık eğitimine elverişsiz işyeri.</a:t>
            </a:r>
            <a:endParaRPr lang="tr-TR" sz="1800" dirty="0" smtClean="0"/>
          </a:p>
          <a:p>
            <a:pPr algn="just"/>
            <a:endParaRPr lang="tr-TR" sz="1800" b="1" dirty="0" smtClean="0">
              <a:solidFill>
                <a:srgbClr val="ED3024"/>
              </a:solidFill>
            </a:endParaRPr>
          </a:p>
        </p:txBody>
      </p:sp>
    </p:spTree>
    <p:extLst>
      <p:ext uri="{BB962C8B-B14F-4D97-AF65-F5344CB8AC3E}">
        <p14:creationId xmlns:p14="http://schemas.microsoft.com/office/powerpoint/2010/main" val="3066565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107667956"/>
              </p:ext>
            </p:extLst>
          </p:nvPr>
        </p:nvGraphicFramePr>
        <p:xfrm>
          <a:off x="838200" y="365126"/>
          <a:ext cx="10515600" cy="67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206788"/>
            <a:ext cx="6597073" cy="4085648"/>
          </a:xfrm>
          <a:ln w="19050">
            <a:solidFill>
              <a:schemeClr val="accent1"/>
            </a:solidFill>
          </a:ln>
        </p:spPr>
        <p:txBody>
          <a:bodyPr>
            <a:normAutofit/>
          </a:bodyPr>
          <a:lstStyle/>
          <a:p>
            <a:pPr algn="just"/>
            <a:r>
              <a:rPr lang="tr-TR" sz="1800" dirty="0"/>
              <a:t>Bu faaliyetin amacı, Çocuk Hakları ve İş İlkeleri'nin (ÇHİİ) benimsenmesi ve uygulanması konusunda İl İşyeri Denetleme ve Danışma </a:t>
            </a:r>
            <a:r>
              <a:rPr lang="tr-TR" sz="1800" dirty="0" err="1"/>
              <a:t>Grupları'na</a:t>
            </a:r>
            <a:r>
              <a:rPr lang="tr-TR" sz="1800" dirty="0"/>
              <a:t> (İDDG) kapasite geliştirme eğitimleri vermek ve bu yolla </a:t>
            </a:r>
            <a:r>
              <a:rPr lang="tr-TR" sz="1800" dirty="0" err="1"/>
              <a:t>İDDG'lerin</a:t>
            </a:r>
            <a:r>
              <a:rPr lang="tr-TR" sz="1800" dirty="0"/>
              <a:t> kurumsal kapasitesini güçlendirmektir. </a:t>
            </a:r>
            <a:endParaRPr lang="tr-TR" sz="1800" dirty="0" smtClean="0"/>
          </a:p>
          <a:p>
            <a:pPr algn="just"/>
            <a:r>
              <a:rPr lang="tr-TR" sz="1800" dirty="0" smtClean="0"/>
              <a:t>ÇHİİ</a:t>
            </a:r>
            <a:r>
              <a:rPr lang="tr-TR" sz="1800" dirty="0"/>
              <a:t>, iş sağlığı ve güvenliği, iş yeri ziyaretlerinde etkili iletişim ve dijitalleşme konularına odaklanarak, bu konularda eksiklikleri gidermek üzere uygulama esaslı eğitimler tasarlamak ve vermek ve aynı zamanda raporlama konularındaki eksikliklerin </a:t>
            </a:r>
            <a:r>
              <a:rPr lang="tr-TR" sz="1800" dirty="0" smtClean="0"/>
              <a:t>tamamlanması beklenmektedir. </a:t>
            </a:r>
          </a:p>
          <a:p>
            <a:pPr algn="just"/>
            <a:r>
              <a:rPr lang="tr-TR" sz="1800" dirty="0" smtClean="0"/>
              <a:t>Bu </a:t>
            </a:r>
            <a:r>
              <a:rPr lang="tr-TR" sz="1800" dirty="0"/>
              <a:t>eğitimlerin İDDG üyelerinin sahaya çıktıklarında daha etkili ve pratikte </a:t>
            </a:r>
            <a:r>
              <a:rPr lang="tr-TR" sz="1800" dirty="0" smtClean="0"/>
              <a:t>uygulanabilecek </a:t>
            </a:r>
            <a:r>
              <a:rPr lang="tr-TR" sz="1800" dirty="0"/>
              <a:t>iyi uygulamaları da içermesi beklenmektedir</a:t>
            </a:r>
            <a:r>
              <a:rPr lang="tr-TR" sz="1800" dirty="0" smtClean="0"/>
              <a:t>.</a:t>
            </a:r>
          </a:p>
          <a:p>
            <a:pPr marL="0" indent="0" algn="just">
              <a:buNone/>
            </a:pPr>
            <a:endParaRPr lang="tr-TR" sz="1800" dirty="0"/>
          </a:p>
        </p:txBody>
      </p:sp>
      <p:graphicFrame>
        <p:nvGraphicFramePr>
          <p:cNvPr id="6" name="Diyagram 5"/>
          <p:cNvGraphicFramePr/>
          <p:nvPr/>
        </p:nvGraphicFramePr>
        <p:xfrm>
          <a:off x="7435273" y="1206789"/>
          <a:ext cx="3960000" cy="4085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843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1828</Words>
  <Application>Microsoft Office PowerPoint</Application>
  <PresentationFormat>Geniş ekran</PresentationFormat>
  <Paragraphs>105</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Calibri Light</vt:lpstr>
      <vt:lpstr>Corbel</vt:lpstr>
      <vt:lpstr>Futura Medium</vt:lpstr>
      <vt:lpstr>Segoe UI</vt:lpstr>
      <vt:lpstr>Office Theme</vt:lpstr>
      <vt:lpstr>TESK UNICEF ÇOCUK HAKLARI VE İŞ İLKELERİ PROGRAMI </vt:lpstr>
      <vt:lpstr>PowerPoint Sunusu</vt:lpstr>
      <vt:lpstr>Faaliyet 1. Depremin etkisine cevap vermek amacıyla KOBİ'lerde iş yeri temelli eğitim programlarına katılan Türk ve mülteci gençlere ve ergenlere destek sağlamak.</vt:lpstr>
      <vt:lpstr>PowerPoint Sunusu</vt:lpstr>
      <vt:lpstr>PowerPoint Sunusu</vt:lpstr>
      <vt:lpstr>PowerPoint Sunusu</vt:lpstr>
      <vt:lpstr>Faaliyet 2. Depremin etkisine cevap vermek amacıyla KOBİ'lerde iş yeri temelli eğitim programlarına katılan Türk ve mülteci gençlere ve ergenlere destek sağlamak.</vt:lpstr>
      <vt:lpstr>İDDG Nedir? İş Yeri Denetleme ve Danışmanlık Grubu; 3308 sayılı Mesleki Eğitim Kanununa göre aday çırak ve çırak yetiştirmek isteyen işyerlerinin, pratik eğitim için elverişli olup olmadıklarının belirlenmesi, pratik eğitim veren işyerlerinin denetimi ve bu işyerlerine danışmanlık hizmetlerinin götürülmesi konularında yardımcı olurlar. </vt:lpstr>
      <vt:lpstr>PowerPoint Sunusu</vt:lpstr>
      <vt:lpstr>PowerPoint Sunusu</vt:lpstr>
      <vt:lpstr>PowerPoint Sunusu</vt:lpstr>
      <vt:lpstr>Faaliyet 3: MEB ile işbirliği içinde, TESK'e bağlı KOBİ'lerin Türk ve mülteci gençlere güvenli iş temelli eğitim fırsatları sağlamasını desteklemek</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LENOVO</cp:lastModifiedBy>
  <cp:revision>60</cp:revision>
  <dcterms:created xsi:type="dcterms:W3CDTF">2023-11-07T12:10:49Z</dcterms:created>
  <dcterms:modified xsi:type="dcterms:W3CDTF">2023-12-12T06:35:16Z</dcterms:modified>
</cp:coreProperties>
</file>